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16"/>
  </p:notesMasterIdLst>
  <p:sldIdLst>
    <p:sldId id="256" r:id="rId2"/>
    <p:sldId id="285" r:id="rId3"/>
    <p:sldId id="278" r:id="rId4"/>
    <p:sldId id="258" r:id="rId5"/>
    <p:sldId id="259" r:id="rId6"/>
    <p:sldId id="271" r:id="rId7"/>
    <p:sldId id="283" r:id="rId8"/>
    <p:sldId id="277" r:id="rId9"/>
    <p:sldId id="284" r:id="rId10"/>
    <p:sldId id="268" r:id="rId11"/>
    <p:sldId id="262" r:id="rId12"/>
    <p:sldId id="273" r:id="rId13"/>
    <p:sldId id="265" r:id="rId14"/>
    <p:sldId id="28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88"/>
    <p:restoredTop sz="57032"/>
  </p:normalViewPr>
  <p:slideViewPr>
    <p:cSldViewPr snapToGrid="0" snapToObjects="1">
      <p:cViewPr>
        <p:scale>
          <a:sx n="134" d="100"/>
          <a:sy n="134" d="100"/>
        </p:scale>
        <p:origin x="200" y="-7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svgsilh.com/image/2052171.html" TargetMode="External"/><Relationship Id="rId7" Type="http://schemas.openxmlformats.org/officeDocument/2006/relationships/hyperlink" Target="https://commons.wikimedia.org/wiki/File:Trois.svg" TargetMode="External"/><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9.png"/><Relationship Id="rId5" Type="http://schemas.openxmlformats.org/officeDocument/2006/relationships/hyperlink" Target="https://commons.wikimedia.org/wiki/File:Deux.svg" TargetMode="External"/><Relationship Id="rId4" Type="http://schemas.openxmlformats.org/officeDocument/2006/relationships/image" Target="../media/image8.png"/><Relationship Id="rId9" Type="http://schemas.openxmlformats.org/officeDocument/2006/relationships/hyperlink" Target="https://commons.wikimedia.org/wiki/File:Marque_number_4_black.svg"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svgsilh.com/image/2052171.html" TargetMode="External"/><Relationship Id="rId7" Type="http://schemas.openxmlformats.org/officeDocument/2006/relationships/hyperlink" Target="https://commons.wikimedia.org/wiki/File:Trois.svg" TargetMode="External"/><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9.png"/><Relationship Id="rId5" Type="http://schemas.openxmlformats.org/officeDocument/2006/relationships/hyperlink" Target="https://commons.wikimedia.org/wiki/File:Deux.svg" TargetMode="External"/><Relationship Id="rId4" Type="http://schemas.openxmlformats.org/officeDocument/2006/relationships/image" Target="../media/image8.png"/><Relationship Id="rId9" Type="http://schemas.openxmlformats.org/officeDocument/2006/relationships/hyperlink" Target="https://commons.wikimedia.org/wiki/File:Marque_number_4_black.svg"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E9D0342D-9EFE-7B45-BB91-E1FBA9F67177}" type="doc">
      <dgm:prSet loTypeId="urn:microsoft.com/office/officeart/2005/8/layout/process4" loCatId="icon" qsTypeId="urn:microsoft.com/office/officeart/2005/8/quickstyle/simple1" qsCatId="simple" csTypeId="urn:microsoft.com/office/officeart/2005/8/colors/accent1_2" csCatId="accent1" phldr="1"/>
      <dgm:spPr/>
      <dgm:t>
        <a:bodyPr/>
        <a:lstStyle/>
        <a:p>
          <a:endParaRPr lang="en-US"/>
        </a:p>
      </dgm:t>
    </dgm:pt>
    <dgm:pt modelId="{A9DC315F-693A-114D-9D06-B67A94173390}">
      <dgm:prSet phldrT="[Text]" custT="1"/>
      <dgm:spPr/>
      <dgm:t>
        <a:bodyPr/>
        <a:lstStyle/>
        <a:p>
          <a:pPr algn="ctr"/>
          <a:r>
            <a:rPr lang="en-CA" sz="1600" b="1" i="0" u="sng" dirty="0">
              <a:solidFill>
                <a:schemeClr val="bg1"/>
              </a:solidFill>
            </a:rPr>
            <a:t>SASKATCHEWAN COURT OF APPEAL</a:t>
          </a:r>
        </a:p>
        <a:p>
          <a:pPr algn="l"/>
          <a:r>
            <a:rPr lang="en-CA" sz="1600" b="0" i="0" dirty="0">
              <a:solidFill>
                <a:schemeClr val="bg1"/>
              </a:solidFill>
            </a:rPr>
            <a:t>Justice Caldwell (Majority) - NO search within meaning of s.8</a:t>
          </a:r>
        </a:p>
        <a:p>
          <a:pPr algn="l"/>
          <a:r>
            <a:rPr lang="en-CA" sz="1400" b="0" i="0" dirty="0">
              <a:solidFill>
                <a:schemeClr val="bg1"/>
              </a:solidFill>
              <a:sym typeface="Wingdings" pitchFamily="2" charset="2"/>
            </a:rPr>
            <a:t> </a:t>
          </a:r>
          <a:r>
            <a:rPr lang="en-CA" sz="1400" b="0" i="0" dirty="0">
              <a:solidFill>
                <a:schemeClr val="bg1"/>
              </a:solidFill>
            </a:rPr>
            <a:t>Spencer’s expectation of privacy not reasonable in the circumstances even though info sought from search dealt with ‘biographical info’ b/c terms of the ISP provider’s service agreement allowed for cooperation with law enforcement, therefore rendering his expectation of privacy objectively unreasonable. </a:t>
          </a:r>
        </a:p>
        <a:p>
          <a:pPr algn="l"/>
          <a:r>
            <a:rPr lang="en-CA" sz="1400" b="0" i="0" dirty="0">
              <a:solidFill>
                <a:schemeClr val="bg1"/>
              </a:solidFill>
              <a:sym typeface="Wingdings" pitchFamily="2" charset="2"/>
            </a:rPr>
            <a:t> </a:t>
          </a:r>
          <a:r>
            <a:rPr lang="en-CA" sz="1400" b="0" i="0" dirty="0">
              <a:solidFill>
                <a:schemeClr val="bg1"/>
              </a:solidFill>
            </a:rPr>
            <a:t>Even if there had been a search, because section 487.014 of the </a:t>
          </a:r>
          <a:r>
            <a:rPr lang="en-CA" sz="1400" b="0" i="1" dirty="0">
              <a:solidFill>
                <a:schemeClr val="bg1"/>
              </a:solidFill>
            </a:rPr>
            <a:t>Criminal</a:t>
          </a:r>
          <a:r>
            <a:rPr lang="en-CA" sz="1400" b="0" i="0" dirty="0">
              <a:solidFill>
                <a:schemeClr val="bg1"/>
              </a:solidFill>
            </a:rPr>
            <a:t> </a:t>
          </a:r>
          <a:r>
            <a:rPr lang="en-CA" sz="1400" b="0" i="1" dirty="0">
              <a:solidFill>
                <a:schemeClr val="bg1"/>
              </a:solidFill>
            </a:rPr>
            <a:t>Code </a:t>
          </a:r>
          <a:r>
            <a:rPr lang="en-CA" sz="1400" b="0" i="0" dirty="0">
              <a:solidFill>
                <a:schemeClr val="bg1"/>
              </a:solidFill>
            </a:rPr>
            <a:t>authorizes peace officers to ask persons to voluntarily provide “documents, data or information that the person is not prohibited by law from disclosing.”</a:t>
          </a:r>
        </a:p>
        <a:p>
          <a:pPr algn="l"/>
          <a:r>
            <a:rPr lang="en-CA" sz="1600" b="0" i="0" dirty="0">
              <a:solidFill>
                <a:schemeClr val="bg1"/>
              </a:solidFill>
            </a:rPr>
            <a:t>Justice Ottenbreit (Concurring): Spencer could not have a charter protected interest in subscriber info</a:t>
          </a:r>
        </a:p>
        <a:p>
          <a:pPr algn="l"/>
          <a:r>
            <a:rPr lang="en-US" sz="1600" dirty="0">
              <a:solidFill>
                <a:schemeClr val="bg1"/>
              </a:solidFill>
            </a:rPr>
            <a:t>Acquittal set aside re s.163(3), held TJ erred re the fault element for offence, new trial ordered</a:t>
          </a:r>
          <a:r>
            <a:rPr lang="en-CA" sz="1600" b="1" i="0" dirty="0">
              <a:solidFill>
                <a:schemeClr val="bg1"/>
              </a:solidFill>
            </a:rPr>
            <a:t> </a:t>
          </a:r>
          <a:endParaRPr lang="en-US" sz="1600" dirty="0">
            <a:solidFill>
              <a:schemeClr val="bg1"/>
            </a:solidFill>
          </a:endParaRPr>
        </a:p>
      </dgm:t>
    </dgm:pt>
    <dgm:pt modelId="{B0BE0098-501A-7B4B-899A-B13E32BAC713}" type="parTrans" cxnId="{A8D9864E-1C7D-5644-BCBC-B0770787F47E}">
      <dgm:prSet/>
      <dgm:spPr/>
      <dgm:t>
        <a:bodyPr/>
        <a:lstStyle/>
        <a:p>
          <a:endParaRPr lang="en-US"/>
        </a:p>
      </dgm:t>
    </dgm:pt>
    <dgm:pt modelId="{315C2840-7BCB-B940-836C-391E323E7B48}" type="sibTrans" cxnId="{A8D9864E-1C7D-5644-BCBC-B0770787F47E}">
      <dgm:prSet/>
      <dgm:spPr/>
      <dgm:t>
        <a:bodyPr/>
        <a:lstStyle/>
        <a:p>
          <a:endParaRPr lang="en-US"/>
        </a:p>
      </dgm:t>
    </dgm:pt>
    <dgm:pt modelId="{5557B100-94F0-CD4A-99FC-C09A1011976D}">
      <dgm:prSet custT="1"/>
      <dgm:spPr>
        <a:solidFill>
          <a:schemeClr val="bg2">
            <a:lumMod val="40000"/>
            <a:lumOff val="60000"/>
          </a:schemeClr>
        </a:solidFill>
      </dgm:spPr>
      <dgm:t>
        <a:bodyPr/>
        <a:lstStyle/>
        <a:p>
          <a:pPr algn="ctr"/>
          <a:r>
            <a:rPr lang="en-CA" sz="1700" b="1" i="0" u="sng" dirty="0">
              <a:solidFill>
                <a:schemeClr val="bg1"/>
              </a:solidFill>
            </a:rPr>
            <a:t>SASKATCHEWAN COURT OF QUEEN’S BENCH </a:t>
          </a:r>
        </a:p>
        <a:p>
          <a:pPr algn="l"/>
          <a:r>
            <a:rPr lang="en-US" sz="1700" dirty="0">
              <a:solidFill>
                <a:schemeClr val="bg1"/>
              </a:solidFill>
            </a:rPr>
            <a:t>- NO</a:t>
          </a:r>
          <a:r>
            <a:rPr lang="en-US" sz="1700" dirty="0">
              <a:solidFill>
                <a:schemeClr val="bg1"/>
              </a:solidFill>
              <a:sym typeface="Wingdings" pitchFamily="2" charset="2"/>
            </a:rPr>
            <a:t>, s.8 not violated. </a:t>
          </a:r>
        </a:p>
        <a:p>
          <a:pPr algn="l"/>
          <a:r>
            <a:rPr lang="en-US" sz="1700" b="0" dirty="0">
              <a:solidFill>
                <a:schemeClr val="bg1"/>
              </a:solidFill>
              <a:sym typeface="Wingdings" pitchFamily="2" charset="2"/>
            </a:rPr>
            <a:t>- </a:t>
          </a:r>
          <a:r>
            <a:rPr lang="en-US" sz="1700" b="0" dirty="0">
              <a:solidFill>
                <a:schemeClr val="bg1"/>
              </a:solidFill>
            </a:rPr>
            <a:t>Charged </a:t>
          </a:r>
          <a:r>
            <a:rPr lang="en-US" sz="1700" dirty="0">
              <a:solidFill>
                <a:schemeClr val="bg1"/>
              </a:solidFill>
            </a:rPr>
            <a:t>with </a:t>
          </a:r>
          <a:r>
            <a:rPr lang="en-US" sz="1700" u="sng" dirty="0">
              <a:solidFill>
                <a:schemeClr val="bg1"/>
              </a:solidFill>
            </a:rPr>
            <a:t>possession</a:t>
          </a:r>
          <a:r>
            <a:rPr lang="en-US" sz="1700" dirty="0">
              <a:solidFill>
                <a:schemeClr val="bg1"/>
              </a:solidFill>
            </a:rPr>
            <a:t> s.163(4) CC &amp; </a:t>
          </a:r>
          <a:r>
            <a:rPr lang="en-US" sz="1700" b="1" dirty="0">
              <a:solidFill>
                <a:schemeClr val="bg1"/>
              </a:solidFill>
            </a:rPr>
            <a:t>acquitted </a:t>
          </a:r>
          <a:r>
            <a:rPr lang="en-US" sz="1700" dirty="0">
              <a:solidFill>
                <a:schemeClr val="bg1"/>
              </a:solidFill>
            </a:rPr>
            <a:t>on ‘</a:t>
          </a:r>
          <a:r>
            <a:rPr lang="en-US" sz="1700" u="sng" dirty="0">
              <a:solidFill>
                <a:schemeClr val="bg1"/>
              </a:solidFill>
            </a:rPr>
            <a:t>making available</a:t>
          </a:r>
          <a:r>
            <a:rPr lang="en-US" sz="1700" dirty="0">
              <a:solidFill>
                <a:schemeClr val="bg1"/>
              </a:solidFill>
            </a:rPr>
            <a:t>’</a:t>
          </a:r>
          <a:r>
            <a:rPr lang="en-CA" sz="1700" dirty="0">
              <a:solidFill>
                <a:schemeClr val="bg1"/>
              </a:solidFill>
            </a:rPr>
            <a:t> charge because TJ held offence </a:t>
          </a:r>
          <a:r>
            <a:rPr lang="en-US" sz="1700" dirty="0">
              <a:solidFill>
                <a:schemeClr val="bg1"/>
              </a:solidFill>
            </a:rPr>
            <a:t>required ‘</a:t>
          </a:r>
          <a:r>
            <a:rPr lang="en-US" sz="1700" i="1" dirty="0">
              <a:solidFill>
                <a:schemeClr val="bg1"/>
              </a:solidFill>
            </a:rPr>
            <a:t>positive facilitation</a:t>
          </a:r>
          <a:r>
            <a:rPr lang="en-US" sz="1700" dirty="0">
              <a:solidFill>
                <a:schemeClr val="bg1"/>
              </a:solidFill>
            </a:rPr>
            <a:t>” of access to pornography and accused</a:t>
          </a:r>
          <a:r>
            <a:rPr lang="en-CA" sz="1700" dirty="0">
              <a:solidFill>
                <a:schemeClr val="bg1"/>
              </a:solidFill>
            </a:rPr>
            <a:t> did not know others could see his files, so Crown did not prove the </a:t>
          </a:r>
          <a:r>
            <a:rPr lang="en-CA" sz="1700" dirty="0" err="1">
              <a:solidFill>
                <a:schemeClr val="bg1"/>
              </a:solidFill>
            </a:rPr>
            <a:t>mens</a:t>
          </a:r>
          <a:r>
            <a:rPr lang="en-CA" sz="1700" dirty="0">
              <a:solidFill>
                <a:schemeClr val="bg1"/>
              </a:solidFill>
            </a:rPr>
            <a:t> rea</a:t>
          </a:r>
          <a:endParaRPr lang="en-US" sz="1700" dirty="0">
            <a:solidFill>
              <a:schemeClr val="bg1"/>
            </a:solidFill>
          </a:endParaRPr>
        </a:p>
        <a:p>
          <a:pPr algn="ctr"/>
          <a:endParaRPr lang="en-US" sz="900" dirty="0"/>
        </a:p>
      </dgm:t>
    </dgm:pt>
    <dgm:pt modelId="{051CBCD1-9977-8349-B848-715E769A0D03}" type="parTrans" cxnId="{53219E2C-BC1B-D44B-83E6-821536E84D8C}">
      <dgm:prSet/>
      <dgm:spPr/>
      <dgm:t>
        <a:bodyPr/>
        <a:lstStyle/>
        <a:p>
          <a:endParaRPr lang="en-US"/>
        </a:p>
      </dgm:t>
    </dgm:pt>
    <dgm:pt modelId="{A319BADC-93EF-CB45-AD31-182AF1FD6F15}" type="sibTrans" cxnId="{53219E2C-BC1B-D44B-83E6-821536E84D8C}">
      <dgm:prSet/>
      <dgm:spPr/>
      <dgm:t>
        <a:bodyPr/>
        <a:lstStyle/>
        <a:p>
          <a:endParaRPr lang="en-US"/>
        </a:p>
      </dgm:t>
    </dgm:pt>
    <dgm:pt modelId="{11E4AA78-22E1-6A49-A4E6-76D31F98ED24}" type="pres">
      <dgm:prSet presAssocID="{E9D0342D-9EFE-7B45-BB91-E1FBA9F67177}" presName="Name0" presStyleCnt="0">
        <dgm:presLayoutVars>
          <dgm:dir/>
          <dgm:animLvl val="lvl"/>
          <dgm:resizeHandles val="exact"/>
        </dgm:presLayoutVars>
      </dgm:prSet>
      <dgm:spPr/>
    </dgm:pt>
    <dgm:pt modelId="{6BD9FDEF-F014-384A-B8C9-E65A024867C7}" type="pres">
      <dgm:prSet presAssocID="{A9DC315F-693A-114D-9D06-B67A94173390}" presName="boxAndChildren" presStyleCnt="0"/>
      <dgm:spPr/>
    </dgm:pt>
    <dgm:pt modelId="{50A38E20-408C-744A-97EA-C17E49938E96}" type="pres">
      <dgm:prSet presAssocID="{A9DC315F-693A-114D-9D06-B67A94173390}" presName="parentTextBox" presStyleLbl="node1" presStyleIdx="0" presStyleCnt="2" custScaleY="156036" custLinFactNeighborY="-20462"/>
      <dgm:spPr/>
    </dgm:pt>
    <dgm:pt modelId="{2B80D325-1D6E-9D43-B418-953EA0DFEC8A}" type="pres">
      <dgm:prSet presAssocID="{A319BADC-93EF-CB45-AD31-182AF1FD6F15}" presName="sp" presStyleCnt="0"/>
      <dgm:spPr/>
    </dgm:pt>
    <dgm:pt modelId="{12367044-38ED-AC48-9C60-4E55AC17D758}" type="pres">
      <dgm:prSet presAssocID="{5557B100-94F0-CD4A-99FC-C09A1011976D}" presName="arrowAndChildren" presStyleCnt="0"/>
      <dgm:spPr/>
    </dgm:pt>
    <dgm:pt modelId="{C8551621-7631-9649-97E2-072DB80C7166}" type="pres">
      <dgm:prSet presAssocID="{5557B100-94F0-CD4A-99FC-C09A1011976D}" presName="parentTextArrow" presStyleLbl="node1" presStyleIdx="1" presStyleCnt="2" custLinFactNeighborX="0" custLinFactNeighborY="-1"/>
      <dgm:spPr/>
    </dgm:pt>
  </dgm:ptLst>
  <dgm:cxnLst>
    <dgm:cxn modelId="{53219E2C-BC1B-D44B-83E6-821536E84D8C}" srcId="{E9D0342D-9EFE-7B45-BB91-E1FBA9F67177}" destId="{5557B100-94F0-CD4A-99FC-C09A1011976D}" srcOrd="0" destOrd="0" parTransId="{051CBCD1-9977-8349-B848-715E769A0D03}" sibTransId="{A319BADC-93EF-CB45-AD31-182AF1FD6F15}"/>
    <dgm:cxn modelId="{A8D9864E-1C7D-5644-BCBC-B0770787F47E}" srcId="{E9D0342D-9EFE-7B45-BB91-E1FBA9F67177}" destId="{A9DC315F-693A-114D-9D06-B67A94173390}" srcOrd="1" destOrd="0" parTransId="{B0BE0098-501A-7B4B-899A-B13E32BAC713}" sibTransId="{315C2840-7BCB-B940-836C-391E323E7B48}"/>
    <dgm:cxn modelId="{54AB9F6F-E748-F44D-BF79-D052FCEDCA37}" type="presOf" srcId="{E9D0342D-9EFE-7B45-BB91-E1FBA9F67177}" destId="{11E4AA78-22E1-6A49-A4E6-76D31F98ED24}" srcOrd="0" destOrd="0" presId="urn:microsoft.com/office/officeart/2005/8/layout/process4"/>
    <dgm:cxn modelId="{C5048F80-3110-D746-BEF1-160B1C62C1B0}" type="presOf" srcId="{A9DC315F-693A-114D-9D06-B67A94173390}" destId="{50A38E20-408C-744A-97EA-C17E49938E96}" srcOrd="0" destOrd="0" presId="urn:microsoft.com/office/officeart/2005/8/layout/process4"/>
    <dgm:cxn modelId="{524C9DEB-9EB2-EB48-A207-4BAA3B9AD37D}" type="presOf" srcId="{5557B100-94F0-CD4A-99FC-C09A1011976D}" destId="{C8551621-7631-9649-97E2-072DB80C7166}" srcOrd="0" destOrd="0" presId="urn:microsoft.com/office/officeart/2005/8/layout/process4"/>
    <dgm:cxn modelId="{C6903E9F-2D0B-074E-A59C-DC989960A31B}" type="presParOf" srcId="{11E4AA78-22E1-6A49-A4E6-76D31F98ED24}" destId="{6BD9FDEF-F014-384A-B8C9-E65A024867C7}" srcOrd="0" destOrd="0" presId="urn:microsoft.com/office/officeart/2005/8/layout/process4"/>
    <dgm:cxn modelId="{5F7BD174-75E1-4F49-900A-99EAAD7A1DCB}" type="presParOf" srcId="{6BD9FDEF-F014-384A-B8C9-E65A024867C7}" destId="{50A38E20-408C-744A-97EA-C17E49938E96}" srcOrd="0" destOrd="0" presId="urn:microsoft.com/office/officeart/2005/8/layout/process4"/>
    <dgm:cxn modelId="{C8992F3F-9E2F-D941-9BFA-3DBC805C9A73}" type="presParOf" srcId="{11E4AA78-22E1-6A49-A4E6-76D31F98ED24}" destId="{2B80D325-1D6E-9D43-B418-953EA0DFEC8A}" srcOrd="1" destOrd="0" presId="urn:microsoft.com/office/officeart/2005/8/layout/process4"/>
    <dgm:cxn modelId="{D8E34864-0091-0341-8EA3-0108924CD3FF}" type="presParOf" srcId="{11E4AA78-22E1-6A49-A4E6-76D31F98ED24}" destId="{12367044-38ED-AC48-9C60-4E55AC17D758}" srcOrd="2" destOrd="0" presId="urn:microsoft.com/office/officeart/2005/8/layout/process4"/>
    <dgm:cxn modelId="{A39C14CC-2BC9-2148-9628-BEE2DB59454A}" type="presParOf" srcId="{12367044-38ED-AC48-9C60-4E55AC17D758}" destId="{C8551621-7631-9649-97E2-072DB80C7166}"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4DC247-1B75-4CA4-9783-B7D40ADC368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7A221C2-E454-49B8-9419-3436E43CA962}">
      <dgm:prSet/>
      <dgm:spPr/>
      <dgm:t>
        <a:bodyPr/>
        <a:lstStyle/>
        <a:p>
          <a:r>
            <a:rPr lang="en-CA" u="sng" dirty="0"/>
            <a:t>What was the subject matter of the search?</a:t>
          </a:r>
          <a:endParaRPr lang="en-US" dirty="0"/>
        </a:p>
      </dgm:t>
    </dgm:pt>
    <dgm:pt modelId="{99AC5991-CFAF-4264-BC7F-821118236DEA}" type="parTrans" cxnId="{F36F5D2F-D9A9-4716-A4CC-D44D0B3AACD8}">
      <dgm:prSet/>
      <dgm:spPr/>
      <dgm:t>
        <a:bodyPr/>
        <a:lstStyle/>
        <a:p>
          <a:endParaRPr lang="en-US"/>
        </a:p>
      </dgm:t>
    </dgm:pt>
    <dgm:pt modelId="{AFFF7477-2612-4116-8051-018E70CC9A26}" type="sibTrans" cxnId="{F36F5D2F-D9A9-4716-A4CC-D44D0B3AACD8}">
      <dgm:prSet/>
      <dgm:spPr/>
      <dgm:t>
        <a:bodyPr/>
        <a:lstStyle/>
        <a:p>
          <a:endParaRPr lang="en-US"/>
        </a:p>
      </dgm:t>
    </dgm:pt>
    <dgm:pt modelId="{EBC37290-FDB9-4FEE-9A2A-977823C85FB2}">
      <dgm:prSet/>
      <dgm:spPr/>
      <dgm:t>
        <a:bodyPr/>
        <a:lstStyle/>
        <a:p>
          <a:r>
            <a:rPr lang="en-CA" dirty="0"/>
            <a:t>Did the claimant have an </a:t>
          </a:r>
          <a:r>
            <a:rPr lang="en-CA" b="1" dirty="0"/>
            <a:t>interest</a:t>
          </a:r>
          <a:r>
            <a:rPr lang="en-CA" dirty="0"/>
            <a:t> </a:t>
          </a:r>
          <a:r>
            <a:rPr lang="en-CA" b="1" dirty="0"/>
            <a:t>in subject matter?</a:t>
          </a:r>
          <a:r>
            <a:rPr lang="en-CA" b="0" dirty="0"/>
            <a:t> </a:t>
          </a:r>
          <a:endParaRPr lang="en-US" dirty="0"/>
        </a:p>
      </dgm:t>
    </dgm:pt>
    <dgm:pt modelId="{0D50BEB1-02E0-44CB-832A-6C460F51798F}" type="parTrans" cxnId="{CB8A2F9D-DF24-41A2-AC8D-4FF517006FB8}">
      <dgm:prSet/>
      <dgm:spPr/>
      <dgm:t>
        <a:bodyPr/>
        <a:lstStyle/>
        <a:p>
          <a:endParaRPr lang="en-US"/>
        </a:p>
      </dgm:t>
    </dgm:pt>
    <dgm:pt modelId="{92E6C9C1-5FF5-4713-BA98-DC66DD97999C}" type="sibTrans" cxnId="{CB8A2F9D-DF24-41A2-AC8D-4FF517006FB8}">
      <dgm:prSet/>
      <dgm:spPr/>
      <dgm:t>
        <a:bodyPr/>
        <a:lstStyle/>
        <a:p>
          <a:endParaRPr lang="en-US"/>
        </a:p>
      </dgm:t>
    </dgm:pt>
    <dgm:pt modelId="{D1685387-3E85-44F1-B342-5625CD1DF56A}">
      <dgm:prSet/>
      <dgm:spPr/>
      <dgm:t>
        <a:bodyPr/>
        <a:lstStyle/>
        <a:p>
          <a:r>
            <a:rPr lang="en-CA" dirty="0"/>
            <a:t>Did the claimant have a </a:t>
          </a:r>
          <a:r>
            <a:rPr lang="en-CA" b="1" dirty="0"/>
            <a:t>subjective expectation of privacy </a:t>
          </a:r>
          <a:r>
            <a:rPr lang="en-CA" dirty="0"/>
            <a:t>in the subject matter?</a:t>
          </a:r>
          <a:endParaRPr lang="en-US" dirty="0"/>
        </a:p>
      </dgm:t>
    </dgm:pt>
    <dgm:pt modelId="{19A3F61A-9FDF-45E9-A226-ED07EB99E682}" type="parTrans" cxnId="{189ED3AB-81B0-4E81-9448-7176B82AF6C8}">
      <dgm:prSet/>
      <dgm:spPr/>
      <dgm:t>
        <a:bodyPr/>
        <a:lstStyle/>
        <a:p>
          <a:endParaRPr lang="en-US"/>
        </a:p>
      </dgm:t>
    </dgm:pt>
    <dgm:pt modelId="{7A70D39D-997D-4D4F-B374-F927F5566CF0}" type="sibTrans" cxnId="{189ED3AB-81B0-4E81-9448-7176B82AF6C8}">
      <dgm:prSet/>
      <dgm:spPr/>
      <dgm:t>
        <a:bodyPr/>
        <a:lstStyle/>
        <a:p>
          <a:endParaRPr lang="en-US"/>
        </a:p>
      </dgm:t>
    </dgm:pt>
    <dgm:pt modelId="{04ED4E52-BF51-4E9A-9BD5-6EF92A8449F2}">
      <dgm:prSet/>
      <dgm:spPr/>
      <dgm:t>
        <a:bodyPr/>
        <a:lstStyle/>
        <a:p>
          <a:r>
            <a:rPr lang="en-CA" u="sng" dirty="0"/>
            <a:t>Was subjective expectation of privacy objectively reasonable, in the to the totality of circumstances?</a:t>
          </a:r>
          <a:endParaRPr lang="en-US" u="sng" dirty="0"/>
        </a:p>
      </dgm:t>
    </dgm:pt>
    <dgm:pt modelId="{FD444EFA-43B9-4077-A260-CAF44FFA632F}" type="sibTrans" cxnId="{B948F623-ADEA-495D-9D11-56F8CCFFA24A}">
      <dgm:prSet/>
      <dgm:spPr/>
      <dgm:t>
        <a:bodyPr/>
        <a:lstStyle/>
        <a:p>
          <a:endParaRPr lang="en-US"/>
        </a:p>
      </dgm:t>
    </dgm:pt>
    <dgm:pt modelId="{6464062C-2EBB-4903-A523-9FD455C0FCBC}" type="parTrans" cxnId="{B948F623-ADEA-495D-9D11-56F8CCFFA24A}">
      <dgm:prSet/>
      <dgm:spPr/>
      <dgm:t>
        <a:bodyPr/>
        <a:lstStyle/>
        <a:p>
          <a:endParaRPr lang="en-US"/>
        </a:p>
      </dgm:t>
    </dgm:pt>
    <dgm:pt modelId="{39AA573C-50E8-4711-A116-DF255991E25D}" type="pres">
      <dgm:prSet presAssocID="{224DC247-1B75-4CA4-9783-B7D40ADC3686}" presName="root" presStyleCnt="0">
        <dgm:presLayoutVars>
          <dgm:dir/>
          <dgm:resizeHandles val="exact"/>
        </dgm:presLayoutVars>
      </dgm:prSet>
      <dgm:spPr/>
    </dgm:pt>
    <dgm:pt modelId="{E0F7029D-9958-43BB-AF26-AA5758FBBD56}" type="pres">
      <dgm:prSet presAssocID="{F7A221C2-E454-49B8-9419-3436E43CA962}" presName="compNode" presStyleCnt="0"/>
      <dgm:spPr/>
    </dgm:pt>
    <dgm:pt modelId="{6D09D08B-178F-401C-852C-DA99E567B940}" type="pres">
      <dgm:prSet presAssocID="{F7A221C2-E454-49B8-9419-3436E43CA962}" presName="bgRect" presStyleLbl="bgShp" presStyleIdx="0" presStyleCnt="4" custLinFactNeighborX="5943" custLinFactNeighborY="3886"/>
      <dgm:spPr>
        <a:solidFill>
          <a:schemeClr val="tx1"/>
        </a:solidFill>
      </dgm:spPr>
    </dgm:pt>
    <dgm:pt modelId="{E64E997B-DA72-46AF-8ABC-3CF19D459276}" type="pres">
      <dgm:prSet presAssocID="{F7A221C2-E454-49B8-9419-3436E43CA962}"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 uri="{837473B0-CC2E-450A-ABE3-18F120FF3D39}">
                <a1611:picAttrSrcUrl xmlns:a1611="http://schemas.microsoft.com/office/drawing/2016/11/main" r:id="rId3"/>
              </a:ext>
            </a:extLst>
          </a:blip>
          <a:srcRect/>
          <a:stretch>
            <a:fillRect t="-32000" b="-32000"/>
          </a:stretch>
        </a:blipFill>
        <a:ln>
          <a:noFill/>
        </a:ln>
      </dgm:spPr>
    </dgm:pt>
    <dgm:pt modelId="{739FB88A-5B0C-42F4-A3A7-B5A01FB69736}" type="pres">
      <dgm:prSet presAssocID="{F7A221C2-E454-49B8-9419-3436E43CA962}" presName="spaceRect" presStyleCnt="0"/>
      <dgm:spPr/>
    </dgm:pt>
    <dgm:pt modelId="{ACFF6A51-DE85-4A8E-B728-5FC1D9761321}" type="pres">
      <dgm:prSet presAssocID="{F7A221C2-E454-49B8-9419-3436E43CA962}" presName="parTx" presStyleLbl="revTx" presStyleIdx="0" presStyleCnt="4">
        <dgm:presLayoutVars>
          <dgm:chMax val="0"/>
          <dgm:chPref val="0"/>
        </dgm:presLayoutVars>
      </dgm:prSet>
      <dgm:spPr/>
    </dgm:pt>
    <dgm:pt modelId="{7AC2ED32-02DC-4F7B-904E-BE556DEF4F00}" type="pres">
      <dgm:prSet presAssocID="{AFFF7477-2612-4116-8051-018E70CC9A26}" presName="sibTrans" presStyleCnt="0"/>
      <dgm:spPr/>
    </dgm:pt>
    <dgm:pt modelId="{F396439A-DBC6-40C6-9039-9144ED4B574B}" type="pres">
      <dgm:prSet presAssocID="{EBC37290-FDB9-4FEE-9A2A-977823C85FB2}" presName="compNode" presStyleCnt="0"/>
      <dgm:spPr/>
    </dgm:pt>
    <dgm:pt modelId="{3F0EFB50-E857-416A-ABAC-C4C1533A4010}" type="pres">
      <dgm:prSet presAssocID="{EBC37290-FDB9-4FEE-9A2A-977823C85FB2}" presName="bgRect" presStyleLbl="bgShp" presStyleIdx="1" presStyleCnt="4"/>
      <dgm:spPr>
        <a:solidFill>
          <a:schemeClr val="bg1">
            <a:lumMod val="50000"/>
            <a:lumOff val="50000"/>
          </a:schemeClr>
        </a:solidFill>
      </dgm:spPr>
    </dgm:pt>
    <dgm:pt modelId="{4C9AD8A2-1BEE-4DC7-AF1A-BD3A8473737D}" type="pres">
      <dgm:prSet presAssocID="{EBC37290-FDB9-4FEE-9A2A-977823C85FB2}" presName="iconRect" presStyleLbl="node1" presStyleIdx="1" presStyleCnt="4"/>
      <dgm:spPr>
        <a:blipFill>
          <a:blip xmlns:r="http://schemas.openxmlformats.org/officeDocument/2006/relationships" r:embed="rId4">
            <a:extLst>
              <a:ext uri="{837473B0-CC2E-450A-ABE3-18F120FF3D39}">
                <a1611:picAttrSrcUrl xmlns:a1611="http://schemas.microsoft.com/office/drawing/2016/11/main" r:id="rId5"/>
              </a:ext>
            </a:extLst>
          </a:blip>
          <a:srcRect/>
          <a:stretch>
            <a:fillRect/>
          </a:stretch>
        </a:blipFill>
        <a:ln>
          <a:noFill/>
        </a:ln>
      </dgm:spPr>
    </dgm:pt>
    <dgm:pt modelId="{61AC30EF-761B-42F6-AC92-FA8FEF0E0C33}" type="pres">
      <dgm:prSet presAssocID="{EBC37290-FDB9-4FEE-9A2A-977823C85FB2}" presName="spaceRect" presStyleCnt="0"/>
      <dgm:spPr/>
    </dgm:pt>
    <dgm:pt modelId="{27F056F7-7DE1-400E-BA04-7512F4A183DD}" type="pres">
      <dgm:prSet presAssocID="{EBC37290-FDB9-4FEE-9A2A-977823C85FB2}" presName="parTx" presStyleLbl="revTx" presStyleIdx="1" presStyleCnt="4">
        <dgm:presLayoutVars>
          <dgm:chMax val="0"/>
          <dgm:chPref val="0"/>
        </dgm:presLayoutVars>
      </dgm:prSet>
      <dgm:spPr/>
    </dgm:pt>
    <dgm:pt modelId="{4553E430-0B18-4AD2-8939-486CE35B01E0}" type="pres">
      <dgm:prSet presAssocID="{92E6C9C1-5FF5-4713-BA98-DC66DD97999C}" presName="sibTrans" presStyleCnt="0"/>
      <dgm:spPr/>
    </dgm:pt>
    <dgm:pt modelId="{CA2D689D-1D92-4666-B7B5-020118D1E0D1}" type="pres">
      <dgm:prSet presAssocID="{D1685387-3E85-44F1-B342-5625CD1DF56A}" presName="compNode" presStyleCnt="0"/>
      <dgm:spPr/>
    </dgm:pt>
    <dgm:pt modelId="{0C158135-EE06-421C-8F18-A43EB3BE5986}" type="pres">
      <dgm:prSet presAssocID="{D1685387-3E85-44F1-B342-5625CD1DF56A}" presName="bgRect" presStyleLbl="bgShp" presStyleIdx="2" presStyleCnt="4"/>
      <dgm:spPr>
        <a:solidFill>
          <a:schemeClr val="bg1">
            <a:lumMod val="50000"/>
            <a:lumOff val="50000"/>
          </a:schemeClr>
        </a:solidFill>
      </dgm:spPr>
    </dgm:pt>
    <dgm:pt modelId="{DFC25633-1790-4ABC-9CA1-350BE103D6F4}" type="pres">
      <dgm:prSet presAssocID="{D1685387-3E85-44F1-B342-5625CD1DF56A}" presName="iconRect" presStyleLbl="node1" presStyleIdx="2" presStyleCnt="4"/>
      <dgm:spPr>
        <a:blipFill>
          <a:blip xmlns:r="http://schemas.openxmlformats.org/officeDocument/2006/relationships" r:embed="rId6">
            <a:extLst>
              <a:ext uri="{837473B0-CC2E-450A-ABE3-18F120FF3D39}">
                <a1611:picAttrSrcUrl xmlns:a1611="http://schemas.microsoft.com/office/drawing/2016/11/main" r:id="rId7"/>
              </a:ext>
            </a:extLst>
          </a:blip>
          <a:srcRect/>
          <a:stretch>
            <a:fillRect/>
          </a:stretch>
        </a:blipFill>
        <a:ln>
          <a:noFill/>
        </a:ln>
      </dgm:spPr>
    </dgm:pt>
    <dgm:pt modelId="{AF7E7B67-D52F-4F32-9C58-9BD087F9B951}" type="pres">
      <dgm:prSet presAssocID="{D1685387-3E85-44F1-B342-5625CD1DF56A}" presName="spaceRect" presStyleCnt="0"/>
      <dgm:spPr/>
    </dgm:pt>
    <dgm:pt modelId="{66E65679-50C1-4013-BA87-0ECEFA70AF6C}" type="pres">
      <dgm:prSet presAssocID="{D1685387-3E85-44F1-B342-5625CD1DF56A}" presName="parTx" presStyleLbl="revTx" presStyleIdx="2" presStyleCnt="4">
        <dgm:presLayoutVars>
          <dgm:chMax val="0"/>
          <dgm:chPref val="0"/>
        </dgm:presLayoutVars>
      </dgm:prSet>
      <dgm:spPr/>
    </dgm:pt>
    <dgm:pt modelId="{4679F2C8-9362-435A-A29E-6332BD285D75}" type="pres">
      <dgm:prSet presAssocID="{7A70D39D-997D-4D4F-B374-F927F5566CF0}" presName="sibTrans" presStyleCnt="0"/>
      <dgm:spPr/>
    </dgm:pt>
    <dgm:pt modelId="{87CA42AC-08B4-4ED2-A152-E5BC9FE4F79A}" type="pres">
      <dgm:prSet presAssocID="{04ED4E52-BF51-4E9A-9BD5-6EF92A8449F2}" presName="compNode" presStyleCnt="0"/>
      <dgm:spPr/>
    </dgm:pt>
    <dgm:pt modelId="{3C8EAAC5-FA42-4C90-9BD0-0B09FCA1AC9D}" type="pres">
      <dgm:prSet presAssocID="{04ED4E52-BF51-4E9A-9BD5-6EF92A8449F2}" presName="bgRect" presStyleLbl="bgShp" presStyleIdx="3" presStyleCnt="4"/>
      <dgm:spPr>
        <a:solidFill>
          <a:schemeClr val="tx1"/>
        </a:solidFill>
      </dgm:spPr>
    </dgm:pt>
    <dgm:pt modelId="{E721DAB4-EB1C-4341-BF7D-80442E4C075C}" type="pres">
      <dgm:prSet presAssocID="{04ED4E52-BF51-4E9A-9BD5-6EF92A8449F2}" presName="iconRect" presStyleLbl="node1" presStyleIdx="3" presStyleCnt="4" custScaleX="157810" custScaleY="157810"/>
      <dgm:spPr>
        <a:blipFill>
          <a:blip xmlns:r="http://schemas.openxmlformats.org/officeDocument/2006/relationships"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a:stretch>
            <a:fillRect/>
          </a:stretch>
        </a:blipFill>
        <a:ln>
          <a:noFill/>
        </a:ln>
      </dgm:spPr>
    </dgm:pt>
    <dgm:pt modelId="{9E311320-8BB5-4082-B826-8134FFA1E358}" type="pres">
      <dgm:prSet presAssocID="{04ED4E52-BF51-4E9A-9BD5-6EF92A8449F2}" presName="spaceRect" presStyleCnt="0"/>
      <dgm:spPr/>
    </dgm:pt>
    <dgm:pt modelId="{484168AB-A602-429E-AD12-0DB6BEC8645C}" type="pres">
      <dgm:prSet presAssocID="{04ED4E52-BF51-4E9A-9BD5-6EF92A8449F2}" presName="parTx" presStyleLbl="revTx" presStyleIdx="3" presStyleCnt="4">
        <dgm:presLayoutVars>
          <dgm:chMax val="0"/>
          <dgm:chPref val="0"/>
        </dgm:presLayoutVars>
      </dgm:prSet>
      <dgm:spPr/>
    </dgm:pt>
  </dgm:ptLst>
  <dgm:cxnLst>
    <dgm:cxn modelId="{B948F623-ADEA-495D-9D11-56F8CCFFA24A}" srcId="{224DC247-1B75-4CA4-9783-B7D40ADC3686}" destId="{04ED4E52-BF51-4E9A-9BD5-6EF92A8449F2}" srcOrd="3" destOrd="0" parTransId="{6464062C-2EBB-4903-A523-9FD455C0FCBC}" sibTransId="{FD444EFA-43B9-4077-A260-CAF44FFA632F}"/>
    <dgm:cxn modelId="{F36F5D2F-D9A9-4716-A4CC-D44D0B3AACD8}" srcId="{224DC247-1B75-4CA4-9783-B7D40ADC3686}" destId="{F7A221C2-E454-49B8-9419-3436E43CA962}" srcOrd="0" destOrd="0" parTransId="{99AC5991-CFAF-4264-BC7F-821118236DEA}" sibTransId="{AFFF7477-2612-4116-8051-018E70CC9A26}"/>
    <dgm:cxn modelId="{0D630B8F-A276-4768-9B36-01567C8928A5}" type="presOf" srcId="{EBC37290-FDB9-4FEE-9A2A-977823C85FB2}" destId="{27F056F7-7DE1-400E-BA04-7512F4A183DD}" srcOrd="0" destOrd="0" presId="urn:microsoft.com/office/officeart/2018/2/layout/IconVerticalSolidList"/>
    <dgm:cxn modelId="{9A979796-4AAB-4AF4-AA96-52EBAE2B559E}" type="presOf" srcId="{F7A221C2-E454-49B8-9419-3436E43CA962}" destId="{ACFF6A51-DE85-4A8E-B728-5FC1D9761321}" srcOrd="0" destOrd="0" presId="urn:microsoft.com/office/officeart/2018/2/layout/IconVerticalSolidList"/>
    <dgm:cxn modelId="{81629A9A-C425-4AF6-88A5-1F2E8A1F541E}" type="presOf" srcId="{D1685387-3E85-44F1-B342-5625CD1DF56A}" destId="{66E65679-50C1-4013-BA87-0ECEFA70AF6C}" srcOrd="0" destOrd="0" presId="urn:microsoft.com/office/officeart/2018/2/layout/IconVerticalSolidList"/>
    <dgm:cxn modelId="{CB8A2F9D-DF24-41A2-AC8D-4FF517006FB8}" srcId="{224DC247-1B75-4CA4-9783-B7D40ADC3686}" destId="{EBC37290-FDB9-4FEE-9A2A-977823C85FB2}" srcOrd="1" destOrd="0" parTransId="{0D50BEB1-02E0-44CB-832A-6C460F51798F}" sibTransId="{92E6C9C1-5FF5-4713-BA98-DC66DD97999C}"/>
    <dgm:cxn modelId="{189ED3AB-81B0-4E81-9448-7176B82AF6C8}" srcId="{224DC247-1B75-4CA4-9783-B7D40ADC3686}" destId="{D1685387-3E85-44F1-B342-5625CD1DF56A}" srcOrd="2" destOrd="0" parTransId="{19A3F61A-9FDF-45E9-A226-ED07EB99E682}" sibTransId="{7A70D39D-997D-4D4F-B374-F927F5566CF0}"/>
    <dgm:cxn modelId="{D807FDCD-01CF-444F-8061-67ED3BFF5688}" type="presOf" srcId="{224DC247-1B75-4CA4-9783-B7D40ADC3686}" destId="{39AA573C-50E8-4711-A116-DF255991E25D}" srcOrd="0" destOrd="0" presId="urn:microsoft.com/office/officeart/2018/2/layout/IconVerticalSolidList"/>
    <dgm:cxn modelId="{089B9FE7-382F-429B-B965-645871B838D7}" type="presOf" srcId="{04ED4E52-BF51-4E9A-9BD5-6EF92A8449F2}" destId="{484168AB-A602-429E-AD12-0DB6BEC8645C}" srcOrd="0" destOrd="0" presId="urn:microsoft.com/office/officeart/2018/2/layout/IconVerticalSolidList"/>
    <dgm:cxn modelId="{FA563F72-1F04-4A08-8AA3-CCB66FF481D3}" type="presParOf" srcId="{39AA573C-50E8-4711-A116-DF255991E25D}" destId="{E0F7029D-9958-43BB-AF26-AA5758FBBD56}" srcOrd="0" destOrd="0" presId="urn:microsoft.com/office/officeart/2018/2/layout/IconVerticalSolidList"/>
    <dgm:cxn modelId="{3933FAA8-655D-4ABE-8204-3110B3EA5B31}" type="presParOf" srcId="{E0F7029D-9958-43BB-AF26-AA5758FBBD56}" destId="{6D09D08B-178F-401C-852C-DA99E567B940}" srcOrd="0" destOrd="0" presId="urn:microsoft.com/office/officeart/2018/2/layout/IconVerticalSolidList"/>
    <dgm:cxn modelId="{96B3954B-B3A2-4374-A327-CDD740C39A91}" type="presParOf" srcId="{E0F7029D-9958-43BB-AF26-AA5758FBBD56}" destId="{E64E997B-DA72-46AF-8ABC-3CF19D459276}" srcOrd="1" destOrd="0" presId="urn:microsoft.com/office/officeart/2018/2/layout/IconVerticalSolidList"/>
    <dgm:cxn modelId="{10415609-BEAC-4A81-8F9C-CEDB448DA61D}" type="presParOf" srcId="{E0F7029D-9958-43BB-AF26-AA5758FBBD56}" destId="{739FB88A-5B0C-42F4-A3A7-B5A01FB69736}" srcOrd="2" destOrd="0" presId="urn:microsoft.com/office/officeart/2018/2/layout/IconVerticalSolidList"/>
    <dgm:cxn modelId="{E1C72750-A80A-4EAA-82B8-198A5D5D223D}" type="presParOf" srcId="{E0F7029D-9958-43BB-AF26-AA5758FBBD56}" destId="{ACFF6A51-DE85-4A8E-B728-5FC1D9761321}" srcOrd="3" destOrd="0" presId="urn:microsoft.com/office/officeart/2018/2/layout/IconVerticalSolidList"/>
    <dgm:cxn modelId="{6E096EF2-0146-4F59-8535-225EE33DF5CF}" type="presParOf" srcId="{39AA573C-50E8-4711-A116-DF255991E25D}" destId="{7AC2ED32-02DC-4F7B-904E-BE556DEF4F00}" srcOrd="1" destOrd="0" presId="urn:microsoft.com/office/officeart/2018/2/layout/IconVerticalSolidList"/>
    <dgm:cxn modelId="{DC86DE9C-0421-4CE0-A60C-F72C0C9EC4F6}" type="presParOf" srcId="{39AA573C-50E8-4711-A116-DF255991E25D}" destId="{F396439A-DBC6-40C6-9039-9144ED4B574B}" srcOrd="2" destOrd="0" presId="urn:microsoft.com/office/officeart/2018/2/layout/IconVerticalSolidList"/>
    <dgm:cxn modelId="{32137BB3-10FE-469D-ABF2-937BB712EA56}" type="presParOf" srcId="{F396439A-DBC6-40C6-9039-9144ED4B574B}" destId="{3F0EFB50-E857-416A-ABAC-C4C1533A4010}" srcOrd="0" destOrd="0" presId="urn:microsoft.com/office/officeart/2018/2/layout/IconVerticalSolidList"/>
    <dgm:cxn modelId="{927FF22C-9040-4171-9587-B31681CB39CA}" type="presParOf" srcId="{F396439A-DBC6-40C6-9039-9144ED4B574B}" destId="{4C9AD8A2-1BEE-4DC7-AF1A-BD3A8473737D}" srcOrd="1" destOrd="0" presId="urn:microsoft.com/office/officeart/2018/2/layout/IconVerticalSolidList"/>
    <dgm:cxn modelId="{D0407A9E-2B9E-4E24-BF43-C40E72CBE945}" type="presParOf" srcId="{F396439A-DBC6-40C6-9039-9144ED4B574B}" destId="{61AC30EF-761B-42F6-AC92-FA8FEF0E0C33}" srcOrd="2" destOrd="0" presId="urn:microsoft.com/office/officeart/2018/2/layout/IconVerticalSolidList"/>
    <dgm:cxn modelId="{EA8308D1-5CCE-4C92-BFB0-24C8311D8743}" type="presParOf" srcId="{F396439A-DBC6-40C6-9039-9144ED4B574B}" destId="{27F056F7-7DE1-400E-BA04-7512F4A183DD}" srcOrd="3" destOrd="0" presId="urn:microsoft.com/office/officeart/2018/2/layout/IconVerticalSolidList"/>
    <dgm:cxn modelId="{9F66B78F-EC65-426F-AD6E-1FF53E57C7FB}" type="presParOf" srcId="{39AA573C-50E8-4711-A116-DF255991E25D}" destId="{4553E430-0B18-4AD2-8939-486CE35B01E0}" srcOrd="3" destOrd="0" presId="urn:microsoft.com/office/officeart/2018/2/layout/IconVerticalSolidList"/>
    <dgm:cxn modelId="{D4A6D7CD-062A-46B6-B783-C4C4CAFA7727}" type="presParOf" srcId="{39AA573C-50E8-4711-A116-DF255991E25D}" destId="{CA2D689D-1D92-4666-B7B5-020118D1E0D1}" srcOrd="4" destOrd="0" presId="urn:microsoft.com/office/officeart/2018/2/layout/IconVerticalSolidList"/>
    <dgm:cxn modelId="{818AEA33-0408-4BFF-A103-D292BEC506B7}" type="presParOf" srcId="{CA2D689D-1D92-4666-B7B5-020118D1E0D1}" destId="{0C158135-EE06-421C-8F18-A43EB3BE5986}" srcOrd="0" destOrd="0" presId="urn:microsoft.com/office/officeart/2018/2/layout/IconVerticalSolidList"/>
    <dgm:cxn modelId="{8399727F-29A4-4E77-841D-273A4983D998}" type="presParOf" srcId="{CA2D689D-1D92-4666-B7B5-020118D1E0D1}" destId="{DFC25633-1790-4ABC-9CA1-350BE103D6F4}" srcOrd="1" destOrd="0" presId="urn:microsoft.com/office/officeart/2018/2/layout/IconVerticalSolidList"/>
    <dgm:cxn modelId="{2B0AD3C7-A397-4562-BD32-E65E2E41EADC}" type="presParOf" srcId="{CA2D689D-1D92-4666-B7B5-020118D1E0D1}" destId="{AF7E7B67-D52F-4F32-9C58-9BD087F9B951}" srcOrd="2" destOrd="0" presId="urn:microsoft.com/office/officeart/2018/2/layout/IconVerticalSolidList"/>
    <dgm:cxn modelId="{4B169AF1-5D91-45D5-811A-0D58A58C6789}" type="presParOf" srcId="{CA2D689D-1D92-4666-B7B5-020118D1E0D1}" destId="{66E65679-50C1-4013-BA87-0ECEFA70AF6C}" srcOrd="3" destOrd="0" presId="urn:microsoft.com/office/officeart/2018/2/layout/IconVerticalSolidList"/>
    <dgm:cxn modelId="{76841DD2-511D-4762-8801-490049F48633}" type="presParOf" srcId="{39AA573C-50E8-4711-A116-DF255991E25D}" destId="{4679F2C8-9362-435A-A29E-6332BD285D75}" srcOrd="5" destOrd="0" presId="urn:microsoft.com/office/officeart/2018/2/layout/IconVerticalSolidList"/>
    <dgm:cxn modelId="{44F21B03-5E04-4136-AB8A-C82B2C8E8376}" type="presParOf" srcId="{39AA573C-50E8-4711-A116-DF255991E25D}" destId="{87CA42AC-08B4-4ED2-A152-E5BC9FE4F79A}" srcOrd="6" destOrd="0" presId="urn:microsoft.com/office/officeart/2018/2/layout/IconVerticalSolidList"/>
    <dgm:cxn modelId="{7941C103-2EE7-423A-B1E0-3B8948F33E6C}" type="presParOf" srcId="{87CA42AC-08B4-4ED2-A152-E5BC9FE4F79A}" destId="{3C8EAAC5-FA42-4C90-9BD0-0B09FCA1AC9D}" srcOrd="0" destOrd="0" presId="urn:microsoft.com/office/officeart/2018/2/layout/IconVerticalSolidList"/>
    <dgm:cxn modelId="{8B8BBCE6-C355-41F1-93F8-9147E7C0779B}" type="presParOf" srcId="{87CA42AC-08B4-4ED2-A152-E5BC9FE4F79A}" destId="{E721DAB4-EB1C-4341-BF7D-80442E4C075C}" srcOrd="1" destOrd="0" presId="urn:microsoft.com/office/officeart/2018/2/layout/IconVerticalSolidList"/>
    <dgm:cxn modelId="{073DD996-C970-4458-87EF-D4CC8EFABC06}" type="presParOf" srcId="{87CA42AC-08B4-4ED2-A152-E5BC9FE4F79A}" destId="{9E311320-8BB5-4082-B826-8134FFA1E358}" srcOrd="2" destOrd="0" presId="urn:microsoft.com/office/officeart/2018/2/layout/IconVerticalSolidList"/>
    <dgm:cxn modelId="{54D492D5-C233-4B6E-93DA-2361FE4BF301}" type="presParOf" srcId="{87CA42AC-08B4-4ED2-A152-E5BC9FE4F79A}" destId="{484168AB-A602-429E-AD12-0DB6BEC8645C}"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38E20-408C-744A-97EA-C17E49938E96}">
      <dsp:nvSpPr>
        <dsp:cNvPr id="0" name=""/>
        <dsp:cNvSpPr/>
      </dsp:nvSpPr>
      <dsp:spPr>
        <a:xfrm>
          <a:off x="0" y="2319395"/>
          <a:ext cx="11204847" cy="274408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CA" sz="1600" b="1" i="0" u="sng" kern="1200" dirty="0">
              <a:solidFill>
                <a:schemeClr val="bg1"/>
              </a:solidFill>
            </a:rPr>
            <a:t>SASKATCHEWAN COURT OF APPEAL</a:t>
          </a:r>
        </a:p>
        <a:p>
          <a:pPr marL="0" lvl="0" indent="0" algn="l" defTabSz="711200">
            <a:lnSpc>
              <a:spcPct val="90000"/>
            </a:lnSpc>
            <a:spcBef>
              <a:spcPct val="0"/>
            </a:spcBef>
            <a:spcAft>
              <a:spcPct val="35000"/>
            </a:spcAft>
            <a:buNone/>
          </a:pPr>
          <a:r>
            <a:rPr lang="en-CA" sz="1600" b="0" i="0" kern="1200" dirty="0">
              <a:solidFill>
                <a:schemeClr val="bg1"/>
              </a:solidFill>
            </a:rPr>
            <a:t>Justice Caldwell (Majority) - NO search within meaning of s.8</a:t>
          </a:r>
        </a:p>
        <a:p>
          <a:pPr marL="0" lvl="0" indent="0" algn="l" defTabSz="711200">
            <a:lnSpc>
              <a:spcPct val="90000"/>
            </a:lnSpc>
            <a:spcBef>
              <a:spcPct val="0"/>
            </a:spcBef>
            <a:spcAft>
              <a:spcPct val="35000"/>
            </a:spcAft>
            <a:buNone/>
          </a:pPr>
          <a:r>
            <a:rPr lang="en-CA" sz="1400" b="0" i="0" kern="1200" dirty="0">
              <a:solidFill>
                <a:schemeClr val="bg1"/>
              </a:solidFill>
              <a:sym typeface="Wingdings" pitchFamily="2" charset="2"/>
            </a:rPr>
            <a:t> </a:t>
          </a:r>
          <a:r>
            <a:rPr lang="en-CA" sz="1400" b="0" i="0" kern="1200" dirty="0">
              <a:solidFill>
                <a:schemeClr val="bg1"/>
              </a:solidFill>
            </a:rPr>
            <a:t>Spencer’s expectation of privacy not reasonable in the circumstances even though info sought from search dealt with ‘biographical info’ b/c terms of the ISP provider’s service agreement allowed for cooperation with law enforcement, therefore rendering his expectation of privacy objectively unreasonable. </a:t>
          </a:r>
        </a:p>
        <a:p>
          <a:pPr marL="0" lvl="0" indent="0" algn="l" defTabSz="711200">
            <a:lnSpc>
              <a:spcPct val="90000"/>
            </a:lnSpc>
            <a:spcBef>
              <a:spcPct val="0"/>
            </a:spcBef>
            <a:spcAft>
              <a:spcPct val="35000"/>
            </a:spcAft>
            <a:buNone/>
          </a:pPr>
          <a:r>
            <a:rPr lang="en-CA" sz="1400" b="0" i="0" kern="1200" dirty="0">
              <a:solidFill>
                <a:schemeClr val="bg1"/>
              </a:solidFill>
              <a:sym typeface="Wingdings" pitchFamily="2" charset="2"/>
            </a:rPr>
            <a:t> </a:t>
          </a:r>
          <a:r>
            <a:rPr lang="en-CA" sz="1400" b="0" i="0" kern="1200" dirty="0">
              <a:solidFill>
                <a:schemeClr val="bg1"/>
              </a:solidFill>
            </a:rPr>
            <a:t>Even if there had been a search, because section 487.014 of the </a:t>
          </a:r>
          <a:r>
            <a:rPr lang="en-CA" sz="1400" b="0" i="1" kern="1200" dirty="0">
              <a:solidFill>
                <a:schemeClr val="bg1"/>
              </a:solidFill>
            </a:rPr>
            <a:t>Criminal</a:t>
          </a:r>
          <a:r>
            <a:rPr lang="en-CA" sz="1400" b="0" i="0" kern="1200" dirty="0">
              <a:solidFill>
                <a:schemeClr val="bg1"/>
              </a:solidFill>
            </a:rPr>
            <a:t> </a:t>
          </a:r>
          <a:r>
            <a:rPr lang="en-CA" sz="1400" b="0" i="1" kern="1200" dirty="0">
              <a:solidFill>
                <a:schemeClr val="bg1"/>
              </a:solidFill>
            </a:rPr>
            <a:t>Code </a:t>
          </a:r>
          <a:r>
            <a:rPr lang="en-CA" sz="1400" b="0" i="0" kern="1200" dirty="0">
              <a:solidFill>
                <a:schemeClr val="bg1"/>
              </a:solidFill>
            </a:rPr>
            <a:t>authorizes peace officers to ask persons to voluntarily provide “documents, data or information that the person is not prohibited by law from disclosing.”</a:t>
          </a:r>
        </a:p>
        <a:p>
          <a:pPr marL="0" lvl="0" indent="0" algn="l" defTabSz="711200">
            <a:lnSpc>
              <a:spcPct val="90000"/>
            </a:lnSpc>
            <a:spcBef>
              <a:spcPct val="0"/>
            </a:spcBef>
            <a:spcAft>
              <a:spcPct val="35000"/>
            </a:spcAft>
            <a:buNone/>
          </a:pPr>
          <a:r>
            <a:rPr lang="en-CA" sz="1600" b="0" i="0" kern="1200" dirty="0">
              <a:solidFill>
                <a:schemeClr val="bg1"/>
              </a:solidFill>
            </a:rPr>
            <a:t>Justice Ottenbreit (Concurring): Spencer could not have a charter protected interest in subscriber info</a:t>
          </a:r>
        </a:p>
        <a:p>
          <a:pPr marL="0" lvl="0" indent="0" algn="l" defTabSz="711200">
            <a:lnSpc>
              <a:spcPct val="90000"/>
            </a:lnSpc>
            <a:spcBef>
              <a:spcPct val="0"/>
            </a:spcBef>
            <a:spcAft>
              <a:spcPct val="35000"/>
            </a:spcAft>
            <a:buNone/>
          </a:pPr>
          <a:r>
            <a:rPr lang="en-US" sz="1600" kern="1200" dirty="0">
              <a:solidFill>
                <a:schemeClr val="bg1"/>
              </a:solidFill>
            </a:rPr>
            <a:t>Acquittal set aside re s.163(3), held TJ erred re the fault element for offence, new trial ordered</a:t>
          </a:r>
          <a:r>
            <a:rPr lang="en-CA" sz="1600" b="1" i="0" kern="1200" dirty="0">
              <a:solidFill>
                <a:schemeClr val="bg1"/>
              </a:solidFill>
            </a:rPr>
            <a:t> </a:t>
          </a:r>
          <a:endParaRPr lang="en-US" sz="1600" kern="1200" dirty="0">
            <a:solidFill>
              <a:schemeClr val="bg1"/>
            </a:solidFill>
          </a:endParaRPr>
        </a:p>
      </dsp:txBody>
      <dsp:txXfrm>
        <a:off x="0" y="2319395"/>
        <a:ext cx="11204847" cy="2744087"/>
      </dsp:txXfrm>
    </dsp:sp>
    <dsp:sp modelId="{C8551621-7631-9649-97E2-072DB80C7166}">
      <dsp:nvSpPr>
        <dsp:cNvPr id="0" name=""/>
        <dsp:cNvSpPr/>
      </dsp:nvSpPr>
      <dsp:spPr>
        <a:xfrm rot="10800000">
          <a:off x="0" y="832"/>
          <a:ext cx="11204847" cy="2704764"/>
        </a:xfrm>
        <a:prstGeom prst="upArrowCallout">
          <a:avLst/>
        </a:prstGeom>
        <a:solidFill>
          <a:schemeClr val="bg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CA" sz="1700" b="1" i="0" u="sng" kern="1200" dirty="0">
              <a:solidFill>
                <a:schemeClr val="bg1"/>
              </a:solidFill>
            </a:rPr>
            <a:t>SASKATCHEWAN COURT OF QUEEN’S BENCH </a:t>
          </a:r>
        </a:p>
        <a:p>
          <a:pPr marL="0" lvl="0" indent="0" algn="l" defTabSz="755650">
            <a:lnSpc>
              <a:spcPct val="90000"/>
            </a:lnSpc>
            <a:spcBef>
              <a:spcPct val="0"/>
            </a:spcBef>
            <a:spcAft>
              <a:spcPct val="35000"/>
            </a:spcAft>
            <a:buNone/>
          </a:pPr>
          <a:r>
            <a:rPr lang="en-US" sz="1700" kern="1200" dirty="0">
              <a:solidFill>
                <a:schemeClr val="bg1"/>
              </a:solidFill>
            </a:rPr>
            <a:t>- NO</a:t>
          </a:r>
          <a:r>
            <a:rPr lang="en-US" sz="1700" kern="1200" dirty="0">
              <a:solidFill>
                <a:schemeClr val="bg1"/>
              </a:solidFill>
              <a:sym typeface="Wingdings" pitchFamily="2" charset="2"/>
            </a:rPr>
            <a:t>, s.8 not violated. </a:t>
          </a:r>
        </a:p>
        <a:p>
          <a:pPr marL="0" lvl="0" indent="0" algn="l" defTabSz="755650">
            <a:lnSpc>
              <a:spcPct val="90000"/>
            </a:lnSpc>
            <a:spcBef>
              <a:spcPct val="0"/>
            </a:spcBef>
            <a:spcAft>
              <a:spcPct val="35000"/>
            </a:spcAft>
            <a:buNone/>
          </a:pPr>
          <a:r>
            <a:rPr lang="en-US" sz="1700" b="0" kern="1200" dirty="0">
              <a:solidFill>
                <a:schemeClr val="bg1"/>
              </a:solidFill>
              <a:sym typeface="Wingdings" pitchFamily="2" charset="2"/>
            </a:rPr>
            <a:t>- </a:t>
          </a:r>
          <a:r>
            <a:rPr lang="en-US" sz="1700" b="0" kern="1200" dirty="0">
              <a:solidFill>
                <a:schemeClr val="bg1"/>
              </a:solidFill>
            </a:rPr>
            <a:t>Charged </a:t>
          </a:r>
          <a:r>
            <a:rPr lang="en-US" sz="1700" kern="1200" dirty="0">
              <a:solidFill>
                <a:schemeClr val="bg1"/>
              </a:solidFill>
            </a:rPr>
            <a:t>with </a:t>
          </a:r>
          <a:r>
            <a:rPr lang="en-US" sz="1700" u="sng" kern="1200" dirty="0">
              <a:solidFill>
                <a:schemeClr val="bg1"/>
              </a:solidFill>
            </a:rPr>
            <a:t>possession</a:t>
          </a:r>
          <a:r>
            <a:rPr lang="en-US" sz="1700" kern="1200" dirty="0">
              <a:solidFill>
                <a:schemeClr val="bg1"/>
              </a:solidFill>
            </a:rPr>
            <a:t> s.163(4) CC &amp; </a:t>
          </a:r>
          <a:r>
            <a:rPr lang="en-US" sz="1700" b="1" kern="1200" dirty="0">
              <a:solidFill>
                <a:schemeClr val="bg1"/>
              </a:solidFill>
            </a:rPr>
            <a:t>acquitted </a:t>
          </a:r>
          <a:r>
            <a:rPr lang="en-US" sz="1700" kern="1200" dirty="0">
              <a:solidFill>
                <a:schemeClr val="bg1"/>
              </a:solidFill>
            </a:rPr>
            <a:t>on ‘</a:t>
          </a:r>
          <a:r>
            <a:rPr lang="en-US" sz="1700" u="sng" kern="1200" dirty="0">
              <a:solidFill>
                <a:schemeClr val="bg1"/>
              </a:solidFill>
            </a:rPr>
            <a:t>making available</a:t>
          </a:r>
          <a:r>
            <a:rPr lang="en-US" sz="1700" kern="1200" dirty="0">
              <a:solidFill>
                <a:schemeClr val="bg1"/>
              </a:solidFill>
            </a:rPr>
            <a:t>’</a:t>
          </a:r>
          <a:r>
            <a:rPr lang="en-CA" sz="1700" kern="1200" dirty="0">
              <a:solidFill>
                <a:schemeClr val="bg1"/>
              </a:solidFill>
            </a:rPr>
            <a:t> charge because TJ held offence </a:t>
          </a:r>
          <a:r>
            <a:rPr lang="en-US" sz="1700" kern="1200" dirty="0">
              <a:solidFill>
                <a:schemeClr val="bg1"/>
              </a:solidFill>
            </a:rPr>
            <a:t>required ‘</a:t>
          </a:r>
          <a:r>
            <a:rPr lang="en-US" sz="1700" i="1" kern="1200" dirty="0">
              <a:solidFill>
                <a:schemeClr val="bg1"/>
              </a:solidFill>
            </a:rPr>
            <a:t>positive facilitation</a:t>
          </a:r>
          <a:r>
            <a:rPr lang="en-US" sz="1700" kern="1200" dirty="0">
              <a:solidFill>
                <a:schemeClr val="bg1"/>
              </a:solidFill>
            </a:rPr>
            <a:t>” of access to pornography and accused</a:t>
          </a:r>
          <a:r>
            <a:rPr lang="en-CA" sz="1700" kern="1200" dirty="0">
              <a:solidFill>
                <a:schemeClr val="bg1"/>
              </a:solidFill>
            </a:rPr>
            <a:t> did not know others could see his files, so Crown did not prove the </a:t>
          </a:r>
          <a:r>
            <a:rPr lang="en-CA" sz="1700" kern="1200" dirty="0" err="1">
              <a:solidFill>
                <a:schemeClr val="bg1"/>
              </a:solidFill>
            </a:rPr>
            <a:t>mens</a:t>
          </a:r>
          <a:r>
            <a:rPr lang="en-CA" sz="1700" kern="1200" dirty="0">
              <a:solidFill>
                <a:schemeClr val="bg1"/>
              </a:solidFill>
            </a:rPr>
            <a:t> rea</a:t>
          </a:r>
          <a:endParaRPr lang="en-US" sz="1700" kern="1200" dirty="0">
            <a:solidFill>
              <a:schemeClr val="bg1"/>
            </a:solidFill>
          </a:endParaRPr>
        </a:p>
        <a:p>
          <a:pPr marL="0" lvl="0" indent="0" algn="ctr" defTabSz="755650">
            <a:lnSpc>
              <a:spcPct val="90000"/>
            </a:lnSpc>
            <a:spcBef>
              <a:spcPct val="0"/>
            </a:spcBef>
            <a:spcAft>
              <a:spcPct val="35000"/>
            </a:spcAft>
            <a:buNone/>
          </a:pPr>
          <a:endParaRPr lang="en-US" sz="900" kern="1200" dirty="0"/>
        </a:p>
      </dsp:txBody>
      <dsp:txXfrm rot="10800000">
        <a:off x="0" y="832"/>
        <a:ext cx="11204847" cy="1757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9D08B-178F-401C-852C-DA99E567B940}">
      <dsp:nvSpPr>
        <dsp:cNvPr id="0" name=""/>
        <dsp:cNvSpPr/>
      </dsp:nvSpPr>
      <dsp:spPr>
        <a:xfrm>
          <a:off x="0" y="48695"/>
          <a:ext cx="4022919" cy="1192541"/>
        </a:xfrm>
        <a:prstGeom prst="roundRect">
          <a:avLst>
            <a:gd name="adj" fmla="val 10000"/>
          </a:avLst>
        </a:prstGeom>
        <a:solidFill>
          <a:schemeClr val="tx1"/>
        </a:solidFill>
        <a:ln>
          <a:noFill/>
        </a:ln>
        <a:effectLst/>
      </dsp:spPr>
      <dsp:style>
        <a:lnRef idx="0">
          <a:scrgbClr r="0" g="0" b="0"/>
        </a:lnRef>
        <a:fillRef idx="1">
          <a:scrgbClr r="0" g="0" b="0"/>
        </a:fillRef>
        <a:effectRef idx="0">
          <a:scrgbClr r="0" g="0" b="0"/>
        </a:effectRef>
        <a:fontRef idx="minor"/>
      </dsp:style>
    </dsp:sp>
    <dsp:sp modelId="{E64E997B-DA72-46AF-8ABC-3CF19D459276}">
      <dsp:nvSpPr>
        <dsp:cNvPr id="0" name=""/>
        <dsp:cNvSpPr/>
      </dsp:nvSpPr>
      <dsp:spPr>
        <a:xfrm>
          <a:off x="360743" y="270674"/>
          <a:ext cx="655898" cy="655898"/>
        </a:xfrm>
        <a:prstGeom prst="rect">
          <a:avLst/>
        </a:prstGeom>
        <a:blipFill>
          <a:blip xmlns:r="http://schemas.openxmlformats.org/officeDocument/2006/relationships" r:embed="rId1">
            <a:extLst>
              <a:ext uri="{96DAC541-7B7A-43D3-8B79-37D633B846F1}">
                <asvg:svgBlip xmlns:asvg="http://schemas.microsoft.com/office/drawing/2016/SVG/main" r:embed="rId2"/>
              </a:ext>
              <a:ext uri="{837473B0-CC2E-450A-ABE3-18F120FF3D39}">
                <a1611:picAttrSrcUrl xmlns:a1611="http://schemas.microsoft.com/office/drawing/2016/11/main" r:id="rId3"/>
              </a:ext>
            </a:extLst>
          </a:blip>
          <a:srcRect/>
          <a:stretch>
            <a:fillRect t="-32000" b="-32000"/>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CFF6A51-DE85-4A8E-B728-5FC1D9761321}">
      <dsp:nvSpPr>
        <dsp:cNvPr id="0" name=""/>
        <dsp:cNvSpPr/>
      </dsp:nvSpPr>
      <dsp:spPr>
        <a:xfrm>
          <a:off x="1377385" y="2352"/>
          <a:ext cx="2645533" cy="1192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11" tIns="126211" rIns="126211" bIns="126211" numCol="1" spcCol="1270" anchor="ctr" anchorCtr="0">
          <a:noAutofit/>
        </a:bodyPr>
        <a:lstStyle/>
        <a:p>
          <a:pPr marL="0" lvl="0" indent="0" algn="l" defTabSz="622300">
            <a:lnSpc>
              <a:spcPct val="90000"/>
            </a:lnSpc>
            <a:spcBef>
              <a:spcPct val="0"/>
            </a:spcBef>
            <a:spcAft>
              <a:spcPct val="35000"/>
            </a:spcAft>
            <a:buNone/>
          </a:pPr>
          <a:r>
            <a:rPr lang="en-CA" sz="1400" u="sng" kern="1200" dirty="0"/>
            <a:t>What was the subject matter of the search?</a:t>
          </a:r>
          <a:endParaRPr lang="en-US" sz="1400" kern="1200" dirty="0"/>
        </a:p>
      </dsp:txBody>
      <dsp:txXfrm>
        <a:off x="1377385" y="2352"/>
        <a:ext cx="2645533" cy="1192541"/>
      </dsp:txXfrm>
    </dsp:sp>
    <dsp:sp modelId="{3F0EFB50-E857-416A-ABAC-C4C1533A4010}">
      <dsp:nvSpPr>
        <dsp:cNvPr id="0" name=""/>
        <dsp:cNvSpPr/>
      </dsp:nvSpPr>
      <dsp:spPr>
        <a:xfrm>
          <a:off x="0" y="1493030"/>
          <a:ext cx="4022919" cy="1192541"/>
        </a:xfrm>
        <a:prstGeom prst="roundRect">
          <a:avLst>
            <a:gd name="adj" fmla="val 10000"/>
          </a:avLst>
        </a:prstGeom>
        <a:solidFill>
          <a:schemeClr val="bg1">
            <a:lumMod val="50000"/>
            <a:lumOff val="50000"/>
          </a:schemeClr>
        </a:solidFill>
        <a:ln>
          <a:noFill/>
        </a:ln>
        <a:effectLst/>
      </dsp:spPr>
      <dsp:style>
        <a:lnRef idx="0">
          <a:scrgbClr r="0" g="0" b="0"/>
        </a:lnRef>
        <a:fillRef idx="1">
          <a:scrgbClr r="0" g="0" b="0"/>
        </a:fillRef>
        <a:effectRef idx="0">
          <a:scrgbClr r="0" g="0" b="0"/>
        </a:effectRef>
        <a:fontRef idx="minor"/>
      </dsp:style>
    </dsp:sp>
    <dsp:sp modelId="{4C9AD8A2-1BEE-4DC7-AF1A-BD3A8473737D}">
      <dsp:nvSpPr>
        <dsp:cNvPr id="0" name=""/>
        <dsp:cNvSpPr/>
      </dsp:nvSpPr>
      <dsp:spPr>
        <a:xfrm>
          <a:off x="360743" y="1761352"/>
          <a:ext cx="655898" cy="655898"/>
        </a:xfrm>
        <a:prstGeom prst="rect">
          <a:avLst/>
        </a:prstGeom>
        <a:blipFill>
          <a:blip xmlns:r="http://schemas.openxmlformats.org/officeDocument/2006/relationships" r:embed="rId4">
            <a:extLst>
              <a:ext uri="{837473B0-CC2E-450A-ABE3-18F120FF3D39}">
                <a1611:picAttrSrcUrl xmlns:a1611="http://schemas.microsoft.com/office/drawing/2016/11/main" r:id="rId5"/>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7F056F7-7DE1-400E-BA04-7512F4A183DD}">
      <dsp:nvSpPr>
        <dsp:cNvPr id="0" name=""/>
        <dsp:cNvSpPr/>
      </dsp:nvSpPr>
      <dsp:spPr>
        <a:xfrm>
          <a:off x="1377385" y="1493030"/>
          <a:ext cx="2645533" cy="1192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11" tIns="126211" rIns="126211" bIns="126211" numCol="1" spcCol="1270" anchor="ctr" anchorCtr="0">
          <a:noAutofit/>
        </a:bodyPr>
        <a:lstStyle/>
        <a:p>
          <a:pPr marL="0" lvl="0" indent="0" algn="l" defTabSz="622300">
            <a:lnSpc>
              <a:spcPct val="90000"/>
            </a:lnSpc>
            <a:spcBef>
              <a:spcPct val="0"/>
            </a:spcBef>
            <a:spcAft>
              <a:spcPct val="35000"/>
            </a:spcAft>
            <a:buNone/>
          </a:pPr>
          <a:r>
            <a:rPr lang="en-CA" sz="1400" kern="1200" dirty="0"/>
            <a:t>Did the claimant have an </a:t>
          </a:r>
          <a:r>
            <a:rPr lang="en-CA" sz="1400" b="1" kern="1200" dirty="0"/>
            <a:t>interest</a:t>
          </a:r>
          <a:r>
            <a:rPr lang="en-CA" sz="1400" kern="1200" dirty="0"/>
            <a:t> </a:t>
          </a:r>
          <a:r>
            <a:rPr lang="en-CA" sz="1400" b="1" kern="1200" dirty="0"/>
            <a:t>in subject matter?</a:t>
          </a:r>
          <a:r>
            <a:rPr lang="en-CA" sz="1400" b="0" kern="1200" dirty="0"/>
            <a:t> </a:t>
          </a:r>
          <a:endParaRPr lang="en-US" sz="1400" kern="1200" dirty="0"/>
        </a:p>
      </dsp:txBody>
      <dsp:txXfrm>
        <a:off x="1377385" y="1493030"/>
        <a:ext cx="2645533" cy="1192541"/>
      </dsp:txXfrm>
    </dsp:sp>
    <dsp:sp modelId="{0C158135-EE06-421C-8F18-A43EB3BE5986}">
      <dsp:nvSpPr>
        <dsp:cNvPr id="0" name=""/>
        <dsp:cNvSpPr/>
      </dsp:nvSpPr>
      <dsp:spPr>
        <a:xfrm>
          <a:off x="0" y="2983707"/>
          <a:ext cx="4022919" cy="1192541"/>
        </a:xfrm>
        <a:prstGeom prst="roundRect">
          <a:avLst>
            <a:gd name="adj" fmla="val 10000"/>
          </a:avLst>
        </a:prstGeom>
        <a:solidFill>
          <a:schemeClr val="bg1">
            <a:lumMod val="50000"/>
            <a:lumOff val="50000"/>
          </a:schemeClr>
        </a:solidFill>
        <a:ln>
          <a:noFill/>
        </a:ln>
        <a:effectLst/>
      </dsp:spPr>
      <dsp:style>
        <a:lnRef idx="0">
          <a:scrgbClr r="0" g="0" b="0"/>
        </a:lnRef>
        <a:fillRef idx="1">
          <a:scrgbClr r="0" g="0" b="0"/>
        </a:fillRef>
        <a:effectRef idx="0">
          <a:scrgbClr r="0" g="0" b="0"/>
        </a:effectRef>
        <a:fontRef idx="minor"/>
      </dsp:style>
    </dsp:sp>
    <dsp:sp modelId="{DFC25633-1790-4ABC-9CA1-350BE103D6F4}">
      <dsp:nvSpPr>
        <dsp:cNvPr id="0" name=""/>
        <dsp:cNvSpPr/>
      </dsp:nvSpPr>
      <dsp:spPr>
        <a:xfrm>
          <a:off x="360743" y="3252029"/>
          <a:ext cx="655898" cy="655898"/>
        </a:xfrm>
        <a:prstGeom prst="rect">
          <a:avLst/>
        </a:prstGeom>
        <a:blipFill>
          <a:blip xmlns:r="http://schemas.openxmlformats.org/officeDocument/2006/relationships" r:embed="rId6">
            <a:extLst>
              <a:ext uri="{837473B0-CC2E-450A-ABE3-18F120FF3D39}">
                <a1611:picAttrSrcUrl xmlns:a1611="http://schemas.microsoft.com/office/drawing/2016/11/main" r:id="rId7"/>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6E65679-50C1-4013-BA87-0ECEFA70AF6C}">
      <dsp:nvSpPr>
        <dsp:cNvPr id="0" name=""/>
        <dsp:cNvSpPr/>
      </dsp:nvSpPr>
      <dsp:spPr>
        <a:xfrm>
          <a:off x="1377385" y="2983707"/>
          <a:ext cx="2645533" cy="1192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11" tIns="126211" rIns="126211" bIns="126211" numCol="1" spcCol="1270" anchor="ctr" anchorCtr="0">
          <a:noAutofit/>
        </a:bodyPr>
        <a:lstStyle/>
        <a:p>
          <a:pPr marL="0" lvl="0" indent="0" algn="l" defTabSz="622300">
            <a:lnSpc>
              <a:spcPct val="90000"/>
            </a:lnSpc>
            <a:spcBef>
              <a:spcPct val="0"/>
            </a:spcBef>
            <a:spcAft>
              <a:spcPct val="35000"/>
            </a:spcAft>
            <a:buNone/>
          </a:pPr>
          <a:r>
            <a:rPr lang="en-CA" sz="1400" kern="1200" dirty="0"/>
            <a:t>Did the claimant have a </a:t>
          </a:r>
          <a:r>
            <a:rPr lang="en-CA" sz="1400" b="1" kern="1200" dirty="0"/>
            <a:t>subjective expectation of privacy </a:t>
          </a:r>
          <a:r>
            <a:rPr lang="en-CA" sz="1400" kern="1200" dirty="0"/>
            <a:t>in the subject matter?</a:t>
          </a:r>
          <a:endParaRPr lang="en-US" sz="1400" kern="1200" dirty="0"/>
        </a:p>
      </dsp:txBody>
      <dsp:txXfrm>
        <a:off x="1377385" y="2983707"/>
        <a:ext cx="2645533" cy="1192541"/>
      </dsp:txXfrm>
    </dsp:sp>
    <dsp:sp modelId="{3C8EAAC5-FA42-4C90-9BD0-0B09FCA1AC9D}">
      <dsp:nvSpPr>
        <dsp:cNvPr id="0" name=""/>
        <dsp:cNvSpPr/>
      </dsp:nvSpPr>
      <dsp:spPr>
        <a:xfrm>
          <a:off x="0" y="4474385"/>
          <a:ext cx="4022919" cy="1192541"/>
        </a:xfrm>
        <a:prstGeom prst="roundRect">
          <a:avLst>
            <a:gd name="adj" fmla="val 10000"/>
          </a:avLst>
        </a:prstGeom>
        <a:solidFill>
          <a:schemeClr val="tx1"/>
        </a:solidFill>
        <a:ln>
          <a:noFill/>
        </a:ln>
        <a:effectLst/>
      </dsp:spPr>
      <dsp:style>
        <a:lnRef idx="0">
          <a:scrgbClr r="0" g="0" b="0"/>
        </a:lnRef>
        <a:fillRef idx="1">
          <a:scrgbClr r="0" g="0" b="0"/>
        </a:fillRef>
        <a:effectRef idx="0">
          <a:scrgbClr r="0" g="0" b="0"/>
        </a:effectRef>
        <a:fontRef idx="minor"/>
      </dsp:style>
    </dsp:sp>
    <dsp:sp modelId="{E721DAB4-EB1C-4341-BF7D-80442E4C075C}">
      <dsp:nvSpPr>
        <dsp:cNvPr id="0" name=""/>
        <dsp:cNvSpPr/>
      </dsp:nvSpPr>
      <dsp:spPr>
        <a:xfrm>
          <a:off x="171156" y="4553119"/>
          <a:ext cx="1035072" cy="1035072"/>
        </a:xfrm>
        <a:prstGeom prst="rect">
          <a:avLst/>
        </a:prstGeom>
        <a:blipFill>
          <a:blip xmlns:r="http://schemas.openxmlformats.org/officeDocument/2006/relationships"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84168AB-A602-429E-AD12-0DB6BEC8645C}">
      <dsp:nvSpPr>
        <dsp:cNvPr id="0" name=""/>
        <dsp:cNvSpPr/>
      </dsp:nvSpPr>
      <dsp:spPr>
        <a:xfrm>
          <a:off x="1377385" y="4474385"/>
          <a:ext cx="2645533" cy="1192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11" tIns="126211" rIns="126211" bIns="126211" numCol="1" spcCol="1270" anchor="ctr" anchorCtr="0">
          <a:noAutofit/>
        </a:bodyPr>
        <a:lstStyle/>
        <a:p>
          <a:pPr marL="0" lvl="0" indent="0" algn="l" defTabSz="622300">
            <a:lnSpc>
              <a:spcPct val="90000"/>
            </a:lnSpc>
            <a:spcBef>
              <a:spcPct val="0"/>
            </a:spcBef>
            <a:spcAft>
              <a:spcPct val="35000"/>
            </a:spcAft>
            <a:buNone/>
          </a:pPr>
          <a:r>
            <a:rPr lang="en-CA" sz="1400" u="sng" kern="1200" dirty="0"/>
            <a:t>Was subjective expectation of privacy objectively reasonable, in the to the totality of circumstances?</a:t>
          </a:r>
          <a:endParaRPr lang="en-US" sz="1400" u="sng" kern="1200" dirty="0"/>
        </a:p>
      </dsp:txBody>
      <dsp:txXfrm>
        <a:off x="1377385" y="4474385"/>
        <a:ext cx="2645533" cy="119254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9F08A9-8A84-504C-8E6C-91C70519DAC9}" type="datetimeFigureOut">
              <a:rPr lang="en-US" smtClean="0"/>
              <a:t>9/28/20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FDA99D-387A-314B-9493-81A432A7B3D7}" type="slidenum">
              <a:rPr lang="en-US" smtClean="0"/>
              <a:t>‹#›</a:t>
            </a:fld>
            <a:endParaRPr lang="en-US"/>
          </a:p>
        </p:txBody>
      </p:sp>
    </p:spTree>
    <p:extLst>
      <p:ext uri="{BB962C8B-B14F-4D97-AF65-F5344CB8AC3E}">
        <p14:creationId xmlns:p14="http://schemas.microsoft.com/office/powerpoint/2010/main" val="3075019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DA99D-387A-314B-9493-81A432A7B3D7}" type="slidenum">
              <a:rPr lang="en-US" smtClean="0"/>
              <a:t>1</a:t>
            </a:fld>
            <a:endParaRPr lang="en-US"/>
          </a:p>
        </p:txBody>
      </p:sp>
    </p:spTree>
    <p:extLst>
      <p:ext uri="{BB962C8B-B14F-4D97-AF65-F5344CB8AC3E}">
        <p14:creationId xmlns:p14="http://schemas.microsoft.com/office/powerpoint/2010/main" val="611424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DA99D-387A-314B-9493-81A432A7B3D7}" type="slidenum">
              <a:rPr lang="en-US" smtClean="0"/>
              <a:t>12</a:t>
            </a:fld>
            <a:endParaRPr lang="en-US"/>
          </a:p>
        </p:txBody>
      </p:sp>
    </p:spTree>
    <p:extLst>
      <p:ext uri="{BB962C8B-B14F-4D97-AF65-F5344CB8AC3E}">
        <p14:creationId xmlns:p14="http://schemas.microsoft.com/office/powerpoint/2010/main" val="319786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Tried to argue that IP address was given to policy WITHOUT a court order (violation of s.8), argued reasonable expectation of privacy in his IP address..</a:t>
            </a:r>
          </a:p>
          <a:p>
            <a:endParaRPr lang="en-US" dirty="0"/>
          </a:p>
          <a:p>
            <a:r>
              <a:rPr lang="en-US" dirty="0"/>
              <a:t>Note:</a:t>
            </a:r>
          </a:p>
          <a:p>
            <a:pPr marL="285750" indent="-285750">
              <a:buFont typeface="Arial" panose="020B0604020202020204" pitchFamily="34" charset="0"/>
              <a:buChar char="•"/>
            </a:pPr>
            <a:r>
              <a:rPr lang="en-US" dirty="0"/>
              <a:t>Bill C-30 </a:t>
            </a:r>
            <a:r>
              <a:rPr lang="en-US" b="1" i="1" dirty="0"/>
              <a:t>Protecting Children from Internet Predators Act </a:t>
            </a:r>
            <a:r>
              <a:rPr lang="en-US" dirty="0">
                <a:sym typeface="Wingdings" pitchFamily="2" charset="2"/>
              </a:rPr>
              <a:t> met with strong public opposition</a:t>
            </a:r>
          </a:p>
          <a:p>
            <a:pPr marL="742950" lvl="1" indent="-285750">
              <a:buFont typeface="Arial" panose="020B0604020202020204" pitchFamily="34" charset="0"/>
              <a:buChar char="•"/>
            </a:pPr>
            <a:r>
              <a:rPr lang="en-US" dirty="0">
                <a:sym typeface="Wingdings" pitchFamily="2" charset="2"/>
              </a:rPr>
              <a:t>Involved, among other things, mandating ISPs </a:t>
            </a:r>
            <a:r>
              <a:rPr lang="en-CA" dirty="0"/>
              <a:t>to log information about their customers and turn it over if requested WITHOUT needing a warrant (bill did not pass)</a:t>
            </a:r>
          </a:p>
          <a:p>
            <a:pPr marL="285750" lvl="0" indent="-285750">
              <a:buFont typeface="Arial" panose="020B0604020202020204" pitchFamily="34" charset="0"/>
              <a:buChar char="•"/>
            </a:pPr>
            <a:r>
              <a:rPr lang="en-CA" dirty="0"/>
              <a:t>This legislation would have ‘‘modernized” the Criminal Code by permitting warrantless powers over, namely, the obligatory disclosure of internet subscriber information, including one’s name, address, telephone number, email address, and Internet Protocol (IP) address</a:t>
            </a:r>
          </a:p>
          <a:p>
            <a:endParaRPr lang="en-US" dirty="0"/>
          </a:p>
          <a:p>
            <a:r>
              <a:rPr lang="en-US" dirty="0"/>
              <a:t>https://</a:t>
            </a:r>
            <a:r>
              <a:rPr lang="en-US" dirty="0" err="1"/>
              <a:t>digitalcommons.schulichlaw.dal.ca</a:t>
            </a:r>
            <a:r>
              <a:rPr lang="en-US" dirty="0"/>
              <a:t>/</a:t>
            </a:r>
            <a:r>
              <a:rPr lang="en-US" dirty="0" err="1"/>
              <a:t>cgi</a:t>
            </a:r>
            <a:r>
              <a:rPr lang="en-US" dirty="0"/>
              <a:t>/</a:t>
            </a:r>
            <a:r>
              <a:rPr lang="en-US" dirty="0" err="1"/>
              <a:t>viewcontent.cgi?article</a:t>
            </a:r>
            <a:r>
              <a:rPr lang="en-US" dirty="0"/>
              <a:t>=1168&amp;context=</a:t>
            </a:r>
            <a:r>
              <a:rPr lang="en-US" dirty="0" err="1"/>
              <a:t>cjlt</a:t>
            </a:r>
            <a:r>
              <a:rPr lang="en-US" dirty="0"/>
              <a:t> </a:t>
            </a:r>
          </a:p>
        </p:txBody>
      </p:sp>
      <p:sp>
        <p:nvSpPr>
          <p:cNvPr id="4" name="Slide Number Placeholder 3"/>
          <p:cNvSpPr>
            <a:spLocks noGrp="1"/>
          </p:cNvSpPr>
          <p:nvPr>
            <p:ph type="sldNum" sz="quarter" idx="5"/>
          </p:nvPr>
        </p:nvSpPr>
        <p:spPr/>
        <p:txBody>
          <a:bodyPr/>
          <a:lstStyle/>
          <a:p>
            <a:fld id="{E9FDA99D-387A-314B-9493-81A432A7B3D7}" type="slidenum">
              <a:rPr lang="en-US" smtClean="0"/>
              <a:t>13</a:t>
            </a:fld>
            <a:endParaRPr lang="en-US"/>
          </a:p>
        </p:txBody>
      </p:sp>
    </p:spTree>
    <p:extLst>
      <p:ext uri="{BB962C8B-B14F-4D97-AF65-F5344CB8AC3E}">
        <p14:creationId xmlns:p14="http://schemas.microsoft.com/office/powerpoint/2010/main" val="2081961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9FDA99D-387A-314B-9493-81A432A7B3D7}" type="slidenum">
              <a:rPr lang="en-US" smtClean="0"/>
              <a:t>3</a:t>
            </a:fld>
            <a:endParaRPr lang="en-US"/>
          </a:p>
        </p:txBody>
      </p:sp>
    </p:spTree>
    <p:extLst>
      <p:ext uri="{BB962C8B-B14F-4D97-AF65-F5344CB8AC3E}">
        <p14:creationId xmlns:p14="http://schemas.microsoft.com/office/powerpoint/2010/main" val="444456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E9FDA99D-387A-314B-9493-81A432A7B3D7}" type="slidenum">
              <a:rPr lang="en-US" smtClean="0"/>
              <a:t>4</a:t>
            </a:fld>
            <a:endParaRPr lang="en-US"/>
          </a:p>
        </p:txBody>
      </p:sp>
    </p:spTree>
    <p:extLst>
      <p:ext uri="{BB962C8B-B14F-4D97-AF65-F5344CB8AC3E}">
        <p14:creationId xmlns:p14="http://schemas.microsoft.com/office/powerpoint/2010/main" val="1640624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DA99D-387A-314B-9493-81A432A7B3D7}" type="slidenum">
              <a:rPr lang="en-US" smtClean="0"/>
              <a:t>5</a:t>
            </a:fld>
            <a:endParaRPr lang="en-US"/>
          </a:p>
        </p:txBody>
      </p:sp>
    </p:spTree>
    <p:extLst>
      <p:ext uri="{BB962C8B-B14F-4D97-AF65-F5344CB8AC3E}">
        <p14:creationId xmlns:p14="http://schemas.microsoft.com/office/powerpoint/2010/main" val="29859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t>
            </a:r>
            <a:r>
              <a:rPr lang="en-US" sz="1200" i="1" kern="1200" dirty="0">
                <a:solidFill>
                  <a:schemeClr val="tx1"/>
                </a:solidFill>
                <a:effectLst/>
                <a:latin typeface="+mn-lt"/>
                <a:ea typeface="+mn-ea"/>
                <a:cs typeface="+mn-cs"/>
              </a:rPr>
              <a:t>R. v. Kang-Brown</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dog sniff of Mr. Kang-Brown’s bag constituted a search</a:t>
            </a:r>
            <a:r>
              <a:rPr lang="en-CA" dirty="0">
                <a:effectLst/>
              </a:rPr>
              <a:t> </a:t>
            </a:r>
          </a:p>
          <a:p>
            <a:r>
              <a:rPr lang="en-US" sz="1200" kern="1200" dirty="0">
                <a:solidFill>
                  <a:schemeClr val="tx1"/>
                </a:solidFill>
                <a:effectLst/>
                <a:latin typeface="+mn-lt"/>
                <a:ea typeface="+mn-ea"/>
                <a:cs typeface="+mn-cs"/>
              </a:rPr>
              <a:t>the dog sniffing at the air in the vicinity of the bag functioned as an investigative procedure that allowed for a “strong, immediate and direct inference” about what was or was not inside the bag:  </a:t>
            </a:r>
            <a:r>
              <a:rPr lang="en-US" sz="1200" kern="1200" dirty="0" err="1">
                <a:solidFill>
                  <a:schemeClr val="tx1"/>
                </a:solidFill>
                <a:effectLst/>
                <a:latin typeface="+mn-lt"/>
                <a:ea typeface="+mn-ea"/>
                <a:cs typeface="+mn-cs"/>
              </a:rPr>
              <a:t>hile</a:t>
            </a:r>
            <a:r>
              <a:rPr lang="en-US" sz="1200" kern="1200" dirty="0">
                <a:solidFill>
                  <a:schemeClr val="tx1"/>
                </a:solidFill>
                <a:effectLst/>
                <a:latin typeface="+mn-lt"/>
                <a:ea typeface="+mn-ea"/>
                <a:cs typeface="+mn-cs"/>
              </a:rPr>
              <a:t> the “information” obtained by the sniffer dog was simply the smell of the air outside the bag, the dog’s reaction to it provided the police with a strong inference as to what was inside. </a:t>
            </a:r>
            <a:r>
              <a:rPr lang="en-CA" dirty="0">
                <a:effectLst/>
              </a:rPr>
              <a:t>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dirty="0">
                <a:solidFill>
                  <a:schemeClr val="tx1"/>
                </a:solidFill>
                <a:effectLst/>
              </a:rPr>
              <a:t>Citing  </a:t>
            </a:r>
            <a:r>
              <a:rPr lang="en-CA" sz="1100" dirty="0" err="1">
                <a:solidFill>
                  <a:schemeClr val="tx1"/>
                </a:solidFill>
                <a:effectLst/>
              </a:rPr>
              <a:t>trapp</a:t>
            </a:r>
            <a:r>
              <a:rPr lang="en-CA" sz="1100" dirty="0">
                <a:solidFill>
                  <a:schemeClr val="tx1"/>
                </a:solidFill>
                <a:effectLst/>
              </a:rPr>
              <a:t> –</a:t>
            </a:r>
            <a:r>
              <a:rPr lang="en-CA" dirty="0">
                <a:solidFill>
                  <a:schemeClr val="tx1"/>
                </a:solidFill>
                <a:effectLst/>
              </a:rPr>
              <a:t>“ </a:t>
            </a:r>
            <a:r>
              <a:rPr lang="en-US" i="1" dirty="0">
                <a:solidFill>
                  <a:schemeClr val="tx1"/>
                </a:solidFill>
                <a:effectLst/>
              </a:rPr>
              <a:t>To label information of this kind as mere “subscriber information” or “customer information”, or nothing but “name, address, and telephone number information”, tends to obscure its true nature. I say this because these characterizations gloss over the significance of an IP address and what such an address, once identified with a particular individual, is capable of revealing about that individual, including the individual’s online activity </a:t>
            </a:r>
            <a:r>
              <a:rPr lang="en-US" sz="1000" i="1" dirty="0">
                <a:solidFill>
                  <a:schemeClr val="tx1"/>
                </a:solidFill>
                <a:effectLst/>
              </a:rPr>
              <a:t>in the home</a:t>
            </a:r>
            <a:r>
              <a:rPr lang="en-CA" sz="1000" dirty="0">
                <a:solidFill>
                  <a:schemeClr val="tx1"/>
                </a:solidFill>
                <a:effectLst/>
              </a:rPr>
              <a:t> </a:t>
            </a:r>
          </a:p>
          <a:p>
            <a:endParaRPr lang="en-US" dirty="0"/>
          </a:p>
        </p:txBody>
      </p:sp>
      <p:sp>
        <p:nvSpPr>
          <p:cNvPr id="4" name="Slide Number Placeholder 3"/>
          <p:cNvSpPr>
            <a:spLocks noGrp="1"/>
          </p:cNvSpPr>
          <p:nvPr>
            <p:ph type="sldNum" sz="quarter" idx="5"/>
          </p:nvPr>
        </p:nvSpPr>
        <p:spPr/>
        <p:txBody>
          <a:bodyPr/>
          <a:lstStyle/>
          <a:p>
            <a:fld id="{E9FDA99D-387A-314B-9493-81A432A7B3D7}" type="slidenum">
              <a:rPr lang="en-US" smtClean="0"/>
              <a:t>6</a:t>
            </a:fld>
            <a:endParaRPr lang="en-US"/>
          </a:p>
        </p:txBody>
      </p:sp>
    </p:spTree>
    <p:extLst>
      <p:ext uri="{BB962C8B-B14F-4D97-AF65-F5344CB8AC3E}">
        <p14:creationId xmlns:p14="http://schemas.microsoft.com/office/powerpoint/2010/main" val="3900020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Important because:</a:t>
            </a:r>
          </a:p>
          <a:p>
            <a:pPr marL="285750" indent="-285750">
              <a:buFont typeface="Arial" panose="020B0604020202020204" pitchFamily="34" charset="0"/>
              <a:buChar char="•"/>
            </a:pPr>
            <a:r>
              <a:rPr lang="en-CA" dirty="0"/>
              <a:t>Once the police linked the subscriber information to Mr. Spencer’s Internet activities, the police could make inferences about the intimate lifestyle of Mr. Spencer. </a:t>
            </a:r>
          </a:p>
          <a:p>
            <a:pPr marL="285750" indent="-285750">
              <a:buFont typeface="Arial" panose="020B0604020202020204" pitchFamily="34" charset="0"/>
              <a:buChar char="•"/>
            </a:pPr>
            <a:r>
              <a:rPr lang="en-CA" dirty="0"/>
              <a:t>The LINK between the identity of a Subscriber and this Subscribers internet activities </a:t>
            </a:r>
            <a:r>
              <a:rPr lang="en-CA" dirty="0">
                <a:sym typeface="Wingdings" pitchFamily="2" charset="2"/>
              </a:rPr>
              <a:t> breached s.8</a:t>
            </a:r>
            <a:endParaRPr lang="en-US" dirty="0"/>
          </a:p>
          <a:p>
            <a:endParaRPr lang="en-US" dirty="0"/>
          </a:p>
        </p:txBody>
      </p:sp>
      <p:sp>
        <p:nvSpPr>
          <p:cNvPr id="4" name="Slide Number Placeholder 3"/>
          <p:cNvSpPr>
            <a:spLocks noGrp="1"/>
          </p:cNvSpPr>
          <p:nvPr>
            <p:ph type="sldNum" sz="quarter" idx="5"/>
          </p:nvPr>
        </p:nvSpPr>
        <p:spPr/>
        <p:txBody>
          <a:bodyPr/>
          <a:lstStyle/>
          <a:p>
            <a:fld id="{E9FDA99D-387A-314B-9493-81A432A7B3D7}" type="slidenum">
              <a:rPr lang="en-US" smtClean="0"/>
              <a:t>7</a:t>
            </a:fld>
            <a:endParaRPr lang="en-US"/>
          </a:p>
        </p:txBody>
      </p:sp>
    </p:spTree>
    <p:extLst>
      <p:ext uri="{BB962C8B-B14F-4D97-AF65-F5344CB8AC3E}">
        <p14:creationId xmlns:p14="http://schemas.microsoft.com/office/powerpoint/2010/main" val="3126152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DA99D-387A-314B-9493-81A432A7B3D7}" type="slidenum">
              <a:rPr lang="en-US" smtClean="0"/>
              <a:t>8</a:t>
            </a:fld>
            <a:endParaRPr lang="en-US"/>
          </a:p>
        </p:txBody>
      </p:sp>
    </p:spTree>
    <p:extLst>
      <p:ext uri="{BB962C8B-B14F-4D97-AF65-F5344CB8AC3E}">
        <p14:creationId xmlns:p14="http://schemas.microsoft.com/office/powerpoint/2010/main" val="2683803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E9FDA99D-387A-314B-9493-81A432A7B3D7}" type="slidenum">
              <a:rPr lang="en-US" smtClean="0"/>
              <a:t>10</a:t>
            </a:fld>
            <a:endParaRPr lang="en-US"/>
          </a:p>
        </p:txBody>
      </p:sp>
    </p:spTree>
    <p:extLst>
      <p:ext uri="{BB962C8B-B14F-4D97-AF65-F5344CB8AC3E}">
        <p14:creationId xmlns:p14="http://schemas.microsoft.com/office/powerpoint/2010/main" val="1380882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DA99D-387A-314B-9493-81A432A7B3D7}" type="slidenum">
              <a:rPr lang="en-US" smtClean="0"/>
              <a:t>11</a:t>
            </a:fld>
            <a:endParaRPr lang="en-US"/>
          </a:p>
        </p:txBody>
      </p:sp>
    </p:spTree>
    <p:extLst>
      <p:ext uri="{BB962C8B-B14F-4D97-AF65-F5344CB8AC3E}">
        <p14:creationId xmlns:p14="http://schemas.microsoft.com/office/powerpoint/2010/main" val="3733478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A213A3-10E9-421F-81BE-56E0786AB515}" type="datetime2">
              <a:rPr lang="en-US" smtClean="0"/>
              <a:t>Monday, September 28,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69076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076A27-8146-4F75-9851-A83577C6FD8A}" type="datetime2">
              <a:rPr lang="en-US" smtClean="0"/>
              <a:t>Monday, September 28,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62491454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076A27-8146-4F75-9851-A83577C6FD8A}" type="datetime2">
              <a:rPr lang="en-US" smtClean="0"/>
              <a:t>Monday, September 28,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44536987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10076A27-8146-4F75-9851-A83577C6FD8A}" type="datetime2">
              <a:rPr lang="en-US" smtClean="0"/>
              <a:t>Monday, September 28,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90842777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10076A27-8146-4F75-9851-A83577C6FD8A}" type="datetime2">
              <a:rPr lang="en-US" smtClean="0"/>
              <a:t>Monday, September 28,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45180692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076A27-8146-4F75-9851-A83577C6FD8A}" type="datetime2">
              <a:rPr lang="en-US" smtClean="0"/>
              <a:t>Monday, September 28,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23106048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076A27-8146-4F75-9851-A83577C6FD8A}" type="datetime2">
              <a:rPr lang="en-US" smtClean="0"/>
              <a:t>Monday, September 28,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415089652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5DABC0-2199-478F-BA77-33A651B6CB89}" type="datetime2">
              <a:rPr lang="en-US" smtClean="0"/>
              <a:t>Monday, September 28,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613361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2230C6-DF61-47F4-B8C5-1B70E884BF06}" type="datetime2">
              <a:rPr lang="en-US" smtClean="0"/>
              <a:t>Monday, September 28,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984334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12B50C-7EEE-46CD-BAF7-BBC4026D959A}" type="datetime2">
              <a:rPr lang="en-US" smtClean="0"/>
              <a:t>Monday, September 28,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4274366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4211C4-AE09-4254-A5E3-6DA9B099C971}" type="datetime2">
              <a:rPr lang="en-US" smtClean="0"/>
              <a:t>Monday, September 28,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302136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1742C3-E082-4760-93B2-E209268DD00C}" type="datetime2">
              <a:rPr lang="en-US" smtClean="0"/>
              <a:t>Monday, September 28,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228363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6FC950-F824-48B9-B984-CAEE265865E5}" type="datetime2">
              <a:rPr lang="en-US" smtClean="0"/>
              <a:t>Monday, September 28, 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09509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8E3A0F-68E7-4D17-BB84-ED1BA4F6AC6B}" type="datetime2">
              <a:rPr lang="en-US" smtClean="0"/>
              <a:t>Monday, September 28, 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539464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B7BC4F-EDA1-4BA2-BFF3-FE5B31CCB58B}" type="datetime2">
              <a:rPr lang="en-US" smtClean="0"/>
              <a:t>Monday, September 28, 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85798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AE694C-1394-4838-A564-7380835C2E77}" type="datetime2">
              <a:rPr lang="en-US" smtClean="0"/>
              <a:t>Monday, September 28,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172029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CAB84B19-1A00-4EDB-8425-E1827A377364}" type="datetime2">
              <a:rPr lang="en-US" smtClean="0"/>
              <a:t>Monday, September 28, 2020</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56341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10076A27-8146-4F75-9851-A83577C6FD8A}" type="datetime2">
              <a:rPr lang="en-US" smtClean="0"/>
              <a:t>Monday, September 28, 2020</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9EAB3BA-07EE-4B64-A177-47C30D775877}" type="slidenum">
              <a:rPr lang="en-US" smtClean="0"/>
              <a:t>‹#›</a:t>
            </a:fld>
            <a:endParaRPr lang="en-US"/>
          </a:p>
        </p:txBody>
      </p:sp>
    </p:spTree>
    <p:extLst>
      <p:ext uri="{BB962C8B-B14F-4D97-AF65-F5344CB8AC3E}">
        <p14:creationId xmlns:p14="http://schemas.microsoft.com/office/powerpoint/2010/main" val="2589893883"/>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hf sldNum="0" hdr="0" ft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reativecommons.org/licenses/by-nc-nd/3.0/" TargetMode="External"/><Relationship Id="rId5" Type="http://schemas.openxmlformats.org/officeDocument/2006/relationships/hyperlink" Target="https://askleo.com/whats-the-difference-between-the-web-and-the-internet/"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thecourt.ca/a-thecourt-ca-exclusive-interview-r-v-spencer-one-year-later/" TargetMode="External"/><Relationship Id="rId7" Type="http://schemas.openxmlformats.org/officeDocument/2006/relationships/hyperlink" Target="http://www.canlii.org/en/ab/abqb/doc/2020/2020abqb70/2020abqb70.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ipolitics.ca/2020/07/16/federal-court-reprimands-csis-for-breaking-the-law-in-national-security-investigations/" TargetMode="External"/><Relationship Id="rId5" Type="http://schemas.openxmlformats.org/officeDocument/2006/relationships/hyperlink" Target="https://www.reuters.com/article/us-security-fiveeyes-britain-idUSKCN1UP199" TargetMode="External"/><Relationship Id="rId4" Type="http://schemas.openxmlformats.org/officeDocument/2006/relationships/hyperlink" Target="https://www.michaelgeist.ca/2017/04/warrantless-access-internet-subscriber-information-back-legislative-agenda/"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askleo.com/whats-the-difference-between-the-web-and-the-internet/"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s://creativecommons.org/licenses/by-nc-nd/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de.wikipedia.org/wiki/LimeWire"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sv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1CC69F-8260-4699-945D-42376866206A}"/>
              </a:ext>
            </a:extLst>
          </p:cNvPr>
          <p:cNvPicPr>
            <a:picLocks noChangeAspect="1"/>
          </p:cNvPicPr>
          <p:nvPr/>
        </p:nvPicPr>
        <p:blipFill>
          <a:blip r:embed="rId4">
            <a:extLst>
              <a:ext uri="{837473B0-CC2E-450A-ABE3-18F120FF3D39}">
                <a1611:picAttrSrcUrl xmlns:a1611="http://schemas.microsoft.com/office/drawing/2016/11/main" r:id="rId5"/>
              </a:ext>
            </a:extLst>
          </a:blip>
          <a:srcRect l="3333" r="3333"/>
          <a:stretch/>
        </p:blipFill>
        <p:spPr>
          <a:xfrm>
            <a:off x="20" y="10"/>
            <a:ext cx="12191980" cy="6857990"/>
          </a:xfrm>
          <a:prstGeom prst="rect">
            <a:avLst/>
          </a:prstGeom>
        </p:spPr>
      </p:pic>
      <p:sp useBgFill="1">
        <p:nvSpPr>
          <p:cNvPr id="6" name="Rounded Rectangle 9">
            <a:extLst>
              <a:ext uri="{FF2B5EF4-FFF2-40B4-BE49-F238E27FC236}">
                <a16:creationId xmlns:a16="http://schemas.microsoft.com/office/drawing/2014/main" id="{377641A3-0AD1-47C4-888F-5D557BC9C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6889" y="1846512"/>
            <a:ext cx="8998224" cy="3164976"/>
          </a:xfrm>
          <a:prstGeom prst="roundRect">
            <a:avLst>
              <a:gd name="adj" fmla="val 4629"/>
            </a:avLst>
          </a:prstGeom>
          <a:ln w="44450">
            <a:gradFill>
              <a:gsLst>
                <a:gs pos="0">
                  <a:schemeClr val="bg2">
                    <a:alpha val="65000"/>
                  </a:schemeClr>
                </a:gs>
                <a:gs pos="98000">
                  <a:schemeClr val="bg2">
                    <a:lumMod val="75000"/>
                    <a:alpha val="55000"/>
                  </a:schemeClr>
                </a:gs>
              </a:gsLst>
              <a:lin ang="5400000" scaled="1"/>
            </a:gradFill>
          </a:ln>
          <a:effectLst>
            <a:innerShdw blurRad="63500" dist="50800" dir="14460000">
              <a:prstClr val="black">
                <a:alpha val="70000"/>
              </a:prstClr>
            </a:inn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A890A7-65CC-E24C-8F0D-22FF8D255866}"/>
              </a:ext>
            </a:extLst>
          </p:cNvPr>
          <p:cNvSpPr>
            <a:spLocks noGrp="1"/>
          </p:cNvSpPr>
          <p:nvPr>
            <p:ph type="ctrTitle"/>
          </p:nvPr>
        </p:nvSpPr>
        <p:spPr>
          <a:xfrm>
            <a:off x="1751012" y="2007703"/>
            <a:ext cx="8676222" cy="1802297"/>
          </a:xfrm>
        </p:spPr>
        <p:txBody>
          <a:bodyPr>
            <a:noAutofit/>
          </a:bodyPr>
          <a:lstStyle/>
          <a:p>
            <a:r>
              <a:rPr lang="en-CA" sz="3500" dirty="0">
                <a:effectLst/>
              </a:rPr>
              <a:t>THE INTERNET, ISP Subscriber Information, privacy and the charter</a:t>
            </a:r>
            <a:endParaRPr lang="en-US" sz="3500" dirty="0"/>
          </a:p>
        </p:txBody>
      </p:sp>
      <p:sp>
        <p:nvSpPr>
          <p:cNvPr id="3" name="Subtitle 2">
            <a:extLst>
              <a:ext uri="{FF2B5EF4-FFF2-40B4-BE49-F238E27FC236}">
                <a16:creationId xmlns:a16="http://schemas.microsoft.com/office/drawing/2014/main" id="{B57D4686-5172-3841-8026-AB2959A38267}"/>
              </a:ext>
            </a:extLst>
          </p:cNvPr>
          <p:cNvSpPr>
            <a:spLocks noGrp="1"/>
          </p:cNvSpPr>
          <p:nvPr>
            <p:ph type="subTitle" idx="1"/>
          </p:nvPr>
        </p:nvSpPr>
        <p:spPr>
          <a:xfrm>
            <a:off x="1751012" y="3886200"/>
            <a:ext cx="8676222" cy="795587"/>
          </a:xfrm>
        </p:spPr>
        <p:txBody>
          <a:bodyPr>
            <a:normAutofit/>
          </a:bodyPr>
          <a:lstStyle/>
          <a:p>
            <a:r>
              <a:rPr lang="en-CA" sz="2400" b="1" dirty="0">
                <a:effectLst/>
              </a:rPr>
              <a:t>THE CASE OF  R v. SPENCER, 2014 SCC 43, [2014]</a:t>
            </a:r>
            <a:endParaRPr lang="en-US" sz="2400" b="1" dirty="0"/>
          </a:p>
          <a:p>
            <a:endParaRPr lang="en-US" dirty="0"/>
          </a:p>
        </p:txBody>
      </p:sp>
      <p:sp>
        <p:nvSpPr>
          <p:cNvPr id="5" name="TextBox 4">
            <a:extLst>
              <a:ext uri="{FF2B5EF4-FFF2-40B4-BE49-F238E27FC236}">
                <a16:creationId xmlns:a16="http://schemas.microsoft.com/office/drawing/2014/main" id="{DC404602-FB26-A949-8D4A-C4B4341EB194}"/>
              </a:ext>
            </a:extLst>
          </p:cNvPr>
          <p:cNvSpPr txBox="1"/>
          <p:nvPr/>
        </p:nvSpPr>
        <p:spPr>
          <a:xfrm>
            <a:off x="20" y="6858000"/>
            <a:ext cx="12191980" cy="230832"/>
          </a:xfrm>
          <a:prstGeom prst="rect">
            <a:avLst/>
          </a:prstGeom>
          <a:noFill/>
        </p:spPr>
        <p:txBody>
          <a:bodyPr wrap="square" rtlCol="0">
            <a:spAutoFit/>
          </a:bodyPr>
          <a:lstStyle/>
          <a:p>
            <a:r>
              <a:rPr lang="en-US" sz="900">
                <a:hlinkClick r:id="rId5" tooltip="https://askleo.com/whats-the-difference-between-the-web-and-the-internet/"/>
              </a:rPr>
              <a:t>This Photo</a:t>
            </a:r>
            <a:r>
              <a:rPr lang="en-US" sz="900"/>
              <a:t> by Unknown Author is licensed under </a:t>
            </a:r>
            <a:r>
              <a:rPr lang="en-US" sz="900">
                <a:hlinkClick r:id="rId6" tooltip="https://creativecommons.org/licenses/by-nc-nd/3.0/"/>
              </a:rPr>
              <a:t>CC BY-NC-ND</a:t>
            </a:r>
            <a:endParaRPr lang="en-US" sz="900"/>
          </a:p>
        </p:txBody>
      </p:sp>
    </p:spTree>
    <p:extLst>
      <p:ext uri="{BB962C8B-B14F-4D97-AF65-F5344CB8AC3E}">
        <p14:creationId xmlns:p14="http://schemas.microsoft.com/office/powerpoint/2010/main" val="1505114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EDDC4-4D6E-F342-ABD7-B72AC23F1C9F}"/>
              </a:ext>
            </a:extLst>
          </p:cNvPr>
          <p:cNvSpPr>
            <a:spLocks noGrp="1"/>
          </p:cNvSpPr>
          <p:nvPr>
            <p:ph type="title"/>
          </p:nvPr>
        </p:nvSpPr>
        <p:spPr>
          <a:xfrm>
            <a:off x="500063" y="366713"/>
            <a:ext cx="10461623" cy="653143"/>
          </a:xfrm>
        </p:spPr>
        <p:txBody>
          <a:bodyPr>
            <a:normAutofit/>
          </a:bodyPr>
          <a:lstStyle/>
          <a:p>
            <a:r>
              <a:rPr lang="en-US" dirty="0">
                <a:solidFill>
                  <a:srgbClr val="FF0000"/>
                </a:solidFill>
              </a:rPr>
              <a:t>Issue 2: Was the search Authorized by Law? NO</a:t>
            </a:r>
          </a:p>
        </p:txBody>
      </p:sp>
      <p:sp>
        <p:nvSpPr>
          <p:cNvPr id="4" name="TextBox 3">
            <a:extLst>
              <a:ext uri="{FF2B5EF4-FFF2-40B4-BE49-F238E27FC236}">
                <a16:creationId xmlns:a16="http://schemas.microsoft.com/office/drawing/2014/main" id="{3427FCC1-875B-3346-8D88-89E44A0ED85A}"/>
              </a:ext>
            </a:extLst>
          </p:cNvPr>
          <p:cNvSpPr txBox="1"/>
          <p:nvPr/>
        </p:nvSpPr>
        <p:spPr>
          <a:xfrm>
            <a:off x="681038" y="1145482"/>
            <a:ext cx="11072812" cy="2585323"/>
          </a:xfrm>
          <a:prstGeom prst="rect">
            <a:avLst/>
          </a:prstGeom>
          <a:noFill/>
        </p:spPr>
        <p:txBody>
          <a:bodyPr wrap="square" rtlCol="0">
            <a:spAutoFit/>
          </a:bodyPr>
          <a:lstStyle/>
          <a:p>
            <a:pPr marL="285750" indent="-285750">
              <a:buFont typeface="Arial" panose="020B0604020202020204" pitchFamily="34" charset="0"/>
              <a:buChar char="•"/>
            </a:pPr>
            <a:r>
              <a:rPr lang="en-CA" dirty="0"/>
              <a:t>A warrantless search is </a:t>
            </a:r>
            <a:r>
              <a:rPr lang="en-CA" b="1" dirty="0"/>
              <a:t>presumptively unreasonable </a:t>
            </a:r>
            <a:r>
              <a:rPr lang="en-CA" dirty="0"/>
              <a:t>unless the Crown can prove that (a) it was authorized by law, (b) the law was reasonable; and (c) search carried out in a reasonable manner (R v. Collins)</a:t>
            </a:r>
          </a:p>
          <a:p>
            <a:pPr marL="285750" indent="-285750">
              <a:buFont typeface="Arial" panose="020B0604020202020204" pitchFamily="34" charset="0"/>
              <a:buChar char="•"/>
            </a:pPr>
            <a:r>
              <a:rPr lang="en-CA" b="1" dirty="0"/>
              <a:t>Crown supported lower court occlusions that </a:t>
            </a:r>
            <a:r>
              <a:rPr lang="en-US" dirty="0"/>
              <a:t>the search was lawful, given the combined effect of  s.487.014 of the Criminal Code AND s.7(3)(c.1) of PIPEDA (SCC Disagreed)</a:t>
            </a:r>
          </a:p>
          <a:p>
            <a:pPr marL="285750" indent="-285750">
              <a:buFont typeface="Arial" panose="020B0604020202020204" pitchFamily="34" charset="0"/>
              <a:buChar char="•"/>
            </a:pPr>
            <a:r>
              <a:rPr lang="en-US" dirty="0"/>
              <a:t>SCC held </a:t>
            </a:r>
            <a:r>
              <a:rPr lang="en-US" b="1" dirty="0"/>
              <a:t>Neither the Criminal Code or PIPEDA creates ANY police search and seizure powers. Police cannot conduct a search of subscriber info in absence of exigent circumstances (ex. immediate bodily danger) or reasonable law </a:t>
            </a:r>
          </a:p>
          <a:p>
            <a:pPr marL="285750" indent="-28575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866B53F3-AFD9-8C4A-A799-1F144C7F10D7}"/>
              </a:ext>
            </a:extLst>
          </p:cNvPr>
          <p:cNvSpPr txBox="1"/>
          <p:nvPr/>
        </p:nvSpPr>
        <p:spPr>
          <a:xfrm>
            <a:off x="842963" y="3550778"/>
            <a:ext cx="5253037" cy="2154436"/>
          </a:xfrm>
          <a:prstGeom prst="rect">
            <a:avLst/>
          </a:prstGeom>
          <a:noFill/>
        </p:spPr>
        <p:txBody>
          <a:bodyPr wrap="square" rtlCol="0">
            <a:spAutoFit/>
          </a:bodyPr>
          <a:lstStyle/>
          <a:p>
            <a:r>
              <a:rPr lang="en-US" i="1" dirty="0"/>
              <a:t>s</a:t>
            </a:r>
            <a:r>
              <a:rPr lang="en-US" sz="1400" i="1" dirty="0"/>
              <a:t>..487.014 CC–  declaratory provision - </a:t>
            </a:r>
          </a:p>
          <a:p>
            <a:pPr marL="285750" indent="-285750">
              <a:buFont typeface="Arial" panose="020B0604020202020204" pitchFamily="34" charset="0"/>
              <a:buChar char="•"/>
            </a:pPr>
            <a:r>
              <a:rPr lang="en-US" sz="1400" i="1" dirty="0"/>
              <a:t>states that no warrant is needed ”to ask a person to voluntarily provide to the officer documents, data or information that the person is NOT prohibited by law from disclosing. </a:t>
            </a:r>
          </a:p>
          <a:p>
            <a:endParaRPr lang="en-US" sz="1400" i="1" dirty="0"/>
          </a:p>
          <a:p>
            <a:r>
              <a:rPr lang="en-US" sz="1400" i="1" dirty="0"/>
              <a:t>All this does in confirm existing CML powers to make enquiries</a:t>
            </a:r>
          </a:p>
          <a:p>
            <a:endParaRPr lang="en-US" dirty="0"/>
          </a:p>
        </p:txBody>
      </p:sp>
      <p:sp>
        <p:nvSpPr>
          <p:cNvPr id="7" name="TextBox 6">
            <a:extLst>
              <a:ext uri="{FF2B5EF4-FFF2-40B4-BE49-F238E27FC236}">
                <a16:creationId xmlns:a16="http://schemas.microsoft.com/office/drawing/2014/main" id="{C38BBED3-8F36-4E47-9D47-B33F7255C956}"/>
              </a:ext>
            </a:extLst>
          </p:cNvPr>
          <p:cNvSpPr txBox="1"/>
          <p:nvPr/>
        </p:nvSpPr>
        <p:spPr>
          <a:xfrm>
            <a:off x="6531768" y="3567500"/>
            <a:ext cx="5072063" cy="1600438"/>
          </a:xfrm>
          <a:prstGeom prst="rect">
            <a:avLst/>
          </a:prstGeom>
          <a:noFill/>
        </p:spPr>
        <p:txBody>
          <a:bodyPr wrap="square" rtlCol="0">
            <a:spAutoFit/>
          </a:bodyPr>
          <a:lstStyle/>
          <a:p>
            <a:r>
              <a:rPr lang="en-US" sz="1400" i="1" dirty="0"/>
              <a:t>S.7(3)(c.1) PIPEDA</a:t>
            </a:r>
          </a:p>
          <a:p>
            <a:pPr marL="285750" indent="-285750">
              <a:buFont typeface="Arial" panose="020B0604020202020204" pitchFamily="34" charset="0"/>
              <a:buChar char="•"/>
            </a:pPr>
            <a:r>
              <a:rPr lang="en-US" sz="1400" i="1" dirty="0"/>
              <a:t>prohibits disclosure of info UNLESS </a:t>
            </a:r>
            <a:r>
              <a:rPr lang="en-US" sz="1400" i="1" dirty="0">
                <a:sym typeface="Wingdings" pitchFamily="2" charset="2"/>
              </a:rPr>
              <a:t>government institution discloses a LAWFUL AUTHORITY TO OBTAIN (not just ask) that info. </a:t>
            </a:r>
          </a:p>
          <a:p>
            <a:endParaRPr lang="en-US" sz="1400" i="1" dirty="0">
              <a:sym typeface="Wingdings" pitchFamily="2" charset="2"/>
            </a:endParaRPr>
          </a:p>
          <a:p>
            <a:r>
              <a:rPr lang="en-US" sz="1400" i="1" dirty="0">
                <a:sym typeface="Wingdings" pitchFamily="2" charset="2"/>
              </a:rPr>
              <a:t>NOTE: s.7(3) PIPEDA – allows for disclosure if there is a warrant </a:t>
            </a:r>
          </a:p>
        </p:txBody>
      </p:sp>
      <p:sp>
        <p:nvSpPr>
          <p:cNvPr id="8" name="TextBox 7">
            <a:extLst>
              <a:ext uri="{FF2B5EF4-FFF2-40B4-BE49-F238E27FC236}">
                <a16:creationId xmlns:a16="http://schemas.microsoft.com/office/drawing/2014/main" id="{B47BBCD8-188A-6349-BFCB-FF05EE0AA5AF}"/>
              </a:ext>
            </a:extLst>
          </p:cNvPr>
          <p:cNvSpPr txBox="1"/>
          <p:nvPr/>
        </p:nvSpPr>
        <p:spPr>
          <a:xfrm>
            <a:off x="842963" y="5528507"/>
            <a:ext cx="11187112" cy="769441"/>
          </a:xfrm>
          <a:prstGeom prst="rect">
            <a:avLst/>
          </a:prstGeom>
          <a:noFill/>
        </p:spPr>
        <p:txBody>
          <a:bodyPr wrap="square" rtlCol="0">
            <a:spAutoFit/>
          </a:bodyPr>
          <a:lstStyle/>
          <a:p>
            <a:endParaRPr lang="en-US" sz="800" b="1" dirty="0"/>
          </a:p>
          <a:p>
            <a:r>
              <a:rPr lang="en-US" dirty="0"/>
              <a:t>Since</a:t>
            </a:r>
            <a:r>
              <a:rPr lang="en-US" b="1" dirty="0"/>
              <a:t> </a:t>
            </a:r>
            <a:r>
              <a:rPr lang="en-CA" dirty="0"/>
              <a:t>police could not have obtained a warrant to search Spencer's residence without the unlawful search info, that the search of the residence unlawfully violated the Charter.</a:t>
            </a:r>
            <a:endParaRPr lang="en-US" b="1" dirty="0"/>
          </a:p>
        </p:txBody>
      </p:sp>
    </p:spTree>
    <p:extLst>
      <p:ext uri="{BB962C8B-B14F-4D97-AF65-F5344CB8AC3E}">
        <p14:creationId xmlns:p14="http://schemas.microsoft.com/office/powerpoint/2010/main" val="40950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B48AE-A989-4148-A834-5101309C0892}"/>
              </a:ext>
            </a:extLst>
          </p:cNvPr>
          <p:cNvSpPr>
            <a:spLocks noGrp="1"/>
          </p:cNvSpPr>
          <p:nvPr>
            <p:ph type="title"/>
          </p:nvPr>
        </p:nvSpPr>
        <p:spPr>
          <a:xfrm>
            <a:off x="214313" y="714375"/>
            <a:ext cx="4314825" cy="1971675"/>
          </a:xfrm>
        </p:spPr>
        <p:txBody>
          <a:bodyPr anchor="ctr">
            <a:normAutofit fontScale="90000"/>
          </a:bodyPr>
          <a:lstStyle/>
          <a:p>
            <a:r>
              <a:rPr lang="en-US" sz="4000" b="1" dirty="0"/>
              <a:t>Issue 3: </a:t>
            </a:r>
            <a:br>
              <a:rPr lang="en-US" sz="4000" b="1" dirty="0"/>
            </a:br>
            <a:r>
              <a:rPr lang="en-US" sz="4000" b="1" dirty="0"/>
              <a:t>Should evidence be excluded s.24(2)?</a:t>
            </a:r>
          </a:p>
        </p:txBody>
      </p:sp>
      <p:sp>
        <p:nvSpPr>
          <p:cNvPr id="12" name="Rectangle 11">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6" name="Straight Connector 15">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7" name="TextBox 6">
            <a:extLst>
              <a:ext uri="{FF2B5EF4-FFF2-40B4-BE49-F238E27FC236}">
                <a16:creationId xmlns:a16="http://schemas.microsoft.com/office/drawing/2014/main" id="{07380731-DDAD-CF4D-BD85-1C1E710B292F}"/>
              </a:ext>
            </a:extLst>
          </p:cNvPr>
          <p:cNvSpPr txBox="1"/>
          <p:nvPr/>
        </p:nvSpPr>
        <p:spPr>
          <a:xfrm>
            <a:off x="4875539" y="419100"/>
            <a:ext cx="7114179" cy="4110038"/>
          </a:xfrm>
          <a:prstGeom prst="rect">
            <a:avLst/>
          </a:prstGeom>
        </p:spPr>
        <p:txBody>
          <a:bodyPr rtlCol="0">
            <a:normAutofit/>
          </a:bodyPr>
          <a:lstStyle/>
          <a:p>
            <a:endParaRPr lang="en-CA" sz="1600" b="1" dirty="0"/>
          </a:p>
          <a:p>
            <a:r>
              <a:rPr lang="en-CA" sz="1600" b="1" dirty="0"/>
              <a:t>Held</a:t>
            </a:r>
            <a:r>
              <a:rPr lang="en-CA" sz="1600" dirty="0"/>
              <a:t>: NO would bring the administration of justice into disrepute</a:t>
            </a:r>
          </a:p>
          <a:p>
            <a:endParaRPr lang="en-CA" sz="1600" dirty="0"/>
          </a:p>
          <a:p>
            <a:r>
              <a:rPr lang="en-US" sz="1600" b="1" dirty="0"/>
              <a:t>Reason: </a:t>
            </a:r>
            <a:r>
              <a:rPr lang="en-US" sz="1600" dirty="0"/>
              <a:t>Applied R. v. Grant Test </a:t>
            </a:r>
            <a:endParaRPr lang="en-US" sz="1600" dirty="0">
              <a:sym typeface="Wingdings" pitchFamily="2" charset="2"/>
            </a:endParaRPr>
          </a:p>
          <a:p>
            <a:r>
              <a:rPr lang="en-US" sz="1600" dirty="0">
                <a:sym typeface="Wingdings" pitchFamily="2" charset="2"/>
              </a:rPr>
              <a:t> Court balanced </a:t>
            </a:r>
            <a:r>
              <a:rPr lang="en-CA" sz="1600" b="1" i="1" dirty="0"/>
              <a:t>effects</a:t>
            </a:r>
            <a:r>
              <a:rPr lang="en-CA" sz="1600" i="1" dirty="0"/>
              <a:t> </a:t>
            </a:r>
            <a:r>
              <a:rPr lang="en-CA" sz="1600" dirty="0"/>
              <a:t>of allowing use of illegally obtained evidence on society's confidence in the administration of justice by considering:</a:t>
            </a:r>
          </a:p>
          <a:p>
            <a:endParaRPr lang="en-US" sz="1600" dirty="0"/>
          </a:p>
          <a:p>
            <a:pPr marL="342900" indent="-342900">
              <a:buAutoNum type="arabicParenBoth"/>
            </a:pPr>
            <a:r>
              <a:rPr lang="en-CA" sz="1600" b="1" u="sng" dirty="0"/>
              <a:t>the seriousness of the Charter violation </a:t>
            </a:r>
            <a:r>
              <a:rPr lang="en-CA" sz="1600" b="1" dirty="0">
                <a:sym typeface="Wingdings" pitchFamily="2" charset="2"/>
              </a:rPr>
              <a:t> </a:t>
            </a:r>
          </a:p>
          <a:p>
            <a:pPr lvl="1"/>
            <a:r>
              <a:rPr lang="en-CA" sz="1600" dirty="0"/>
              <a:t>not serious, police, TJ, and COA all thought that police action authorized by law, so it was a reasonable assumption</a:t>
            </a:r>
          </a:p>
          <a:p>
            <a:pPr marL="342900" indent="-342900">
              <a:buAutoNum type="arabicParenBoth"/>
            </a:pPr>
            <a:r>
              <a:rPr lang="en-CA" sz="1600" b="1" u="sng" dirty="0"/>
              <a:t>the impact of the violation of the Charter rights of the defendant </a:t>
            </a:r>
            <a:endParaRPr lang="en-CA" sz="1600" b="1" u="sng" dirty="0">
              <a:sym typeface="Wingdings" pitchFamily="2" charset="2"/>
            </a:endParaRPr>
          </a:p>
          <a:p>
            <a:pPr lvl="1"/>
            <a:r>
              <a:rPr lang="en-CA" sz="1600" dirty="0"/>
              <a:t>serious violation b/c anonymity is  imp. privacy safeguard</a:t>
            </a:r>
          </a:p>
          <a:p>
            <a:pPr marL="342900" indent="-342900">
              <a:buAutoNum type="arabicParenBoth"/>
            </a:pPr>
            <a:r>
              <a:rPr lang="en-CA" sz="1600" b="1" dirty="0"/>
              <a:t>society's interest in the case being decided on its own merits </a:t>
            </a:r>
            <a:endParaRPr lang="en-CA" sz="1600" b="1" dirty="0">
              <a:sym typeface="Wingdings" pitchFamily="2" charset="2"/>
            </a:endParaRPr>
          </a:p>
          <a:p>
            <a:pPr lvl="1"/>
            <a:r>
              <a:rPr lang="en-CA" sz="1600" dirty="0"/>
              <a:t>child pornography case, serious crime</a:t>
            </a:r>
          </a:p>
          <a:p>
            <a:pPr>
              <a:spcAft>
                <a:spcPts val="600"/>
              </a:spcAft>
            </a:pPr>
            <a:endParaRPr lang="en-US" dirty="0"/>
          </a:p>
        </p:txBody>
      </p:sp>
      <p:sp>
        <p:nvSpPr>
          <p:cNvPr id="11" name="TextBox 10">
            <a:extLst>
              <a:ext uri="{FF2B5EF4-FFF2-40B4-BE49-F238E27FC236}">
                <a16:creationId xmlns:a16="http://schemas.microsoft.com/office/drawing/2014/main" id="{7E60B7AE-A24D-6744-88BA-21CAF9CE6A06}"/>
              </a:ext>
            </a:extLst>
          </p:cNvPr>
          <p:cNvSpPr txBox="1"/>
          <p:nvPr/>
        </p:nvSpPr>
        <p:spPr>
          <a:xfrm>
            <a:off x="214313" y="4344472"/>
            <a:ext cx="3786187" cy="1754326"/>
          </a:xfrm>
          <a:prstGeom prst="rect">
            <a:avLst/>
          </a:prstGeom>
          <a:noFill/>
        </p:spPr>
        <p:txBody>
          <a:bodyPr wrap="square" rtlCol="0">
            <a:spAutoFit/>
          </a:bodyPr>
          <a:lstStyle/>
          <a:p>
            <a:r>
              <a:rPr lang="en-US" sz="3600" b="1" dirty="0"/>
              <a:t>ISSUE 4: DID TJ ERR RE FAULT ELEMENT?</a:t>
            </a:r>
          </a:p>
        </p:txBody>
      </p:sp>
      <p:sp>
        <p:nvSpPr>
          <p:cNvPr id="13" name="TextBox 12">
            <a:extLst>
              <a:ext uri="{FF2B5EF4-FFF2-40B4-BE49-F238E27FC236}">
                <a16:creationId xmlns:a16="http://schemas.microsoft.com/office/drawing/2014/main" id="{26C2436A-79FB-B546-8795-BFFA6E652B93}"/>
              </a:ext>
            </a:extLst>
          </p:cNvPr>
          <p:cNvSpPr txBox="1"/>
          <p:nvPr/>
        </p:nvSpPr>
        <p:spPr>
          <a:xfrm>
            <a:off x="4875539" y="4635912"/>
            <a:ext cx="6925936" cy="1815882"/>
          </a:xfrm>
          <a:prstGeom prst="rect">
            <a:avLst/>
          </a:prstGeom>
          <a:noFill/>
        </p:spPr>
        <p:txBody>
          <a:bodyPr wrap="square" rtlCol="0">
            <a:spAutoFit/>
          </a:bodyPr>
          <a:lstStyle/>
          <a:p>
            <a:r>
              <a:rPr lang="en-US" sz="1600" dirty="0"/>
              <a:t>Yes, agreed with the COA</a:t>
            </a:r>
          </a:p>
          <a:p>
            <a:pPr marL="285750" indent="-285750">
              <a:buFontTx/>
              <a:buChar char="-"/>
            </a:pPr>
            <a:r>
              <a:rPr lang="en-US" sz="1600" dirty="0"/>
              <a:t>While there must be proof that accused had knowledge that pornographic material was being made available, </a:t>
            </a:r>
            <a:r>
              <a:rPr lang="en-US" sz="1600" u="sng" dirty="0"/>
              <a:t>this does not require that an accused must knowingly by a positive act </a:t>
            </a:r>
          </a:p>
          <a:p>
            <a:pPr marL="285750" indent="-285750">
              <a:buFontTx/>
              <a:buChar char="-"/>
            </a:pPr>
            <a:r>
              <a:rPr lang="en-US" sz="1600" b="1" dirty="0"/>
              <a:t>willful blindness </a:t>
            </a:r>
            <a:r>
              <a:rPr lang="en-US" sz="1600" dirty="0"/>
              <a:t>can substitute for knowledge</a:t>
            </a:r>
          </a:p>
          <a:p>
            <a:pPr marL="285750" indent="-285750">
              <a:buFontTx/>
              <a:buChar char="-"/>
            </a:pPr>
            <a:r>
              <a:rPr lang="en-US" sz="1600" dirty="0"/>
              <a:t>Evidence such as the fact that LimeWire has a warning every time someone logs in that it is a file sharing program is important</a:t>
            </a:r>
          </a:p>
        </p:txBody>
      </p:sp>
    </p:spTree>
    <p:extLst>
      <p:ext uri="{BB962C8B-B14F-4D97-AF65-F5344CB8AC3E}">
        <p14:creationId xmlns:p14="http://schemas.microsoft.com/office/powerpoint/2010/main" val="419780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47A6B-2027-1B4E-88DA-9A81B3E4A815}"/>
              </a:ext>
            </a:extLst>
          </p:cNvPr>
          <p:cNvSpPr>
            <a:spLocks noGrp="1"/>
          </p:cNvSpPr>
          <p:nvPr>
            <p:ph type="title"/>
          </p:nvPr>
        </p:nvSpPr>
        <p:spPr>
          <a:xfrm>
            <a:off x="974179" y="714375"/>
            <a:ext cx="3332955" cy="5076826"/>
          </a:xfrm>
        </p:spPr>
        <p:txBody>
          <a:bodyPr vert="horz" lIns="91440" tIns="45720" rIns="91440" bIns="45720" rtlCol="0" anchor="ctr">
            <a:normAutofit/>
          </a:bodyPr>
          <a:lstStyle/>
          <a:p>
            <a:r>
              <a:rPr lang="en-US" sz="4000" dirty="0"/>
              <a:t>TAKEAWAYS</a:t>
            </a:r>
          </a:p>
        </p:txBody>
      </p:sp>
      <p:sp>
        <p:nvSpPr>
          <p:cNvPr id="16" name="Rectangle 15">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0" name="Straight Connector 19">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7" name="TextBox 6">
            <a:extLst>
              <a:ext uri="{FF2B5EF4-FFF2-40B4-BE49-F238E27FC236}">
                <a16:creationId xmlns:a16="http://schemas.microsoft.com/office/drawing/2014/main" id="{401618A4-0E4A-D14A-87E6-9EB04798A029}"/>
              </a:ext>
            </a:extLst>
          </p:cNvPr>
          <p:cNvSpPr txBox="1"/>
          <p:nvPr/>
        </p:nvSpPr>
        <p:spPr>
          <a:xfrm>
            <a:off x="5166733" y="516662"/>
            <a:ext cx="6491888" cy="5355312"/>
          </a:xfrm>
          <a:prstGeom prst="rect">
            <a:avLst/>
          </a:prstGeom>
          <a:noFill/>
        </p:spPr>
        <p:txBody>
          <a:bodyPr wrap="square" rtlCol="0">
            <a:spAutoFit/>
          </a:bodyPr>
          <a:lstStyle/>
          <a:p>
            <a:pPr marL="285750" indent="-285750">
              <a:lnSpc>
                <a:spcPct val="90000"/>
              </a:lnSpc>
              <a:spcBef>
                <a:spcPct val="20000"/>
              </a:spcBef>
              <a:spcAft>
                <a:spcPts val="600"/>
              </a:spcAft>
              <a:buClr>
                <a:schemeClr val="tx1"/>
              </a:buClr>
              <a:buSzPct val="100000"/>
              <a:buFont typeface="Arial"/>
              <a:buChar char="•"/>
            </a:pPr>
            <a:r>
              <a:rPr lang="en-CA" sz="2000" dirty="0"/>
              <a:t>Police NEED to obtain prior judicial authorization (i.e. warrant) before requesting subscriber info from an ISP</a:t>
            </a:r>
          </a:p>
          <a:p>
            <a:pPr marL="285750" indent="-285750">
              <a:lnSpc>
                <a:spcPct val="90000"/>
              </a:lnSpc>
              <a:spcBef>
                <a:spcPct val="20000"/>
              </a:spcBef>
              <a:spcAft>
                <a:spcPts val="600"/>
              </a:spcAft>
              <a:buClr>
                <a:schemeClr val="tx1"/>
              </a:buClr>
              <a:buSzPct val="100000"/>
              <a:buFont typeface="Arial"/>
              <a:buChar char="•"/>
            </a:pPr>
            <a:r>
              <a:rPr lang="en-CA" sz="2000" dirty="0"/>
              <a:t>Internet users have a r</a:t>
            </a:r>
            <a:r>
              <a:rPr lang="en-CA" sz="2000" b="1" dirty="0"/>
              <a:t>easonable expectation of privacy</a:t>
            </a:r>
            <a:r>
              <a:rPr lang="en-CA" sz="2000" dirty="0"/>
              <a:t> in their ISP </a:t>
            </a:r>
            <a:r>
              <a:rPr lang="en-CA" sz="2000" u="sng" dirty="0"/>
              <a:t>subscriber information</a:t>
            </a:r>
            <a:r>
              <a:rPr lang="en-CA" sz="2000" dirty="0"/>
              <a:t>, as its disclosure will often identify users with intimate or sensitive activities carried out online with the expectation of anonymity.</a:t>
            </a:r>
          </a:p>
          <a:p>
            <a:pPr marL="285750" indent="-285750">
              <a:lnSpc>
                <a:spcPct val="90000"/>
              </a:lnSpc>
              <a:spcBef>
                <a:spcPct val="20000"/>
              </a:spcBef>
              <a:spcAft>
                <a:spcPts val="600"/>
              </a:spcAft>
              <a:buClr>
                <a:schemeClr val="tx1"/>
              </a:buClr>
              <a:buSzPct val="100000"/>
              <a:buFont typeface="Arial"/>
              <a:buChar char="•"/>
            </a:pPr>
            <a:r>
              <a:rPr lang="en-CA" sz="2000" dirty="0"/>
              <a:t>Highlights that Subscriber Infor reveals a lot more than just basic info (as argued by the Crown)</a:t>
            </a:r>
          </a:p>
          <a:p>
            <a:pPr marL="285750" indent="-285750">
              <a:lnSpc>
                <a:spcPct val="90000"/>
              </a:lnSpc>
              <a:spcBef>
                <a:spcPct val="20000"/>
              </a:spcBef>
              <a:spcAft>
                <a:spcPts val="600"/>
              </a:spcAft>
              <a:buClr>
                <a:schemeClr val="tx1"/>
              </a:buClr>
              <a:buSzPct val="100000"/>
              <a:buFont typeface="Arial"/>
              <a:buChar char="•"/>
            </a:pPr>
            <a:r>
              <a:rPr lang="en-CA" sz="2000" dirty="0"/>
              <a:t>In the context of the internet</a:t>
            </a:r>
            <a:r>
              <a:rPr lang="en-CA" sz="2000" b="1" dirty="0"/>
              <a:t>, anonymity may enjoy constitutional protection</a:t>
            </a:r>
            <a:r>
              <a:rPr lang="en-CA" sz="2000" dirty="0"/>
              <a:t> (see para 48)</a:t>
            </a:r>
          </a:p>
          <a:p>
            <a:pPr marL="285750" indent="-285750">
              <a:lnSpc>
                <a:spcPct val="90000"/>
              </a:lnSpc>
              <a:spcBef>
                <a:spcPct val="20000"/>
              </a:spcBef>
              <a:spcAft>
                <a:spcPts val="600"/>
              </a:spcAft>
              <a:buClr>
                <a:schemeClr val="tx1"/>
              </a:buClr>
              <a:buSzPct val="100000"/>
              <a:buFont typeface="Arial"/>
              <a:buChar char="•"/>
            </a:pPr>
            <a:r>
              <a:rPr lang="en-CA" sz="2000" dirty="0"/>
              <a:t>highlights </a:t>
            </a:r>
            <a:r>
              <a:rPr lang="en-CA" sz="2000" b="1" dirty="0"/>
              <a:t>important role that ISP providers play as protectors of anonymity and gatekeepers</a:t>
            </a:r>
            <a:r>
              <a:rPr lang="en-CA" sz="2000" dirty="0"/>
              <a:t> that guard “the link between the info and the identify of the person to whom it relates” (para 48) </a:t>
            </a:r>
          </a:p>
        </p:txBody>
      </p:sp>
    </p:spTree>
    <p:extLst>
      <p:ext uri="{BB962C8B-B14F-4D97-AF65-F5344CB8AC3E}">
        <p14:creationId xmlns:p14="http://schemas.microsoft.com/office/powerpoint/2010/main" val="1835497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9A808-3C14-2A43-8EB9-36386AC46A6F}"/>
              </a:ext>
            </a:extLst>
          </p:cNvPr>
          <p:cNvSpPr>
            <a:spLocks noGrp="1"/>
          </p:cNvSpPr>
          <p:nvPr>
            <p:ph type="title"/>
          </p:nvPr>
        </p:nvSpPr>
        <p:spPr>
          <a:xfrm>
            <a:off x="485774" y="295275"/>
            <a:ext cx="11187113" cy="661988"/>
          </a:xfrm>
        </p:spPr>
        <p:txBody>
          <a:bodyPr>
            <a:normAutofit/>
          </a:bodyPr>
          <a:lstStyle/>
          <a:p>
            <a:r>
              <a:rPr lang="en-US" dirty="0"/>
              <a:t>Developments After spencer</a:t>
            </a:r>
          </a:p>
        </p:txBody>
      </p:sp>
      <p:sp>
        <p:nvSpPr>
          <p:cNvPr id="4" name="TextBox 3">
            <a:extLst>
              <a:ext uri="{FF2B5EF4-FFF2-40B4-BE49-F238E27FC236}">
                <a16:creationId xmlns:a16="http://schemas.microsoft.com/office/drawing/2014/main" id="{8D867DE6-A5EB-8C47-AA63-F0105EF584B4}"/>
              </a:ext>
            </a:extLst>
          </p:cNvPr>
          <p:cNvSpPr txBox="1"/>
          <p:nvPr/>
        </p:nvSpPr>
        <p:spPr>
          <a:xfrm>
            <a:off x="519113" y="957263"/>
            <a:ext cx="11187113" cy="5078313"/>
          </a:xfrm>
          <a:prstGeom prst="rect">
            <a:avLst/>
          </a:prstGeom>
          <a:noFill/>
        </p:spPr>
        <p:txBody>
          <a:bodyPr wrap="square" rtlCol="0">
            <a:spAutoFit/>
          </a:bodyPr>
          <a:lstStyle/>
          <a:p>
            <a:r>
              <a:rPr lang="en-US" dirty="0"/>
              <a:t>Decision mandating production orders </a:t>
            </a:r>
            <a:r>
              <a:rPr lang="en-US" dirty="0">
                <a:hlinkClick r:id="rId3"/>
              </a:rPr>
              <a:t>critiqued by law enforcement</a:t>
            </a:r>
            <a:r>
              <a:rPr lang="en-US" dirty="0"/>
              <a:t>, argue it is too cumbersome</a:t>
            </a:r>
          </a:p>
          <a:p>
            <a:endParaRPr lang="en-US" dirty="0"/>
          </a:p>
          <a:p>
            <a:r>
              <a:rPr lang="en-US" dirty="0"/>
              <a:t>Legislative attempts to allow for ‘lawful access’ to information w/o a warrant since spencer</a:t>
            </a:r>
            <a:endParaRPr lang="en-US" dirty="0">
              <a:sym typeface="Wingdings" pitchFamily="2" charset="2"/>
            </a:endParaRPr>
          </a:p>
          <a:p>
            <a:pPr marL="742950" lvl="1" indent="-285750">
              <a:buFont typeface="Arial" panose="020B0604020202020204" pitchFamily="34" charset="0"/>
              <a:buChar char="•"/>
            </a:pPr>
            <a:r>
              <a:rPr lang="en-US" dirty="0">
                <a:sym typeface="Wingdings" pitchFamily="2" charset="2"/>
              </a:rPr>
              <a:t>Note: Before Spencer Bill C-30</a:t>
            </a:r>
          </a:p>
          <a:p>
            <a:pPr marL="742950" lvl="1" indent="-285750">
              <a:buFont typeface="Arial" panose="020B0604020202020204" pitchFamily="34" charset="0"/>
              <a:buChar char="•"/>
            </a:pPr>
            <a:r>
              <a:rPr lang="en-US" dirty="0">
                <a:sym typeface="Wingdings" pitchFamily="2" charset="2"/>
              </a:rPr>
              <a:t>2017 – see article – </a:t>
            </a:r>
            <a:r>
              <a:rPr lang="en-US" dirty="0">
                <a:sym typeface="Wingdings" pitchFamily="2" charset="2"/>
                <a:hlinkClick r:id="rId4"/>
              </a:rPr>
              <a:t>Why Warrantless Access to Internet Subscriber Info is Back on the Legislative Agenda</a:t>
            </a:r>
            <a:endParaRPr lang="en-US" dirty="0">
              <a:sym typeface="Wingdings" pitchFamily="2" charset="2"/>
            </a:endParaRPr>
          </a:p>
          <a:p>
            <a:endParaRPr lang="en-US" dirty="0">
              <a:sym typeface="Wingdings" pitchFamily="2" charset="2"/>
            </a:endParaRPr>
          </a:p>
          <a:p>
            <a:r>
              <a:rPr lang="en-US" dirty="0">
                <a:sym typeface="Wingdings" pitchFamily="2" charset="2"/>
              </a:rPr>
              <a:t>Sept 2018 -  Issue of Encrypted Data – Canada &amp; Five Eyes counterparts – </a:t>
            </a:r>
            <a:r>
              <a:rPr lang="en-US" dirty="0">
                <a:sym typeface="Wingdings" pitchFamily="2" charset="2"/>
                <a:hlinkClick r:id="rId5"/>
              </a:rPr>
              <a:t>issued a warning </a:t>
            </a:r>
            <a:r>
              <a:rPr lang="en-US" dirty="0">
                <a:sym typeface="Wingdings" pitchFamily="2" charset="2"/>
              </a:rPr>
              <a:t>about access. Said if they continue to face hurdles to access encrypted data without private sector solutions, they would pursue legislative means to get around it [backdoors]</a:t>
            </a:r>
          </a:p>
          <a:p>
            <a:pPr fontAlgn="base"/>
            <a:endParaRPr lang="en-CA" dirty="0"/>
          </a:p>
          <a:p>
            <a:pPr fontAlgn="base"/>
            <a:r>
              <a:rPr lang="en-CA" dirty="0"/>
              <a:t>July 2020: </a:t>
            </a:r>
            <a:r>
              <a:rPr lang="en-CA" dirty="0">
                <a:hlinkClick r:id="rId6"/>
              </a:rPr>
              <a:t>Federal Court has ordered </a:t>
            </a:r>
            <a:r>
              <a:rPr lang="en-CA" dirty="0"/>
              <a:t>a “comprehensive external review” into CSIS after the agency admitted to using </a:t>
            </a:r>
            <a:r>
              <a:rPr lang="en-CA" b="1" dirty="0"/>
              <a:t>illegally collected intelligence </a:t>
            </a:r>
            <a:r>
              <a:rPr lang="en-CA" dirty="0"/>
              <a:t>in several warrant applications to investigate individuals believed to be national security risks.</a:t>
            </a:r>
          </a:p>
          <a:p>
            <a:endParaRPr lang="en-CA" dirty="0"/>
          </a:p>
          <a:p>
            <a:r>
              <a:rPr lang="en-CA" b="1" i="1" dirty="0"/>
              <a:t>R v </a:t>
            </a:r>
            <a:r>
              <a:rPr lang="en-CA" b="1" i="1" dirty="0" err="1"/>
              <a:t>Bykovets</a:t>
            </a:r>
            <a:r>
              <a:rPr lang="en-CA" b="1" dirty="0"/>
              <a:t>, </a:t>
            </a:r>
            <a:r>
              <a:rPr lang="en-CA" b="1" u="sng" dirty="0">
                <a:hlinkClick r:id="rId7"/>
              </a:rPr>
              <a:t>2020 ABQB 70 (CanLII)</a:t>
            </a:r>
            <a:r>
              <a:rPr lang="en-CA" dirty="0"/>
              <a:t>. Court held that an individual does not have a reasonable expectation of privacy in an IP address for the purposes of section 8 of the </a:t>
            </a:r>
            <a:r>
              <a:rPr lang="en-CA" i="1" dirty="0"/>
              <a:t>Charter</a:t>
            </a:r>
            <a:r>
              <a:rPr lang="en-CA" dirty="0"/>
              <a:t> because it does not, on its own, reveal information about a subscriber that should be protected. </a:t>
            </a:r>
          </a:p>
        </p:txBody>
      </p:sp>
    </p:spTree>
    <p:extLst>
      <p:ext uri="{BB962C8B-B14F-4D97-AF65-F5344CB8AC3E}">
        <p14:creationId xmlns:p14="http://schemas.microsoft.com/office/powerpoint/2010/main" val="307859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1CC69F-8260-4699-945D-42376866206A}"/>
              </a:ext>
            </a:extLst>
          </p:cNvPr>
          <p:cNvPicPr>
            <a:picLocks noChangeAspect="1"/>
          </p:cNvPicPr>
          <p:nvPr/>
        </p:nvPicPr>
        <p:blipFill>
          <a:blip r:embed="rId2">
            <a:extLst>
              <a:ext uri="{837473B0-CC2E-450A-ABE3-18F120FF3D39}">
                <a1611:picAttrSrcUrl xmlns:a1611="http://schemas.microsoft.com/office/drawing/2016/11/main" r:id="rId3"/>
              </a:ext>
            </a:extLst>
          </a:blip>
          <a:srcRect l="3333" r="3333"/>
          <a:stretch/>
        </p:blipFill>
        <p:spPr>
          <a:xfrm>
            <a:off x="20" y="10"/>
            <a:ext cx="12191980" cy="6857990"/>
          </a:xfrm>
          <a:prstGeom prst="rect">
            <a:avLst/>
          </a:prstGeom>
        </p:spPr>
      </p:pic>
      <p:sp>
        <p:nvSpPr>
          <p:cNvPr id="2" name="Title 1">
            <a:extLst>
              <a:ext uri="{FF2B5EF4-FFF2-40B4-BE49-F238E27FC236}">
                <a16:creationId xmlns:a16="http://schemas.microsoft.com/office/drawing/2014/main" id="{A5A890A7-65CC-E24C-8F0D-22FF8D255866}"/>
              </a:ext>
            </a:extLst>
          </p:cNvPr>
          <p:cNvSpPr>
            <a:spLocks noGrp="1"/>
          </p:cNvSpPr>
          <p:nvPr>
            <p:ph type="ctrTitle"/>
          </p:nvPr>
        </p:nvSpPr>
        <p:spPr>
          <a:xfrm>
            <a:off x="1757889" y="847725"/>
            <a:ext cx="8676222" cy="742950"/>
          </a:xfrm>
          <a:solidFill>
            <a:schemeClr val="bg1"/>
          </a:solidFill>
        </p:spPr>
        <p:txBody>
          <a:bodyPr>
            <a:noAutofit/>
          </a:bodyPr>
          <a:lstStyle/>
          <a:p>
            <a:r>
              <a:rPr lang="en-CA" sz="3500" i="1" dirty="0">
                <a:effectLst/>
              </a:rPr>
              <a:t>Questions &amp; Comments</a:t>
            </a:r>
            <a:endParaRPr lang="en-US" sz="3500" dirty="0"/>
          </a:p>
        </p:txBody>
      </p:sp>
      <p:sp>
        <p:nvSpPr>
          <p:cNvPr id="5" name="TextBox 4">
            <a:extLst>
              <a:ext uri="{FF2B5EF4-FFF2-40B4-BE49-F238E27FC236}">
                <a16:creationId xmlns:a16="http://schemas.microsoft.com/office/drawing/2014/main" id="{DC404602-FB26-A949-8D4A-C4B4341EB194}"/>
              </a:ext>
            </a:extLst>
          </p:cNvPr>
          <p:cNvSpPr txBox="1"/>
          <p:nvPr/>
        </p:nvSpPr>
        <p:spPr>
          <a:xfrm>
            <a:off x="20" y="6858000"/>
            <a:ext cx="12191980" cy="230832"/>
          </a:xfrm>
          <a:prstGeom prst="rect">
            <a:avLst/>
          </a:prstGeom>
          <a:noFill/>
        </p:spPr>
        <p:txBody>
          <a:bodyPr wrap="square" rtlCol="0">
            <a:spAutoFit/>
          </a:bodyPr>
          <a:lstStyle/>
          <a:p>
            <a:r>
              <a:rPr lang="en-US" sz="900">
                <a:hlinkClick r:id="rId3" tooltip="https://askleo.com/whats-the-difference-between-the-web-and-the-internet/"/>
              </a:rPr>
              <a:t>This Photo</a:t>
            </a:r>
            <a:r>
              <a:rPr lang="en-US" sz="900"/>
              <a:t> by Unknown Author is licensed under </a:t>
            </a:r>
            <a:r>
              <a:rPr lang="en-US" sz="900">
                <a:hlinkClick r:id="rId4" tooltip="https://creativecommons.org/licenses/by-nc-nd/3.0/"/>
              </a:rPr>
              <a:t>CC BY-NC-ND</a:t>
            </a:r>
            <a:endParaRPr lang="en-US" sz="900"/>
          </a:p>
        </p:txBody>
      </p:sp>
      <p:sp>
        <p:nvSpPr>
          <p:cNvPr id="7" name="TextBox 6">
            <a:extLst>
              <a:ext uri="{FF2B5EF4-FFF2-40B4-BE49-F238E27FC236}">
                <a16:creationId xmlns:a16="http://schemas.microsoft.com/office/drawing/2014/main" id="{D579AF44-CEB3-3C44-843C-9510C3BE0AEF}"/>
              </a:ext>
            </a:extLst>
          </p:cNvPr>
          <p:cNvSpPr txBox="1"/>
          <p:nvPr/>
        </p:nvSpPr>
        <p:spPr>
          <a:xfrm>
            <a:off x="1971675" y="2039957"/>
            <a:ext cx="8858250" cy="3970318"/>
          </a:xfrm>
          <a:prstGeom prst="rect">
            <a:avLst/>
          </a:prstGeom>
          <a:solidFill>
            <a:schemeClr val="bg1"/>
          </a:solidFill>
        </p:spPr>
        <p:txBody>
          <a:bodyPr wrap="square" rtlCol="0">
            <a:spAutoFit/>
          </a:bodyPr>
          <a:lstStyle/>
          <a:p>
            <a:pPr algn="ctr"/>
            <a:r>
              <a:rPr lang="en-US" b="1" u="sng" dirty="0"/>
              <a:t>Parting Quote…. ANONYMITY AND THE INTERNET</a:t>
            </a:r>
          </a:p>
          <a:p>
            <a:pPr algn="ctr"/>
            <a:r>
              <a:rPr lang="en-CA" dirty="0"/>
              <a:t>“Internet has </a:t>
            </a:r>
            <a:r>
              <a:rPr lang="en-CA" b="1" dirty="0"/>
              <a:t>exponentially increased </a:t>
            </a:r>
            <a:r>
              <a:rPr lang="en-CA" dirty="0"/>
              <a:t>both the quality and quantity of information that is stored about Internet users. Browsing logs, for example, may provide detailed information about users’ interests. Search engines may gather records of users’ search terms. Advertisers may track their users across networks of websites, gathering an overview of their interests and concerns. “Cookies” may be used to track consumer habits and may provide information about the options selected within a website, which web pages were visited before and after the visit to the host website and any other personal information provided…The user cannot fully control or even necessarily be aware of who may observe a pattern of online activity, </a:t>
            </a:r>
            <a:r>
              <a:rPr lang="en-CA" b="1" dirty="0"/>
              <a:t>but by REMAINING ANONYMOUS</a:t>
            </a:r>
            <a:r>
              <a:rPr lang="en-CA" dirty="0"/>
              <a:t>— </a:t>
            </a:r>
            <a:r>
              <a:rPr lang="en-CA" dirty="0">
                <a:solidFill>
                  <a:srgbClr val="FF0000"/>
                </a:solidFill>
              </a:rPr>
              <a:t>by guarding the link between the information and the identity of the person to whom it relates</a:t>
            </a:r>
            <a:r>
              <a:rPr lang="en-CA" dirty="0"/>
              <a:t> — the user can in large measure be assured that the activity remains private” (Cromwell, Para 46)</a:t>
            </a:r>
            <a:endParaRPr lang="en-US" dirty="0"/>
          </a:p>
        </p:txBody>
      </p:sp>
    </p:spTree>
    <p:extLst>
      <p:ext uri="{BB962C8B-B14F-4D97-AF65-F5344CB8AC3E}">
        <p14:creationId xmlns:p14="http://schemas.microsoft.com/office/powerpoint/2010/main" val="1974529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420B1-9245-CF4F-B551-37D5DF8E1B5C}"/>
              </a:ext>
            </a:extLst>
          </p:cNvPr>
          <p:cNvSpPr>
            <a:spLocks noGrp="1"/>
          </p:cNvSpPr>
          <p:nvPr>
            <p:ph type="title"/>
          </p:nvPr>
        </p:nvSpPr>
        <p:spPr>
          <a:xfrm>
            <a:off x="1141413" y="609600"/>
            <a:ext cx="9905998" cy="809625"/>
          </a:xfrm>
        </p:spPr>
        <p:txBody>
          <a:bodyPr/>
          <a:lstStyle/>
          <a:p>
            <a:r>
              <a:rPr lang="en-CA" b="1" dirty="0">
                <a:effectLst/>
              </a:rPr>
              <a:t>R v. SPENCER: OVERVIEW OF PRESENTATION</a:t>
            </a:r>
            <a:endParaRPr lang="en-US" dirty="0"/>
          </a:p>
        </p:txBody>
      </p:sp>
      <p:sp>
        <p:nvSpPr>
          <p:cNvPr id="3" name="Content Placeholder 2">
            <a:extLst>
              <a:ext uri="{FF2B5EF4-FFF2-40B4-BE49-F238E27FC236}">
                <a16:creationId xmlns:a16="http://schemas.microsoft.com/office/drawing/2014/main" id="{174986D0-3003-424D-A647-89D69664AC05}"/>
              </a:ext>
            </a:extLst>
          </p:cNvPr>
          <p:cNvSpPr>
            <a:spLocks noGrp="1"/>
          </p:cNvSpPr>
          <p:nvPr>
            <p:ph idx="1"/>
          </p:nvPr>
        </p:nvSpPr>
        <p:spPr>
          <a:xfrm>
            <a:off x="1141413" y="1419225"/>
            <a:ext cx="9905998" cy="4371975"/>
          </a:xfrm>
        </p:spPr>
        <p:txBody>
          <a:bodyPr>
            <a:normAutofit fontScale="92500" lnSpcReduction="20000"/>
          </a:bodyPr>
          <a:lstStyle/>
          <a:p>
            <a:r>
              <a:rPr lang="en-US" dirty="0">
                <a:solidFill>
                  <a:schemeClr val="tx1"/>
                </a:solidFill>
              </a:rPr>
              <a:t>Important decision on the </a:t>
            </a:r>
            <a:r>
              <a:rPr lang="en-US" b="1" u="sng" dirty="0">
                <a:solidFill>
                  <a:schemeClr val="tx1"/>
                </a:solidFill>
              </a:rPr>
              <a:t>limits of police search powers </a:t>
            </a:r>
            <a:r>
              <a:rPr lang="en-US" dirty="0">
                <a:solidFill>
                  <a:schemeClr val="tx1"/>
                </a:solidFill>
              </a:rPr>
              <a:t>and </a:t>
            </a:r>
            <a:r>
              <a:rPr lang="en-US" b="1" u="sng" dirty="0">
                <a:solidFill>
                  <a:schemeClr val="tx1"/>
                </a:solidFill>
              </a:rPr>
              <a:t>privacy rights in the Internet age</a:t>
            </a:r>
            <a:r>
              <a:rPr lang="en-US" dirty="0">
                <a:solidFill>
                  <a:schemeClr val="tx1"/>
                </a:solidFill>
              </a:rPr>
              <a:t>.</a:t>
            </a:r>
          </a:p>
          <a:p>
            <a:r>
              <a:rPr lang="en-US" dirty="0">
                <a:solidFill>
                  <a:schemeClr val="tx1"/>
                </a:solidFill>
              </a:rPr>
              <a:t>Note: decision occurred in the context of various attempts by the government to implement lawful access legislation that would allow police to obtain information from </a:t>
            </a:r>
            <a:r>
              <a:rPr lang="en-US" dirty="0" err="1">
                <a:solidFill>
                  <a:schemeClr val="tx1"/>
                </a:solidFill>
              </a:rPr>
              <a:t>isp</a:t>
            </a:r>
            <a:r>
              <a:rPr lang="en-US" dirty="0">
                <a:solidFill>
                  <a:schemeClr val="tx1"/>
                </a:solidFill>
              </a:rPr>
              <a:t> providers without a warrant </a:t>
            </a:r>
          </a:p>
          <a:p>
            <a:r>
              <a:rPr lang="en-US" b="1" dirty="0">
                <a:solidFill>
                  <a:schemeClr val="tx1"/>
                </a:solidFill>
              </a:rPr>
              <a:t>Presentation Overview</a:t>
            </a:r>
          </a:p>
          <a:p>
            <a:pPr lvl="1"/>
            <a:r>
              <a:rPr lang="en-US" dirty="0">
                <a:solidFill>
                  <a:schemeClr val="tx1"/>
                </a:solidFill>
              </a:rPr>
              <a:t>The Facts</a:t>
            </a:r>
          </a:p>
          <a:p>
            <a:pPr lvl="1"/>
            <a:r>
              <a:rPr lang="en-US" dirty="0">
                <a:solidFill>
                  <a:schemeClr val="tx1"/>
                </a:solidFill>
              </a:rPr>
              <a:t>Judicial History </a:t>
            </a:r>
          </a:p>
          <a:p>
            <a:pPr lvl="1"/>
            <a:r>
              <a:rPr lang="en-US" dirty="0">
                <a:solidFill>
                  <a:schemeClr val="tx1"/>
                </a:solidFill>
              </a:rPr>
              <a:t>Issues/holding</a:t>
            </a:r>
          </a:p>
          <a:p>
            <a:pPr lvl="1"/>
            <a:r>
              <a:rPr lang="en-US" dirty="0">
                <a:solidFill>
                  <a:schemeClr val="tx1"/>
                </a:solidFill>
              </a:rPr>
              <a:t>Reasoning</a:t>
            </a:r>
          </a:p>
          <a:p>
            <a:pPr lvl="1"/>
            <a:r>
              <a:rPr lang="en-US" dirty="0">
                <a:solidFill>
                  <a:schemeClr val="tx1"/>
                </a:solidFill>
              </a:rPr>
              <a:t>Takeaways</a:t>
            </a:r>
          </a:p>
          <a:p>
            <a:pPr lvl="1"/>
            <a:r>
              <a:rPr lang="en-US" dirty="0">
                <a:solidFill>
                  <a:schemeClr val="tx1"/>
                </a:solidFill>
              </a:rPr>
              <a:t>Lawful access post-spencer</a:t>
            </a:r>
          </a:p>
          <a:p>
            <a:pPr lvl="1"/>
            <a:r>
              <a:rPr lang="en-US" dirty="0">
                <a:solidFill>
                  <a:schemeClr val="tx1"/>
                </a:solidFill>
              </a:rPr>
              <a:t>Questions &amp; comments</a:t>
            </a:r>
          </a:p>
        </p:txBody>
      </p:sp>
    </p:spTree>
    <p:extLst>
      <p:ext uri="{BB962C8B-B14F-4D97-AF65-F5344CB8AC3E}">
        <p14:creationId xmlns:p14="http://schemas.microsoft.com/office/powerpoint/2010/main" val="4275670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5" name="Picture 4" descr="Shape, icon&#10;&#10;Description automatically generated">
            <a:extLst>
              <a:ext uri="{FF2B5EF4-FFF2-40B4-BE49-F238E27FC236}">
                <a16:creationId xmlns:a16="http://schemas.microsoft.com/office/drawing/2014/main" id="{5D48ADF0-ABF3-42B5-98AF-C873CFD32D7B}"/>
              </a:ext>
            </a:extLst>
          </p:cNvPr>
          <p:cNvPicPr>
            <a:picLocks noChangeAspect="1"/>
          </p:cNvPicPr>
          <p:nvPr/>
        </p:nvPicPr>
        <p:blipFill rotWithShape="1">
          <a:blip r:embed="rId4">
            <a:alphaModFix amt="15000"/>
            <a:extLst>
              <a:ext uri="{837473B0-CC2E-450A-ABE3-18F120FF3D39}">
                <a1611:picAttrSrcUrl xmlns:a1611="http://schemas.microsoft.com/office/drawing/2016/11/main" r:id="rId5"/>
              </a:ext>
            </a:extLst>
          </a:blip>
          <a:srcRect t="21875" b="21875"/>
          <a:stretch/>
        </p:blipFill>
        <p:spPr>
          <a:xfrm>
            <a:off x="20" y="10"/>
            <a:ext cx="12191980" cy="6857990"/>
          </a:xfrm>
          <a:prstGeom prst="rect">
            <a:avLst/>
          </a:prstGeom>
        </p:spPr>
      </p:pic>
      <p:sp>
        <p:nvSpPr>
          <p:cNvPr id="2" name="Title 1">
            <a:extLst>
              <a:ext uri="{FF2B5EF4-FFF2-40B4-BE49-F238E27FC236}">
                <a16:creationId xmlns:a16="http://schemas.microsoft.com/office/drawing/2014/main" id="{2F0A7315-8EF3-9D4C-92C1-03364E45AA73}"/>
              </a:ext>
            </a:extLst>
          </p:cNvPr>
          <p:cNvSpPr>
            <a:spLocks noGrp="1"/>
          </p:cNvSpPr>
          <p:nvPr>
            <p:ph type="title"/>
          </p:nvPr>
        </p:nvSpPr>
        <p:spPr>
          <a:xfrm>
            <a:off x="698500" y="66705"/>
            <a:ext cx="9905998" cy="842963"/>
          </a:xfrm>
        </p:spPr>
        <p:txBody>
          <a:bodyPr vert="horz" lIns="91440" tIns="45720" rIns="91440" bIns="45720" rtlCol="0" anchor="ctr">
            <a:normAutofit/>
          </a:bodyPr>
          <a:lstStyle/>
          <a:p>
            <a:r>
              <a:rPr lang="en-US" b="1" dirty="0"/>
              <a:t>THE FACTS/Background</a:t>
            </a:r>
          </a:p>
        </p:txBody>
      </p:sp>
      <p:sp>
        <p:nvSpPr>
          <p:cNvPr id="6" name="TextBox 5">
            <a:extLst>
              <a:ext uri="{FF2B5EF4-FFF2-40B4-BE49-F238E27FC236}">
                <a16:creationId xmlns:a16="http://schemas.microsoft.com/office/drawing/2014/main" id="{1EBB717F-2CE5-0A41-B314-EDF89344C7F7}"/>
              </a:ext>
            </a:extLst>
          </p:cNvPr>
          <p:cNvSpPr txBox="1"/>
          <p:nvPr/>
        </p:nvSpPr>
        <p:spPr>
          <a:xfrm>
            <a:off x="441324" y="733425"/>
            <a:ext cx="6845301" cy="5679281"/>
          </a:xfrm>
          <a:prstGeom prst="rect">
            <a:avLst/>
          </a:prstGeom>
          <a:solidFill>
            <a:schemeClr val="tx1"/>
          </a:solidFill>
        </p:spPr>
        <p:txBody>
          <a:bodyPr vert="horz" lIns="91440" tIns="45720" rIns="91440" bIns="45720" rtlCol="0" anchor="ctr">
            <a:noAutofit/>
          </a:bodyPr>
          <a:lstStyle/>
          <a:p>
            <a:pPr marL="285750" lvl="0" indent="-285750">
              <a:lnSpc>
                <a:spcPct val="90000"/>
              </a:lnSpc>
              <a:spcBef>
                <a:spcPct val="20000"/>
              </a:spcBef>
              <a:spcAft>
                <a:spcPts val="600"/>
              </a:spcAft>
              <a:buClr>
                <a:schemeClr val="bg1"/>
              </a:buClr>
              <a:buSzPct val="100000"/>
              <a:buFontTx/>
              <a:buChar char="-"/>
            </a:pPr>
            <a:endParaRPr lang="en-US" sz="16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endParaRPr>
          </a:p>
          <a:p>
            <a:pPr marL="285750" indent="-285750">
              <a:lnSpc>
                <a:spcPct val="90000"/>
              </a:lnSpc>
              <a:spcBef>
                <a:spcPct val="20000"/>
              </a:spcBef>
              <a:spcAft>
                <a:spcPts val="600"/>
              </a:spcAft>
              <a:buClr>
                <a:schemeClr val="bg1"/>
              </a:buClr>
              <a:buSzPct val="100000"/>
              <a:buFontTx/>
              <a:buChar char="-"/>
            </a:pPr>
            <a:r>
              <a:rPr lang="en-US" sz="1500" b="1"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rPr>
              <a:t>Spencer charged</a:t>
            </a:r>
            <a:r>
              <a:rPr lang="en-US" sz="15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rPr>
              <a:t> with possession of child pornography s.163.1(4) and making child pornography available s.163(3)] of Criminal Code after police searched and seized computer and found images on it</a:t>
            </a:r>
          </a:p>
          <a:p>
            <a:pPr marL="285750" lvl="0" indent="-285750">
              <a:lnSpc>
                <a:spcPct val="90000"/>
              </a:lnSpc>
              <a:spcBef>
                <a:spcPct val="20000"/>
              </a:spcBef>
              <a:spcAft>
                <a:spcPts val="600"/>
              </a:spcAft>
              <a:buClr>
                <a:schemeClr val="bg1"/>
              </a:buClr>
              <a:buSzPct val="100000"/>
              <a:buFontTx/>
              <a:buChar char="-"/>
            </a:pPr>
            <a:r>
              <a:rPr lang="en-US" sz="15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rPr>
              <a:t>Spencer used </a:t>
            </a:r>
            <a:r>
              <a:rPr lang="en-US" sz="1500" b="1"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rPr>
              <a:t>LimeWire t</a:t>
            </a:r>
            <a:r>
              <a:rPr lang="en-US" sz="15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rPr>
              <a:t>o download child pornography on an internet account that was in sister’s name [</a:t>
            </a:r>
            <a:r>
              <a:rPr lang="en-US" sz="1500" i="1"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rPr>
              <a:t>program allow users to download files directly from the computers of other </a:t>
            </a:r>
            <a:r>
              <a:rPr lang="en-US" sz="1500" i="1" u="sng"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rPr>
              <a:t>users which are identifiable to other only by an IP address</a:t>
            </a:r>
            <a:r>
              <a:rPr lang="en-US" sz="1500" u="sng"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rPr>
              <a:t>]</a:t>
            </a:r>
          </a:p>
          <a:p>
            <a:pPr marL="285750" lvl="0" indent="-285750">
              <a:lnSpc>
                <a:spcPct val="90000"/>
              </a:lnSpc>
              <a:spcBef>
                <a:spcPct val="20000"/>
              </a:spcBef>
              <a:spcAft>
                <a:spcPts val="600"/>
              </a:spcAft>
              <a:buClr>
                <a:schemeClr val="bg1">
                  <a:lumMod val="95000"/>
                  <a:lumOff val="5000"/>
                </a:schemeClr>
              </a:buClr>
              <a:buSzPct val="100000"/>
              <a:buFontTx/>
              <a:buChar char="-"/>
            </a:pPr>
            <a:r>
              <a:rPr lang="en-US" sz="15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rPr>
              <a:t>Saskatoon police officer went on LimeWire to see who was sharing child pornography </a:t>
            </a:r>
            <a:r>
              <a:rPr lang="en-US" sz="15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sym typeface="Wingdings" pitchFamily="2" charset="2"/>
              </a:rPr>
              <a:t> </a:t>
            </a:r>
            <a:r>
              <a:rPr lang="en-US" sz="15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rPr>
              <a:t>came across an IP address in saskatoon belonging to a customer of Shaw (an ISP provider)</a:t>
            </a:r>
          </a:p>
          <a:p>
            <a:pPr marL="285750" lvl="0" indent="-285750">
              <a:lnSpc>
                <a:spcPct val="90000"/>
              </a:lnSpc>
              <a:spcBef>
                <a:spcPct val="20000"/>
              </a:spcBef>
              <a:spcAft>
                <a:spcPts val="600"/>
              </a:spcAft>
              <a:buClr>
                <a:schemeClr val="bg1"/>
              </a:buClr>
              <a:buSzPct val="100000"/>
              <a:buFontTx/>
              <a:buChar char="-"/>
            </a:pPr>
            <a:r>
              <a:rPr lang="en-US" sz="15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rPr>
              <a:t>Police did not know the </a:t>
            </a:r>
            <a:r>
              <a:rPr lang="en-US" sz="1500" i="1"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rPr>
              <a:t>identity/</a:t>
            </a:r>
            <a:r>
              <a:rPr lang="en-US" sz="15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rPr>
              <a:t>location of Shaw customer</a:t>
            </a:r>
            <a:r>
              <a:rPr lang="en-US" sz="1500" b="1"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15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rPr>
              <a:t>and </a:t>
            </a:r>
            <a:r>
              <a:rPr lang="en-US" sz="1500" b="1"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rPr>
              <a:t>without first obtaining a warrant</a:t>
            </a:r>
            <a:r>
              <a:rPr lang="en-US" sz="15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rPr>
              <a:t>, made a “law enforcement request” to Shaw for the ‘Subscriber Information’ [name/address/phone number] related to that IP address</a:t>
            </a:r>
          </a:p>
          <a:p>
            <a:pPr lvl="1">
              <a:lnSpc>
                <a:spcPct val="90000"/>
              </a:lnSpc>
              <a:spcBef>
                <a:spcPct val="20000"/>
              </a:spcBef>
              <a:spcAft>
                <a:spcPts val="600"/>
              </a:spcAft>
              <a:buClr>
                <a:schemeClr val="bg1"/>
              </a:buClr>
              <a:buSzPct val="100000"/>
            </a:pPr>
            <a:r>
              <a:rPr lang="en-CA" sz="1500" b="1" dirty="0">
                <a:solidFill>
                  <a:schemeClr val="bg1"/>
                </a:solidFill>
              </a:rPr>
              <a:t>Request </a:t>
            </a:r>
            <a:r>
              <a:rPr lang="en-CA" sz="1500" b="1" dirty="0">
                <a:solidFill>
                  <a:schemeClr val="bg1"/>
                </a:solidFill>
                <a:sym typeface="Wingdings" pitchFamily="2" charset="2"/>
              </a:rPr>
              <a:t> </a:t>
            </a:r>
            <a:r>
              <a:rPr lang="en-CA" sz="1500" b="1" dirty="0">
                <a:solidFill>
                  <a:schemeClr val="bg1"/>
                </a:solidFill>
              </a:rPr>
              <a:t>allegedly </a:t>
            </a:r>
            <a:r>
              <a:rPr lang="en-CA" sz="1500" dirty="0">
                <a:solidFill>
                  <a:schemeClr val="bg1"/>
                </a:solidFill>
              </a:rPr>
              <a:t>made </a:t>
            </a:r>
            <a:r>
              <a:rPr lang="en-US" sz="1500" dirty="0">
                <a:solidFill>
                  <a:schemeClr val="bg1"/>
                </a:solidFill>
              </a:rPr>
              <a:t>pursuant to s. 7(3)(c.1)(ii) of the Personal Information Protection and Electronic Documents Act (“PIPEDA”).</a:t>
            </a:r>
            <a:endParaRPr lang="en-US" sz="15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endParaRPr>
          </a:p>
          <a:p>
            <a:pPr marL="285750" lvl="0" indent="-285750">
              <a:lnSpc>
                <a:spcPct val="90000"/>
              </a:lnSpc>
              <a:spcBef>
                <a:spcPct val="20000"/>
              </a:spcBef>
              <a:spcAft>
                <a:spcPts val="600"/>
              </a:spcAft>
              <a:buClr>
                <a:schemeClr val="bg1"/>
              </a:buClr>
              <a:buSzPct val="100000"/>
              <a:buFontTx/>
              <a:buChar char="-"/>
            </a:pPr>
            <a:r>
              <a:rPr lang="en-US" sz="1500" b="1"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rPr>
              <a:t>Shaw voluntarily complied with request </a:t>
            </a:r>
            <a:r>
              <a:rPr lang="en-US" sz="15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rPr>
              <a:t>and gave subscriber info to the police.</a:t>
            </a:r>
          </a:p>
          <a:p>
            <a:pPr marL="285750" lvl="0" indent="-285750">
              <a:lnSpc>
                <a:spcPct val="90000"/>
              </a:lnSpc>
              <a:spcBef>
                <a:spcPct val="20000"/>
              </a:spcBef>
              <a:spcAft>
                <a:spcPts val="600"/>
              </a:spcAft>
              <a:buClr>
                <a:schemeClr val="bg1"/>
              </a:buClr>
              <a:buSzPct val="100000"/>
              <a:buFontTx/>
              <a:buChar char="-"/>
            </a:pPr>
            <a:r>
              <a:rPr lang="en-US" sz="15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rPr>
              <a:t>Police used the subscriber info to get a </a:t>
            </a:r>
            <a:r>
              <a:rPr lang="en-US" sz="1500" b="1"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rPr>
              <a:t>search warrant </a:t>
            </a:r>
            <a:r>
              <a:rPr lang="en-US" sz="15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rPr>
              <a:t>&amp; found child </a:t>
            </a:r>
            <a:r>
              <a:rPr lang="en-US" sz="1500" cap="small" dirty="0" err="1">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rPr>
              <a:t>poronography</a:t>
            </a:r>
            <a:endParaRPr lang="en-US" sz="15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endParaRPr>
          </a:p>
          <a:p>
            <a:pPr marL="285750" lvl="0" indent="-285750">
              <a:lnSpc>
                <a:spcPct val="90000"/>
              </a:lnSpc>
              <a:spcBef>
                <a:spcPct val="20000"/>
              </a:spcBef>
              <a:spcAft>
                <a:spcPts val="600"/>
              </a:spcAft>
              <a:buClr>
                <a:schemeClr val="tx1"/>
              </a:buClr>
              <a:buSzPct val="100000"/>
              <a:buFontTx/>
              <a:buChar char="-"/>
            </a:pPr>
            <a:endParaRPr lang="en-US" sz="16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endParaRPr>
          </a:p>
        </p:txBody>
      </p:sp>
      <p:sp>
        <p:nvSpPr>
          <p:cNvPr id="4" name="TextBox 3">
            <a:extLst>
              <a:ext uri="{FF2B5EF4-FFF2-40B4-BE49-F238E27FC236}">
                <a16:creationId xmlns:a16="http://schemas.microsoft.com/office/drawing/2014/main" id="{99860CA9-B4F1-1244-B877-6022ED31B16E}"/>
              </a:ext>
            </a:extLst>
          </p:cNvPr>
          <p:cNvSpPr txBox="1"/>
          <p:nvPr/>
        </p:nvSpPr>
        <p:spPr>
          <a:xfrm>
            <a:off x="9511459" y="6657945"/>
            <a:ext cx="268054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de.wikipedia.org/wiki/LimeWir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8" name="TextBox 7">
            <a:extLst>
              <a:ext uri="{FF2B5EF4-FFF2-40B4-BE49-F238E27FC236}">
                <a16:creationId xmlns:a16="http://schemas.microsoft.com/office/drawing/2014/main" id="{95981175-2937-6D48-8E28-BD17E313E5AD}"/>
              </a:ext>
            </a:extLst>
          </p:cNvPr>
          <p:cNvSpPr txBox="1"/>
          <p:nvPr/>
        </p:nvSpPr>
        <p:spPr>
          <a:xfrm>
            <a:off x="7543800" y="1166812"/>
            <a:ext cx="4206876" cy="3797963"/>
          </a:xfrm>
          <a:prstGeom prst="rect">
            <a:avLst/>
          </a:prstGeom>
          <a:solidFill>
            <a:schemeClr val="tx2">
              <a:lumMod val="90000"/>
            </a:schemeClr>
          </a:solidFill>
        </p:spPr>
        <p:txBody>
          <a:bodyPr wrap="square" rtlCol="0">
            <a:spAutoFit/>
          </a:bodyPr>
          <a:lstStyle/>
          <a:p>
            <a:pPr lvl="0">
              <a:spcBef>
                <a:spcPct val="20000"/>
              </a:spcBef>
              <a:spcAft>
                <a:spcPts val="600"/>
              </a:spcAft>
              <a:buClr>
                <a:schemeClr val="tx1"/>
              </a:buClr>
              <a:buSzPct val="100000"/>
            </a:pPr>
            <a:r>
              <a:rPr lang="en-US" sz="16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rPr>
              <a:t>NOTE:</a:t>
            </a:r>
          </a:p>
          <a:p>
            <a:pPr>
              <a:spcBef>
                <a:spcPct val="20000"/>
              </a:spcBef>
              <a:spcAft>
                <a:spcPts val="600"/>
              </a:spcAft>
              <a:buClr>
                <a:schemeClr val="tx1"/>
              </a:buClr>
              <a:buSzPct val="100000"/>
            </a:pPr>
            <a:r>
              <a:rPr lang="en-US" sz="16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rPr>
              <a:t>At trial, spencer argued:</a:t>
            </a:r>
          </a:p>
          <a:p>
            <a:pPr marL="285750" indent="-285750">
              <a:spcBef>
                <a:spcPct val="20000"/>
              </a:spcBef>
              <a:spcAft>
                <a:spcPts val="600"/>
              </a:spcAft>
              <a:buClr>
                <a:schemeClr val="tx1"/>
              </a:buClr>
              <a:buSzPct val="100000"/>
              <a:buFontTx/>
              <a:buChar char="-"/>
            </a:pPr>
            <a:r>
              <a:rPr lang="en-US" sz="16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rPr>
              <a:t>(</a:t>
            </a:r>
            <a:r>
              <a:rPr lang="en-US" sz="1600" cap="small" dirty="0" err="1">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rPr>
              <a:t>i</a:t>
            </a:r>
            <a:r>
              <a:rPr lang="en-US" sz="1600"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rPr>
              <a:t>) the </a:t>
            </a:r>
            <a:r>
              <a:rPr lang="en-CA" sz="1600" b="1" cap="small" dirty="0">
                <a:solidFill>
                  <a:schemeClr val="bg1"/>
                </a:solidFill>
                <a:effectLst>
                  <a:glow rad="38100">
                    <a:schemeClr val="bg1">
                      <a:lumMod val="50000"/>
                      <a:lumOff val="50000"/>
                      <a:alpha val="20000"/>
                    </a:schemeClr>
                  </a:glow>
                  <a:outerShdw blurRad="44450" dist="12700" dir="13860000" algn="tl" rotWithShape="0">
                    <a:srgbClr val="000000">
                      <a:alpha val="20000"/>
                    </a:srgbClr>
                  </a:outerShdw>
                </a:effectLst>
              </a:rPr>
              <a:t>m</a:t>
            </a:r>
            <a:r>
              <a:rPr lang="en-CA" sz="1600" b="1" dirty="0">
                <a:solidFill>
                  <a:schemeClr val="bg1"/>
                </a:solidFill>
              </a:rPr>
              <a:t>ethod  </a:t>
            </a:r>
            <a:r>
              <a:rPr lang="en-CA" sz="1600" dirty="0">
                <a:solidFill>
                  <a:schemeClr val="bg1"/>
                </a:solidFill>
              </a:rPr>
              <a:t>the </a:t>
            </a:r>
            <a:r>
              <a:rPr lang="en-CA" sz="1600" u="sng" dirty="0">
                <a:solidFill>
                  <a:schemeClr val="bg1"/>
                </a:solidFill>
              </a:rPr>
              <a:t>police obtained subscriber information </a:t>
            </a:r>
            <a:r>
              <a:rPr lang="en-CA" sz="1600" dirty="0">
                <a:solidFill>
                  <a:schemeClr val="bg1"/>
                </a:solidFill>
              </a:rPr>
              <a:t>(w/o judicial authorization) violated his </a:t>
            </a:r>
            <a:r>
              <a:rPr lang="en-CA" sz="1600" b="1" dirty="0">
                <a:solidFill>
                  <a:schemeClr val="bg1"/>
                </a:solidFill>
              </a:rPr>
              <a:t>s.8 Charter right </a:t>
            </a:r>
            <a:r>
              <a:rPr lang="en-US" sz="1600" dirty="0">
                <a:solidFill>
                  <a:schemeClr val="bg1"/>
                </a:solidFill>
              </a:rPr>
              <a:t>to be secure against unreasonable search or seizure</a:t>
            </a:r>
          </a:p>
          <a:p>
            <a:pPr marL="285750" indent="-285750">
              <a:spcBef>
                <a:spcPct val="20000"/>
              </a:spcBef>
              <a:spcAft>
                <a:spcPts val="600"/>
              </a:spcAft>
              <a:buClr>
                <a:schemeClr val="tx1"/>
              </a:buClr>
              <a:buSzPct val="100000"/>
              <a:buFontTx/>
              <a:buChar char="-"/>
            </a:pPr>
            <a:r>
              <a:rPr lang="en-US" sz="1600" dirty="0">
                <a:solidFill>
                  <a:schemeClr val="bg1"/>
                </a:solidFill>
              </a:rPr>
              <a:t>(ii)  That he </a:t>
            </a:r>
            <a:r>
              <a:rPr lang="en-CA" sz="1600" dirty="0">
                <a:solidFill>
                  <a:schemeClr val="bg1"/>
                </a:solidFill>
              </a:rPr>
              <a:t>did not </a:t>
            </a:r>
            <a:r>
              <a:rPr lang="en-CA" sz="1600" i="1" dirty="0">
                <a:solidFill>
                  <a:schemeClr val="bg1"/>
                </a:solidFill>
              </a:rPr>
              <a:t>knowingly</a:t>
            </a:r>
            <a:r>
              <a:rPr lang="en-CA" sz="1600" dirty="0">
                <a:solidFill>
                  <a:schemeClr val="bg1"/>
                </a:solidFill>
              </a:rPr>
              <a:t> share the child pornography (contrary to s.163(3) CC b/c he did not know how LimeWire sharing worked.</a:t>
            </a:r>
          </a:p>
          <a:p>
            <a:pPr marL="285750" indent="-285750">
              <a:spcBef>
                <a:spcPct val="20000"/>
              </a:spcBef>
              <a:spcAft>
                <a:spcPts val="600"/>
              </a:spcAft>
              <a:buClr>
                <a:schemeClr val="tx1"/>
              </a:buClr>
              <a:buSzPct val="100000"/>
              <a:buFontTx/>
              <a:buChar char="-"/>
            </a:pPr>
            <a:r>
              <a:rPr lang="en-CA" sz="1600" dirty="0">
                <a:solidFill>
                  <a:schemeClr val="bg1"/>
                </a:solidFill>
              </a:rPr>
              <a:t>(iii) He Asked for the </a:t>
            </a:r>
            <a:r>
              <a:rPr lang="en-CA" sz="1600" b="1" dirty="0">
                <a:solidFill>
                  <a:schemeClr val="bg1"/>
                </a:solidFill>
              </a:rPr>
              <a:t>evidence to be excluded </a:t>
            </a:r>
            <a:r>
              <a:rPr lang="en-CA" sz="1600" dirty="0">
                <a:solidFill>
                  <a:schemeClr val="bg1"/>
                </a:solidFill>
              </a:rPr>
              <a:t>under s.24(2) of the Charter</a:t>
            </a:r>
          </a:p>
        </p:txBody>
      </p:sp>
    </p:spTree>
    <p:extLst>
      <p:ext uri="{BB962C8B-B14F-4D97-AF65-F5344CB8AC3E}">
        <p14:creationId xmlns:p14="http://schemas.microsoft.com/office/powerpoint/2010/main" val="1430221842"/>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EB8A7-110E-5F4C-83F1-E4C5A36F152E}"/>
              </a:ext>
            </a:extLst>
          </p:cNvPr>
          <p:cNvSpPr>
            <a:spLocks noGrp="1"/>
          </p:cNvSpPr>
          <p:nvPr>
            <p:ph type="title"/>
          </p:nvPr>
        </p:nvSpPr>
        <p:spPr>
          <a:xfrm>
            <a:off x="1143001" y="188124"/>
            <a:ext cx="9905998" cy="921488"/>
          </a:xfrm>
        </p:spPr>
        <p:txBody>
          <a:bodyPr/>
          <a:lstStyle/>
          <a:p>
            <a:r>
              <a:rPr lang="en-US" dirty="0"/>
              <a:t>Judicial History</a:t>
            </a:r>
          </a:p>
        </p:txBody>
      </p:sp>
      <p:pic>
        <p:nvPicPr>
          <p:cNvPr id="7" name="Graphic 6" descr="Gavel">
            <a:extLst>
              <a:ext uri="{FF2B5EF4-FFF2-40B4-BE49-F238E27FC236}">
                <a16:creationId xmlns:a16="http://schemas.microsoft.com/office/drawing/2014/main" id="{D6F17705-1234-6A48-BA37-9D63E0C0CC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793" y="207471"/>
            <a:ext cx="882794" cy="882794"/>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graphicFrame>
        <p:nvGraphicFramePr>
          <p:cNvPr id="10" name="Content Placeholder 9">
            <a:extLst>
              <a:ext uri="{FF2B5EF4-FFF2-40B4-BE49-F238E27FC236}">
                <a16:creationId xmlns:a16="http://schemas.microsoft.com/office/drawing/2014/main" id="{1D93D988-8E7F-F24D-8F56-D64E6548F840}"/>
              </a:ext>
            </a:extLst>
          </p:cNvPr>
          <p:cNvGraphicFramePr>
            <a:graphicFrameLocks noGrp="1"/>
          </p:cNvGraphicFramePr>
          <p:nvPr>
            <p:ph idx="1"/>
            <p:extLst>
              <p:ext uri="{D42A27DB-BD31-4B8C-83A1-F6EECF244321}">
                <p14:modId xmlns:p14="http://schemas.microsoft.com/office/powerpoint/2010/main" val="766136827"/>
              </p:ext>
            </p:extLst>
          </p:nvPr>
        </p:nvGraphicFramePr>
        <p:xfrm>
          <a:off x="525190" y="1109612"/>
          <a:ext cx="11204847" cy="54241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60284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596E72D-A4C0-5040-AFD5-4FC8C99C3F0B}"/>
              </a:ext>
            </a:extLst>
          </p:cNvPr>
          <p:cNvSpPr>
            <a:spLocks noGrp="1"/>
          </p:cNvSpPr>
          <p:nvPr>
            <p:ph type="title"/>
          </p:nvPr>
        </p:nvSpPr>
        <p:spPr>
          <a:xfrm>
            <a:off x="1141413" y="609600"/>
            <a:ext cx="9905998" cy="1065451"/>
          </a:xfrm>
        </p:spPr>
        <p:txBody>
          <a:bodyPr>
            <a:normAutofit/>
          </a:bodyPr>
          <a:lstStyle/>
          <a:p>
            <a:pPr algn="ctr"/>
            <a:r>
              <a:rPr lang="en-US" dirty="0">
                <a:solidFill>
                  <a:srgbClr val="BFBFBF"/>
                </a:solidFill>
              </a:rPr>
              <a:t>The Supreme Court – Issues/Holding</a:t>
            </a:r>
          </a:p>
        </p:txBody>
      </p:sp>
      <p:sp>
        <p:nvSpPr>
          <p:cNvPr id="3" name="Content Placeholder 2">
            <a:extLst>
              <a:ext uri="{FF2B5EF4-FFF2-40B4-BE49-F238E27FC236}">
                <a16:creationId xmlns:a16="http://schemas.microsoft.com/office/drawing/2014/main" id="{6A08ED0E-A53C-9241-AAC3-2BD16911A57B}"/>
              </a:ext>
            </a:extLst>
          </p:cNvPr>
          <p:cNvSpPr>
            <a:spLocks noGrp="1"/>
          </p:cNvSpPr>
          <p:nvPr>
            <p:ph idx="1"/>
          </p:nvPr>
        </p:nvSpPr>
        <p:spPr>
          <a:xfrm>
            <a:off x="1141413" y="2666999"/>
            <a:ext cx="9905998" cy="3124201"/>
          </a:xfrm>
        </p:spPr>
        <p:txBody>
          <a:bodyPr>
            <a:normAutofit/>
          </a:bodyPr>
          <a:lstStyle/>
          <a:p>
            <a:pPr marL="0" lvl="0" indent="0">
              <a:buNone/>
            </a:pPr>
            <a:r>
              <a:rPr lang="en-US" b="1" dirty="0">
                <a:effectLst/>
              </a:rPr>
              <a:t>Unanimous SCC decisions written by Justice Cromwell</a:t>
            </a:r>
            <a:r>
              <a:rPr lang="en-US" dirty="0">
                <a:effectLst/>
              </a:rPr>
              <a:t>..</a:t>
            </a:r>
          </a:p>
          <a:p>
            <a:pPr marL="457200" lvl="0" indent="-457200">
              <a:buAutoNum type="arabicPeriod"/>
            </a:pPr>
            <a:r>
              <a:rPr lang="en-US" dirty="0">
                <a:effectLst/>
              </a:rPr>
              <a:t>Did the </a:t>
            </a:r>
            <a:r>
              <a:rPr lang="en-US" b="1" i="1" dirty="0">
                <a:effectLst/>
              </a:rPr>
              <a:t>method </a:t>
            </a:r>
            <a:r>
              <a:rPr lang="en-US" dirty="0">
                <a:effectLst/>
              </a:rPr>
              <a:t>by which the police </a:t>
            </a:r>
            <a:r>
              <a:rPr lang="en-US" b="1" i="1" dirty="0">
                <a:effectLst/>
              </a:rPr>
              <a:t>obtained </a:t>
            </a:r>
            <a:r>
              <a:rPr lang="en-US" dirty="0">
                <a:effectLst/>
              </a:rPr>
              <a:t>the </a:t>
            </a:r>
            <a:r>
              <a:rPr lang="en-US" u="sng" dirty="0">
                <a:effectLst/>
              </a:rPr>
              <a:t>subscriber information from the ISP service provider </a:t>
            </a:r>
            <a:r>
              <a:rPr lang="en-US" b="1" i="1" dirty="0">
                <a:effectLst/>
              </a:rPr>
              <a:t>constitute a ‘search’ </a:t>
            </a:r>
            <a:r>
              <a:rPr lang="en-US" dirty="0">
                <a:effectLst/>
              </a:rPr>
              <a:t>within the meaning of  s.8 of the charter?</a:t>
            </a:r>
            <a:r>
              <a:rPr lang="en-CA" dirty="0">
                <a:effectLst/>
              </a:rPr>
              <a:t> </a:t>
            </a:r>
            <a:r>
              <a:rPr lang="en-CA" u="sng" dirty="0">
                <a:effectLst/>
              </a:rPr>
              <a:t>YES </a:t>
            </a:r>
          </a:p>
          <a:p>
            <a:pPr marL="457200" lvl="0" indent="-457200">
              <a:buAutoNum type="arabicPeriod"/>
            </a:pPr>
            <a:r>
              <a:rPr lang="en-US" dirty="0">
                <a:effectLst/>
              </a:rPr>
              <a:t>Was the search </a:t>
            </a:r>
            <a:r>
              <a:rPr lang="en-US" b="1" dirty="0">
                <a:effectLst/>
              </a:rPr>
              <a:t>authorized by law</a:t>
            </a:r>
            <a:r>
              <a:rPr lang="en-US" dirty="0">
                <a:effectLst/>
              </a:rPr>
              <a:t>? </a:t>
            </a:r>
            <a:r>
              <a:rPr lang="en-US" u="sng" dirty="0">
                <a:effectLst/>
              </a:rPr>
              <a:t>NO </a:t>
            </a:r>
          </a:p>
          <a:p>
            <a:pPr marL="457200" lvl="0" indent="-457200">
              <a:buAutoNum type="arabicPeriod"/>
            </a:pPr>
            <a:r>
              <a:rPr lang="en-US" dirty="0">
                <a:effectLst/>
              </a:rPr>
              <a:t>Should the </a:t>
            </a:r>
            <a:r>
              <a:rPr lang="en-US" b="1" dirty="0">
                <a:effectLst/>
              </a:rPr>
              <a:t>Evidence </a:t>
            </a:r>
            <a:r>
              <a:rPr lang="en-US" dirty="0">
                <a:effectLst/>
              </a:rPr>
              <a:t>obtained </a:t>
            </a:r>
            <a:r>
              <a:rPr lang="en-US" b="1" dirty="0">
                <a:effectLst/>
              </a:rPr>
              <a:t>be excluded </a:t>
            </a:r>
            <a:r>
              <a:rPr lang="en-US" dirty="0">
                <a:effectLst/>
              </a:rPr>
              <a:t>? </a:t>
            </a:r>
            <a:r>
              <a:rPr lang="en-US" u="sng" dirty="0">
                <a:effectLst/>
              </a:rPr>
              <a:t>NO (</a:t>
            </a:r>
            <a:r>
              <a:rPr lang="en-US" dirty="0">
                <a:effectLst/>
              </a:rPr>
              <a:t>applied R v. grant Test)</a:t>
            </a:r>
          </a:p>
          <a:p>
            <a:pPr marL="457200" lvl="0" indent="-457200">
              <a:buAutoNum type="arabicPeriod"/>
            </a:pPr>
            <a:r>
              <a:rPr lang="en-US" dirty="0">
                <a:effectLst/>
              </a:rPr>
              <a:t>Did the trial judge err with respect to </a:t>
            </a:r>
            <a:r>
              <a:rPr lang="en-US" b="1" dirty="0">
                <a:effectLst/>
              </a:rPr>
              <a:t>the fault element re s.163(3</a:t>
            </a:r>
            <a:r>
              <a:rPr lang="en-US" dirty="0">
                <a:effectLst/>
              </a:rPr>
              <a:t>) ? </a:t>
            </a:r>
            <a:r>
              <a:rPr lang="en-US" u="sng" dirty="0">
                <a:effectLst/>
              </a:rPr>
              <a:t>YES</a:t>
            </a:r>
            <a:r>
              <a:rPr lang="en-US" dirty="0">
                <a:effectLst/>
              </a:rPr>
              <a:t>, Agreed with COA. </a:t>
            </a:r>
            <a:endParaRPr lang="en-US" dirty="0"/>
          </a:p>
        </p:txBody>
      </p:sp>
    </p:spTree>
    <p:extLst>
      <p:ext uri="{BB962C8B-B14F-4D97-AF65-F5344CB8AC3E}">
        <p14:creationId xmlns:p14="http://schemas.microsoft.com/office/powerpoint/2010/main" val="8647439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672142-94D6-400E-B188-309B101D8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2169"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127259A-B804-4AD2-9BC6-66F7BB218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908066"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3" name="Straight Connector 12">
            <a:extLst>
              <a:ext uri="{FF2B5EF4-FFF2-40B4-BE49-F238E27FC236}">
                <a16:creationId xmlns:a16="http://schemas.microsoft.com/office/drawing/2014/main" id="{39B4E8A7-8505-4752-9B81-C739116CE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4150420" y="3429000"/>
            <a:ext cx="6858000" cy="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graphicFrame>
        <p:nvGraphicFramePr>
          <p:cNvPr id="7" name="Content Placeholder 2">
            <a:extLst>
              <a:ext uri="{FF2B5EF4-FFF2-40B4-BE49-F238E27FC236}">
                <a16:creationId xmlns:a16="http://schemas.microsoft.com/office/drawing/2014/main" id="{83BD7548-5416-44EC-B25F-277C14A6C73D}"/>
              </a:ext>
            </a:extLst>
          </p:cNvPr>
          <p:cNvGraphicFramePr>
            <a:graphicFrameLocks noGrp="1"/>
          </p:cNvGraphicFramePr>
          <p:nvPr>
            <p:ph idx="1"/>
            <p:extLst>
              <p:ext uri="{D42A27DB-BD31-4B8C-83A1-F6EECF244321}">
                <p14:modId xmlns:p14="http://schemas.microsoft.com/office/powerpoint/2010/main" val="3518116245"/>
              </p:ext>
            </p:extLst>
          </p:nvPr>
        </p:nvGraphicFramePr>
        <p:xfrm>
          <a:off x="7897526" y="914401"/>
          <a:ext cx="4022919" cy="56692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Title 16">
            <a:extLst>
              <a:ext uri="{FF2B5EF4-FFF2-40B4-BE49-F238E27FC236}">
                <a16:creationId xmlns:a16="http://schemas.microsoft.com/office/drawing/2014/main" id="{D2D6523E-2777-3E4C-8315-0C22A46723A5}"/>
              </a:ext>
            </a:extLst>
          </p:cNvPr>
          <p:cNvSpPr>
            <a:spLocks noGrp="1"/>
          </p:cNvSpPr>
          <p:nvPr>
            <p:ph type="title"/>
          </p:nvPr>
        </p:nvSpPr>
        <p:spPr>
          <a:xfrm>
            <a:off x="498770" y="392706"/>
            <a:ext cx="6566993" cy="953193"/>
          </a:xfrm>
        </p:spPr>
        <p:txBody>
          <a:bodyPr>
            <a:normAutofit/>
          </a:bodyPr>
          <a:lstStyle/>
          <a:p>
            <a:r>
              <a:rPr lang="en-US" b="1" dirty="0">
                <a:solidFill>
                  <a:schemeClr val="bg1"/>
                </a:solidFill>
              </a:rPr>
              <a:t>Issue 1:</a:t>
            </a:r>
            <a:r>
              <a:rPr lang="en-US" b="1" u="sng" dirty="0">
                <a:solidFill>
                  <a:schemeClr val="bg1"/>
                </a:solidFill>
              </a:rPr>
              <a:t>Was there a search?</a:t>
            </a:r>
          </a:p>
        </p:txBody>
      </p:sp>
      <p:sp>
        <p:nvSpPr>
          <p:cNvPr id="18" name="TextBox 17">
            <a:extLst>
              <a:ext uri="{FF2B5EF4-FFF2-40B4-BE49-F238E27FC236}">
                <a16:creationId xmlns:a16="http://schemas.microsoft.com/office/drawing/2014/main" id="{8B2CACB4-3CB9-284C-AE5F-7279FA94BA78}"/>
              </a:ext>
            </a:extLst>
          </p:cNvPr>
          <p:cNvSpPr txBox="1"/>
          <p:nvPr/>
        </p:nvSpPr>
        <p:spPr>
          <a:xfrm>
            <a:off x="484922" y="1345899"/>
            <a:ext cx="6935445" cy="6478697"/>
          </a:xfrm>
          <a:prstGeom prst="rect">
            <a:avLst/>
          </a:prstGeom>
          <a:noFill/>
        </p:spPr>
        <p:txBody>
          <a:bodyPr wrap="square" rtlCol="0">
            <a:spAutoFit/>
          </a:bodyPr>
          <a:lstStyle/>
          <a:p>
            <a:pPr algn="just"/>
            <a:r>
              <a:rPr lang="en-CA" dirty="0"/>
              <a:t>SCC asked….</a:t>
            </a:r>
          </a:p>
          <a:p>
            <a:pPr algn="just"/>
            <a:endParaRPr lang="en-CA" dirty="0"/>
          </a:p>
          <a:p>
            <a:pPr marL="285750" indent="-285750" algn="just">
              <a:buFont typeface="Arial" panose="020B0604020202020204" pitchFamily="34" charset="0"/>
              <a:buChar char="•"/>
            </a:pPr>
            <a:r>
              <a:rPr lang="en-CA" dirty="0"/>
              <a:t>In the totality of the circumstances, did Spencer had a </a:t>
            </a:r>
            <a:r>
              <a:rPr lang="en-CA" b="1" dirty="0"/>
              <a:t>reasonable expectation of privacy in the information provided to the police by Shaw? </a:t>
            </a:r>
            <a:r>
              <a:rPr lang="en-CA" dirty="0"/>
              <a:t>(see para 16)</a:t>
            </a:r>
          </a:p>
          <a:p>
            <a:pPr marL="742950" lvl="1" indent="-285750" algn="just">
              <a:buFont typeface="Arial" panose="020B0604020202020204" pitchFamily="34" charset="0"/>
              <a:buChar char="•"/>
            </a:pPr>
            <a:r>
              <a:rPr lang="en-CA" dirty="0">
                <a:sym typeface="Wingdings" pitchFamily="2" charset="2"/>
              </a:rPr>
              <a:t> If yes, there is a search for purposes of s.8</a:t>
            </a:r>
          </a:p>
          <a:p>
            <a:pPr marL="742950" lvl="1" indent="-285750" algn="just">
              <a:buFont typeface="Arial" panose="020B0604020202020204" pitchFamily="34" charset="0"/>
              <a:buChar char="•"/>
            </a:pPr>
            <a:r>
              <a:rPr lang="en-CA" dirty="0">
                <a:sym typeface="Wingdings" pitchFamily="2" charset="2"/>
              </a:rPr>
              <a:t> if no, there is no search</a:t>
            </a:r>
          </a:p>
          <a:p>
            <a:pPr lvl="1" algn="just"/>
            <a:endParaRPr lang="en-CA" dirty="0">
              <a:sym typeface="Wingdings" pitchFamily="2" charset="2"/>
            </a:endParaRPr>
          </a:p>
          <a:p>
            <a:pPr marL="285750" indent="-285750" algn="just">
              <a:buFont typeface="Arial" panose="020B0604020202020204" pitchFamily="34" charset="0"/>
              <a:buChar char="•"/>
            </a:pPr>
            <a:r>
              <a:rPr lang="en-CA" dirty="0">
                <a:sym typeface="Wingdings" pitchFamily="2" charset="2"/>
              </a:rPr>
              <a:t>To determine this, SCC used </a:t>
            </a:r>
            <a:r>
              <a:rPr lang="en-CA" dirty="0"/>
              <a:t>R v. </a:t>
            </a:r>
            <a:r>
              <a:rPr lang="en-CA" dirty="0" err="1"/>
              <a:t>Tessling</a:t>
            </a:r>
            <a:r>
              <a:rPr lang="en-CA" dirty="0"/>
              <a:t> framework and </a:t>
            </a:r>
            <a:r>
              <a:rPr lang="en-US" sz="1700" dirty="0"/>
              <a:t>unanimously held that there was a search. </a:t>
            </a:r>
          </a:p>
          <a:p>
            <a:pPr algn="just"/>
            <a:endParaRPr lang="en-US" sz="1700" dirty="0"/>
          </a:p>
          <a:p>
            <a:pPr algn="just"/>
            <a:r>
              <a:rPr lang="en-US" sz="1700" b="1" dirty="0"/>
              <a:t>Court Asked the Following Questions</a:t>
            </a:r>
          </a:p>
          <a:p>
            <a:pPr marL="342900" indent="-342900" algn="just">
              <a:buAutoNum type="arabicPeriod"/>
            </a:pPr>
            <a:r>
              <a:rPr lang="en-US" sz="1700" dirty="0"/>
              <a:t>What was the subject matter of the search? (  no 1)</a:t>
            </a:r>
          </a:p>
          <a:p>
            <a:pPr marL="342900" indent="-342900" algn="just">
              <a:buAutoNum type="arabicPeriod"/>
            </a:pPr>
            <a:r>
              <a:rPr lang="en-US" sz="1700" dirty="0"/>
              <a:t>Was the accused’s subjective expectation of privacy objectively reasonable? (no 4.)</a:t>
            </a:r>
          </a:p>
          <a:p>
            <a:pPr marL="800100" lvl="1" indent="-342900" algn="just">
              <a:buFont typeface="+mj-lt"/>
              <a:buAutoNum type="alphaLcParenR"/>
            </a:pPr>
            <a:r>
              <a:rPr lang="en-CA" sz="1700" dirty="0"/>
              <a:t>Nature of Privacy Interest</a:t>
            </a:r>
          </a:p>
          <a:p>
            <a:pPr marL="800100" lvl="1" indent="-342900" algn="just">
              <a:buFont typeface="+mj-lt"/>
              <a:buAutoNum type="alphaLcParenR"/>
            </a:pPr>
            <a:r>
              <a:rPr lang="en-US" sz="1700" dirty="0"/>
              <a:t>Statutory and contractual framework governing the ISP’s disclosure of subscriber information.</a:t>
            </a:r>
            <a:endParaRPr lang="en-CA" sz="1700" dirty="0"/>
          </a:p>
          <a:p>
            <a:pPr lvl="1" algn="just"/>
            <a:endParaRPr lang="en-CA" dirty="0"/>
          </a:p>
          <a:p>
            <a:pPr marL="342900" indent="-342900" algn="just">
              <a:buAutoNum type="arabicPeriod"/>
            </a:pPr>
            <a:endParaRPr lang="en-US" sz="1400" dirty="0"/>
          </a:p>
          <a:p>
            <a:pPr marL="342900" indent="-342900" algn="just">
              <a:buAutoNum type="arabicPeriod"/>
            </a:pPr>
            <a:endParaRPr lang="en-US" sz="1400" dirty="0"/>
          </a:p>
          <a:p>
            <a:pPr algn="just"/>
            <a:endParaRPr lang="en-US" dirty="0"/>
          </a:p>
          <a:p>
            <a:endParaRPr lang="en-US" dirty="0"/>
          </a:p>
          <a:p>
            <a:pPr algn="just"/>
            <a:endParaRPr lang="en-US" dirty="0"/>
          </a:p>
        </p:txBody>
      </p:sp>
      <p:sp>
        <p:nvSpPr>
          <p:cNvPr id="19" name="TextBox 18">
            <a:extLst>
              <a:ext uri="{FF2B5EF4-FFF2-40B4-BE49-F238E27FC236}">
                <a16:creationId xmlns:a16="http://schemas.microsoft.com/office/drawing/2014/main" id="{CC0B1AE3-A7F8-C04E-86DA-8B360F69C8AF}"/>
              </a:ext>
            </a:extLst>
          </p:cNvPr>
          <p:cNvSpPr txBox="1"/>
          <p:nvPr/>
        </p:nvSpPr>
        <p:spPr>
          <a:xfrm>
            <a:off x="7978441" y="220025"/>
            <a:ext cx="3861087" cy="646331"/>
          </a:xfrm>
          <a:prstGeom prst="rect">
            <a:avLst/>
          </a:prstGeom>
          <a:noFill/>
        </p:spPr>
        <p:txBody>
          <a:bodyPr wrap="square" rtlCol="0">
            <a:spAutoFit/>
          </a:bodyPr>
          <a:lstStyle/>
          <a:p>
            <a:pPr algn="ctr"/>
            <a:r>
              <a:rPr lang="en-US" b="1" dirty="0" err="1"/>
              <a:t>Tessling</a:t>
            </a:r>
            <a:r>
              <a:rPr lang="en-US" b="1" dirty="0"/>
              <a:t> Factors</a:t>
            </a:r>
          </a:p>
          <a:p>
            <a:pPr algn="ctr"/>
            <a:r>
              <a:rPr lang="en-US" b="1" dirty="0"/>
              <a:t>** dispute rested on 1 and 4 **</a:t>
            </a:r>
          </a:p>
        </p:txBody>
      </p:sp>
    </p:spTree>
    <p:extLst>
      <p:ext uri="{BB962C8B-B14F-4D97-AF65-F5344CB8AC3E}">
        <p14:creationId xmlns:p14="http://schemas.microsoft.com/office/powerpoint/2010/main" val="206852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90899-05A1-C84C-81D3-F778145B8129}"/>
              </a:ext>
            </a:extLst>
          </p:cNvPr>
          <p:cNvSpPr>
            <a:spLocks noGrp="1"/>
          </p:cNvSpPr>
          <p:nvPr>
            <p:ph type="title"/>
          </p:nvPr>
        </p:nvSpPr>
        <p:spPr>
          <a:xfrm>
            <a:off x="1074738" y="381000"/>
            <a:ext cx="9905998" cy="800100"/>
          </a:xfrm>
        </p:spPr>
        <p:txBody>
          <a:bodyPr/>
          <a:lstStyle/>
          <a:p>
            <a:r>
              <a:rPr lang="en-US" dirty="0"/>
              <a:t>Issue 1: Was there a Search (cont.)</a:t>
            </a:r>
          </a:p>
        </p:txBody>
      </p:sp>
      <p:sp>
        <p:nvSpPr>
          <p:cNvPr id="4" name="TextBox 3">
            <a:extLst>
              <a:ext uri="{FF2B5EF4-FFF2-40B4-BE49-F238E27FC236}">
                <a16:creationId xmlns:a16="http://schemas.microsoft.com/office/drawing/2014/main" id="{BD4D05B1-A78B-0444-A9D3-8E72A5982742}"/>
              </a:ext>
            </a:extLst>
          </p:cNvPr>
          <p:cNvSpPr txBox="1"/>
          <p:nvPr/>
        </p:nvSpPr>
        <p:spPr>
          <a:xfrm>
            <a:off x="1074738" y="1247775"/>
            <a:ext cx="10345737" cy="6232475"/>
          </a:xfrm>
          <a:prstGeom prst="rect">
            <a:avLst/>
          </a:prstGeom>
          <a:noFill/>
        </p:spPr>
        <p:txBody>
          <a:bodyPr wrap="square" rtlCol="0">
            <a:spAutoFit/>
          </a:bodyPr>
          <a:lstStyle/>
          <a:p>
            <a:r>
              <a:rPr lang="en-US" sz="1500" b="1" dirty="0"/>
              <a:t>What as the subject matter of the search?</a:t>
            </a:r>
          </a:p>
          <a:p>
            <a:pPr marL="285750" indent="-285750">
              <a:buFont typeface="Arial" panose="020B0604020202020204" pitchFamily="34" charset="0"/>
              <a:buChar char="•"/>
            </a:pPr>
            <a:r>
              <a:rPr lang="en-US" sz="1500" dirty="0"/>
              <a:t>Crown took a broad and functional approach </a:t>
            </a:r>
            <a:r>
              <a:rPr lang="en-US" sz="1500" dirty="0">
                <a:sym typeface="Wingdings" pitchFamily="2" charset="2"/>
              </a:rPr>
              <a:t> </a:t>
            </a:r>
            <a:r>
              <a:rPr lang="en-CA" sz="1500" dirty="0"/>
              <a:t>looked at … Nature of info </a:t>
            </a:r>
            <a:r>
              <a:rPr lang="en-CA" sz="1500" b="1" dirty="0"/>
              <a:t>sought</a:t>
            </a:r>
            <a:r>
              <a:rPr lang="en-CA" sz="1500" dirty="0"/>
              <a:t>; and [name/address] &amp; nature of info it </a:t>
            </a:r>
            <a:r>
              <a:rPr lang="en-CA" sz="1500" b="1" dirty="0"/>
              <a:t>reveals</a:t>
            </a:r>
            <a:r>
              <a:rPr lang="en-CA" sz="1500" dirty="0"/>
              <a:t> [identity of Internet subscriber/what it reveals]</a:t>
            </a:r>
          </a:p>
          <a:p>
            <a:pPr marL="285750" indent="-285750">
              <a:buFont typeface="Arial" panose="020B0604020202020204" pitchFamily="34" charset="0"/>
              <a:buChar char="•"/>
            </a:pPr>
            <a:r>
              <a:rPr lang="en-US" sz="1500" b="1" dirty="0"/>
              <a:t>Found: </a:t>
            </a:r>
            <a:r>
              <a:rPr lang="en-US" sz="1500" dirty="0"/>
              <a:t>Subject Matter = </a:t>
            </a:r>
            <a:r>
              <a:rPr lang="en-US" sz="1500" b="1" dirty="0"/>
              <a:t>“</a:t>
            </a:r>
            <a:r>
              <a:rPr lang="en-US" sz="1500" i="1" dirty="0"/>
              <a:t>i</a:t>
            </a:r>
            <a:r>
              <a:rPr lang="en-US" sz="1500" b="1" i="1" dirty="0"/>
              <a:t>dentity </a:t>
            </a:r>
            <a:r>
              <a:rPr lang="en-US" sz="1500" i="1" dirty="0"/>
              <a:t>of a subscriber whose Internet connection is linked to particular, monitored Internet activity” (para 33)</a:t>
            </a:r>
          </a:p>
          <a:p>
            <a:endParaRPr lang="en-US" sz="1500" dirty="0"/>
          </a:p>
          <a:p>
            <a:r>
              <a:rPr lang="en-CA" sz="1500" b="1" i="1" dirty="0"/>
              <a:t>The Nature of the Privacy Interest at Stake</a:t>
            </a:r>
          </a:p>
          <a:p>
            <a:pPr marL="285750" indent="-285750">
              <a:buFont typeface="Arial" panose="020B0604020202020204" pitchFamily="34" charset="0"/>
              <a:buChar char="•"/>
            </a:pPr>
            <a:r>
              <a:rPr lang="en-CA" sz="1500" dirty="0"/>
              <a:t>SCC sought to establish if people have a </a:t>
            </a:r>
            <a:r>
              <a:rPr lang="en-CA" sz="1500" b="1" dirty="0"/>
              <a:t>privacy interest </a:t>
            </a:r>
            <a:r>
              <a:rPr lang="en-CA" sz="1500" dirty="0"/>
              <a:t>in subscriber information with respect to computers which they use in their home for private purposes”?</a:t>
            </a:r>
          </a:p>
          <a:p>
            <a:pPr marL="285750" indent="-285750">
              <a:buFont typeface="Arial" panose="020B0604020202020204" pitchFamily="34" charset="0"/>
              <a:buChar char="•"/>
            </a:pPr>
            <a:r>
              <a:rPr lang="en-CA" sz="1500" dirty="0"/>
              <a:t>3 broad categories of privacy interests (territorial, personal, and informational) --&gt; informational engaged</a:t>
            </a:r>
          </a:p>
          <a:p>
            <a:pPr marL="742950" lvl="1" indent="-285750">
              <a:buFont typeface="Arial" panose="020B0604020202020204" pitchFamily="34" charset="0"/>
              <a:buChar char="•"/>
            </a:pPr>
            <a:r>
              <a:rPr lang="en-US" sz="1500" dirty="0"/>
              <a:t>(</a:t>
            </a:r>
            <a:r>
              <a:rPr lang="en-US" sz="1500" dirty="0" err="1"/>
              <a:t>i</a:t>
            </a:r>
            <a:r>
              <a:rPr lang="en-US" sz="1500" dirty="0"/>
              <a:t>) </a:t>
            </a:r>
            <a:r>
              <a:rPr lang="en-US" sz="1500" u="sng" dirty="0"/>
              <a:t>Privacy as </a:t>
            </a:r>
            <a:r>
              <a:rPr lang="en-US" sz="1500" b="1" u="sng" dirty="0"/>
              <a:t>secrecy</a:t>
            </a:r>
            <a:r>
              <a:rPr lang="en-US" sz="1500" u="sng" dirty="0"/>
              <a:t> </a:t>
            </a:r>
            <a:r>
              <a:rPr lang="en-US" sz="1500" dirty="0"/>
              <a:t>(or confidentiality) – ex. a patient has reasonable expectation of privacy in medical records</a:t>
            </a:r>
          </a:p>
          <a:p>
            <a:pPr marL="742950" lvl="1" indent="-285750">
              <a:buFont typeface="Arial" panose="020B0604020202020204" pitchFamily="34" charset="0"/>
              <a:buChar char="•"/>
            </a:pPr>
            <a:r>
              <a:rPr lang="en-US" sz="1500" dirty="0"/>
              <a:t>(ii) </a:t>
            </a:r>
            <a:r>
              <a:rPr lang="en-US" sz="1500" u="sng" dirty="0"/>
              <a:t>Privacy as </a:t>
            </a:r>
            <a:r>
              <a:rPr lang="en-US" sz="1500" b="1" u="sng" dirty="0"/>
              <a:t>control</a:t>
            </a:r>
            <a:r>
              <a:rPr lang="en-US" sz="1500" b="1" dirty="0"/>
              <a:t> </a:t>
            </a:r>
            <a:r>
              <a:rPr lang="en-US" sz="1500" dirty="0"/>
              <a:t>over, access to and use of information </a:t>
            </a:r>
          </a:p>
          <a:p>
            <a:pPr marL="742950" lvl="1" indent="-285750">
              <a:buFont typeface="Arial" panose="020B0604020202020204" pitchFamily="34" charset="0"/>
              <a:buChar char="•"/>
            </a:pPr>
            <a:r>
              <a:rPr lang="en-US" sz="1500" dirty="0">
                <a:highlight>
                  <a:srgbClr val="000000"/>
                </a:highlight>
              </a:rPr>
              <a:t>(iii) </a:t>
            </a:r>
            <a:r>
              <a:rPr lang="en-US" sz="1500" u="sng" dirty="0">
                <a:highlight>
                  <a:srgbClr val="000000"/>
                </a:highlight>
              </a:rPr>
              <a:t>Privacy as </a:t>
            </a:r>
            <a:r>
              <a:rPr lang="en-US" sz="1500" b="1" u="sng" dirty="0">
                <a:highlight>
                  <a:srgbClr val="000000"/>
                </a:highlight>
              </a:rPr>
              <a:t>anonymity </a:t>
            </a:r>
            <a:r>
              <a:rPr lang="en-US" sz="1500" b="1" dirty="0">
                <a:highlight>
                  <a:srgbClr val="000000"/>
                </a:highlight>
              </a:rPr>
              <a:t> </a:t>
            </a:r>
            <a:r>
              <a:rPr lang="en-US" sz="1500" b="1" dirty="0"/>
              <a:t>- [</a:t>
            </a:r>
            <a:r>
              <a:rPr lang="en-US" sz="1500" i="1" dirty="0"/>
              <a:t>recognized in Spencer</a:t>
            </a:r>
            <a:r>
              <a:rPr lang="en-US" sz="1500" b="1" dirty="0"/>
              <a:t>] – </a:t>
            </a:r>
            <a:r>
              <a:rPr lang="en-US" sz="1500" dirty="0"/>
              <a:t>“anonymity may be integral to privacy”</a:t>
            </a:r>
          </a:p>
          <a:p>
            <a:pPr marL="1200150" lvl="2" indent="-285750">
              <a:buFont typeface="Arial" panose="020B0604020202020204" pitchFamily="34" charset="0"/>
              <a:buChar char="•"/>
            </a:pPr>
            <a:r>
              <a:rPr lang="en-US" sz="1500" dirty="0" err="1">
                <a:sym typeface="Wingdings" pitchFamily="2" charset="2"/>
              </a:rPr>
              <a:t>i</a:t>
            </a:r>
            <a:r>
              <a:rPr lang="en-CA" sz="1500" u="sng" dirty="0" err="1"/>
              <a:t>mportant</a:t>
            </a:r>
            <a:r>
              <a:rPr lang="en-CA" sz="1500" u="sng" dirty="0"/>
              <a:t> in the Internet context </a:t>
            </a:r>
            <a:r>
              <a:rPr lang="en-CA" sz="1500" dirty="0"/>
              <a:t>because it guards the link between … </a:t>
            </a:r>
            <a:r>
              <a:rPr lang="en-CA" sz="1500" b="1" dirty="0"/>
              <a:t>information</a:t>
            </a:r>
            <a:r>
              <a:rPr lang="en-CA" sz="1500" dirty="0"/>
              <a:t> of someone's activities and the </a:t>
            </a:r>
            <a:r>
              <a:rPr lang="en-CA" sz="1500" b="1" dirty="0"/>
              <a:t>identity</a:t>
            </a:r>
            <a:r>
              <a:rPr lang="en-CA" sz="1500" dirty="0"/>
              <a:t> of the person to whom it relates,”</a:t>
            </a:r>
            <a:r>
              <a:rPr lang="en-CA" sz="1500" b="1" dirty="0"/>
              <a:t> </a:t>
            </a:r>
          </a:p>
          <a:p>
            <a:pPr marL="285750" indent="-285750">
              <a:buFont typeface="Arial" panose="020B0604020202020204" pitchFamily="34" charset="0"/>
              <a:buChar char="•"/>
            </a:pPr>
            <a:r>
              <a:rPr lang="en-CA" sz="1500" b="1" dirty="0"/>
              <a:t>SCC DID NOT recognized that there is absolute constitutional right to anonymity, </a:t>
            </a:r>
            <a:r>
              <a:rPr lang="en-CA" sz="1500" b="1" dirty="0">
                <a:sym typeface="Wingdings" pitchFamily="2" charset="2"/>
              </a:rPr>
              <a:t>“</a:t>
            </a:r>
            <a:r>
              <a:rPr lang="en-US" sz="1500" i="1" u="sng" dirty="0"/>
              <a:t>depending on the totality of the circumstances</a:t>
            </a:r>
            <a:r>
              <a:rPr lang="en-US" sz="1500" i="1" dirty="0"/>
              <a:t>, anonymity MAY be the foundation of a privacy interest that engages constitutional protection against unreasonable search and seizure.”</a:t>
            </a:r>
          </a:p>
          <a:p>
            <a:pPr marL="285750" indent="-285750">
              <a:buFont typeface="Arial" panose="020B0604020202020204" pitchFamily="34" charset="0"/>
              <a:buChar char="•"/>
            </a:pPr>
            <a:r>
              <a:rPr lang="en-US" sz="1500" b="1" dirty="0"/>
              <a:t>FOUND</a:t>
            </a:r>
            <a:r>
              <a:rPr lang="en-US" sz="1500" dirty="0"/>
              <a:t>:</a:t>
            </a:r>
            <a:r>
              <a:rPr lang="en-US" sz="1500" b="1" dirty="0"/>
              <a:t> </a:t>
            </a:r>
            <a:r>
              <a:rPr lang="en-US" sz="1500" dirty="0"/>
              <a:t>Police request to Shaw to LINK and IP address to a Subscriber Info = a request to link a specific person to specific online activities. This request ENGAGES anonymity aspect of informational privacy, which engages constitutional protection. </a:t>
            </a:r>
          </a:p>
          <a:p>
            <a:pPr marL="285750" indent="-285750">
              <a:buFont typeface="Arial" panose="020B0604020202020204" pitchFamily="34" charset="0"/>
              <a:buChar char="•"/>
            </a:pPr>
            <a:endParaRPr lang="en-US" i="1" dirty="0"/>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311753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5B83A-E8AE-774B-BCDA-43868A0AB971}"/>
              </a:ext>
            </a:extLst>
          </p:cNvPr>
          <p:cNvSpPr>
            <a:spLocks noGrp="1"/>
          </p:cNvSpPr>
          <p:nvPr>
            <p:ph type="title"/>
          </p:nvPr>
        </p:nvSpPr>
        <p:spPr>
          <a:xfrm>
            <a:off x="1141413" y="609600"/>
            <a:ext cx="9905998" cy="720436"/>
          </a:xfrm>
        </p:spPr>
        <p:txBody>
          <a:bodyPr>
            <a:normAutofit fontScale="90000"/>
          </a:bodyPr>
          <a:lstStyle/>
          <a:p>
            <a:r>
              <a:rPr lang="en-US" b="1" u="sng" dirty="0">
                <a:solidFill>
                  <a:schemeClr val="tx1"/>
                </a:solidFill>
              </a:rPr>
              <a:t>ISSUE 1: Was there a search (cont.)</a:t>
            </a:r>
            <a:br>
              <a:rPr lang="en-US" b="1" u="sng" dirty="0">
                <a:solidFill>
                  <a:schemeClr val="tx1"/>
                </a:solidFill>
              </a:rPr>
            </a:br>
            <a:r>
              <a:rPr lang="en-US" i="1" dirty="0">
                <a:solidFill>
                  <a:schemeClr val="tx1"/>
                </a:solidFill>
              </a:rPr>
              <a:t>Reasonable Expectation of Privacy </a:t>
            </a:r>
            <a:endParaRPr lang="en-US" dirty="0"/>
          </a:p>
        </p:txBody>
      </p:sp>
      <p:sp>
        <p:nvSpPr>
          <p:cNvPr id="4" name="TextBox 3">
            <a:extLst>
              <a:ext uri="{FF2B5EF4-FFF2-40B4-BE49-F238E27FC236}">
                <a16:creationId xmlns:a16="http://schemas.microsoft.com/office/drawing/2014/main" id="{6AFB370B-DA3F-E44A-B978-DBF359CCF8D3}"/>
              </a:ext>
            </a:extLst>
          </p:cNvPr>
          <p:cNvSpPr txBox="1"/>
          <p:nvPr/>
        </p:nvSpPr>
        <p:spPr>
          <a:xfrm>
            <a:off x="985838" y="1643063"/>
            <a:ext cx="10644187" cy="4585871"/>
          </a:xfrm>
          <a:prstGeom prst="rect">
            <a:avLst/>
          </a:prstGeom>
          <a:noFill/>
        </p:spPr>
        <p:txBody>
          <a:bodyPr wrap="square" rtlCol="0">
            <a:spAutoFit/>
          </a:bodyPr>
          <a:lstStyle/>
          <a:p>
            <a:pPr algn="just"/>
            <a:r>
              <a:rPr lang="en-US" sz="1600" b="1" dirty="0"/>
              <a:t>Was the accused’s subjective expectation of privacy objectively reasonable? (no 4.)</a:t>
            </a:r>
          </a:p>
          <a:p>
            <a:pPr marL="285750" indent="-285750">
              <a:buFont typeface="Arial" panose="020B0604020202020204" pitchFamily="34" charset="0"/>
              <a:buChar char="•"/>
            </a:pPr>
            <a:r>
              <a:rPr lang="en-US" sz="1600" dirty="0"/>
              <a:t>TJ and one COA judge concluded that Spencer did not have a reasonable </a:t>
            </a:r>
            <a:r>
              <a:rPr lang="en-CA" sz="1600" dirty="0"/>
              <a:t>expectation of privacy in the face of the relevant contractual and statutory provisions</a:t>
            </a:r>
          </a:p>
          <a:p>
            <a:pPr marL="285750" indent="-285750">
              <a:buFont typeface="Arial" panose="020B0604020202020204" pitchFamily="34" charset="0"/>
              <a:buChar char="•"/>
            </a:pPr>
            <a:r>
              <a:rPr lang="en-CA" sz="1600" dirty="0"/>
              <a:t>CROWN ARGUED: request for subscriber info authorized by section 7(3)(c.1)(ii) of </a:t>
            </a:r>
            <a:r>
              <a:rPr lang="en-CA" sz="1600" i="1" dirty="0"/>
              <a:t>PIPEDA</a:t>
            </a:r>
            <a:endParaRPr lang="en-CA" sz="1600" dirty="0"/>
          </a:p>
          <a:p>
            <a:endParaRPr lang="en-CA" sz="1600" dirty="0"/>
          </a:p>
          <a:p>
            <a:r>
              <a:rPr lang="en-US" sz="1600" b="1" i="1" dirty="0"/>
              <a:t>The Statutory and Contractual Framework</a:t>
            </a:r>
          </a:p>
          <a:p>
            <a:pPr marL="285750" indent="-285750">
              <a:buFont typeface="Arial" panose="020B0604020202020204" pitchFamily="34" charset="0"/>
              <a:buChar char="•"/>
            </a:pPr>
            <a:r>
              <a:rPr lang="en-US" sz="1600" b="1" i="1" dirty="0"/>
              <a:t>C</a:t>
            </a:r>
            <a:r>
              <a:rPr lang="en-US" sz="1600" b="1" dirty="0"/>
              <a:t>ontractual Terms </a:t>
            </a:r>
            <a:r>
              <a:rPr lang="en-US" sz="1600" dirty="0"/>
              <a:t> </a:t>
            </a:r>
            <a:r>
              <a:rPr lang="en-US" sz="1600" i="1" dirty="0"/>
              <a:t>-</a:t>
            </a:r>
            <a:r>
              <a:rPr lang="en-US" sz="1600" dirty="0"/>
              <a:t> not determinative re reasonable expectation</a:t>
            </a:r>
          </a:p>
          <a:p>
            <a:pPr marL="285750" indent="-285750">
              <a:buFont typeface="Arial" panose="020B0604020202020204" pitchFamily="34" charset="0"/>
              <a:buChar char="•"/>
            </a:pPr>
            <a:r>
              <a:rPr lang="en-US" sz="1600" b="1" dirty="0"/>
              <a:t>Statutory Framework</a:t>
            </a:r>
            <a:r>
              <a:rPr lang="en-US" sz="1600" dirty="0"/>
              <a:t>: Shaw subject to PIPEDA </a:t>
            </a:r>
            <a:r>
              <a:rPr lang="en-US" sz="1600" b="1" dirty="0"/>
              <a:t>[noted s.3, 4.3, 7(3)(</a:t>
            </a:r>
            <a:r>
              <a:rPr lang="en-US" sz="1600" b="1" dirty="0" err="1"/>
              <a:t>c.i</a:t>
            </a:r>
            <a:r>
              <a:rPr lang="en-US" sz="1600" b="1" dirty="0"/>
              <a:t>)(ii)] </a:t>
            </a:r>
          </a:p>
          <a:p>
            <a:pPr marL="742950" lvl="1" indent="-285750">
              <a:buFont typeface="Arial" panose="020B0604020202020204" pitchFamily="34" charset="0"/>
              <a:buChar char="•"/>
            </a:pPr>
            <a:r>
              <a:rPr lang="en-US" sz="1400" b="1" dirty="0"/>
              <a:t>S.3- </a:t>
            </a:r>
            <a:r>
              <a:rPr lang="en-CA" sz="1400" dirty="0"/>
              <a:t>purpose of PIPEDA is to establish rules governing…disclosure “of personal information in a manner that recognizes the right of </a:t>
            </a:r>
            <a:r>
              <a:rPr lang="en-CA" sz="1400" u="sng" dirty="0"/>
              <a:t>privacy</a:t>
            </a:r>
            <a:r>
              <a:rPr lang="en-CA" sz="1400" dirty="0"/>
              <a:t> of individuals with respect to their personal information”</a:t>
            </a:r>
            <a:endParaRPr lang="en-US" sz="1400" b="1" dirty="0"/>
          </a:p>
          <a:p>
            <a:pPr marL="742950" lvl="1" indent="-285750">
              <a:buFont typeface="Arial" panose="020B0604020202020204" pitchFamily="34" charset="0"/>
              <a:buChar char="•"/>
            </a:pPr>
            <a:r>
              <a:rPr lang="en-US" sz="1400" b="1" dirty="0"/>
              <a:t>S.4.3 - P</a:t>
            </a:r>
            <a:r>
              <a:rPr lang="en-CA" sz="1400" dirty="0" err="1"/>
              <a:t>rotects</a:t>
            </a:r>
            <a:r>
              <a:rPr lang="en-CA" sz="1400" dirty="0"/>
              <a:t> personal information held by organizations engaged in commercial activities from being disclosed without the knowledge or consent of the person to whom the information relates</a:t>
            </a:r>
            <a:endParaRPr lang="en-US" sz="1400" b="1" dirty="0"/>
          </a:p>
          <a:p>
            <a:pPr marL="742950" lvl="1" indent="-285750">
              <a:buFont typeface="Arial" panose="020B0604020202020204" pitchFamily="34" charset="0"/>
              <a:buChar char="•"/>
            </a:pPr>
            <a:r>
              <a:rPr lang="en-US" sz="1400" b="1" dirty="0"/>
              <a:t>s.7(3)9c.1)(ii)</a:t>
            </a:r>
            <a:r>
              <a:rPr lang="en-US" sz="1400" dirty="0"/>
              <a:t> – </a:t>
            </a:r>
            <a:r>
              <a:rPr lang="en-US" sz="1400" b="1" dirty="0"/>
              <a:t>Exception to Consent </a:t>
            </a:r>
            <a:r>
              <a:rPr lang="en-US" sz="1400" dirty="0"/>
              <a:t>- allows for disclosure WITHOUT consent to a government institution </a:t>
            </a:r>
            <a:r>
              <a:rPr lang="en-US" sz="1400" dirty="0">
                <a:solidFill>
                  <a:srgbClr val="FF0000"/>
                </a:solidFill>
              </a:rPr>
              <a:t>where that institution has identified its </a:t>
            </a:r>
            <a:r>
              <a:rPr lang="en-US" sz="1400" b="1" dirty="0">
                <a:solidFill>
                  <a:srgbClr val="FF0000"/>
                </a:solidFill>
              </a:rPr>
              <a:t>LAWFUL AUTHORITY </a:t>
            </a:r>
            <a:r>
              <a:rPr lang="en-US" sz="1400" dirty="0">
                <a:solidFill>
                  <a:srgbClr val="FF0000"/>
                </a:solidFill>
              </a:rPr>
              <a:t>to obtain that information</a:t>
            </a:r>
            <a:r>
              <a:rPr lang="en-US" sz="1400" dirty="0"/>
              <a:t>. (see para 62)</a:t>
            </a:r>
          </a:p>
          <a:p>
            <a:pPr lvl="1"/>
            <a:endParaRPr lang="en-US" sz="1400" b="1" dirty="0">
              <a:sym typeface="Wingdings" pitchFamily="2" charset="2"/>
            </a:endParaRPr>
          </a:p>
          <a:p>
            <a:pPr marL="285750" indent="-285750">
              <a:buFont typeface="Arial" panose="020B0604020202020204" pitchFamily="34" charset="0"/>
              <a:buChar char="•"/>
            </a:pPr>
            <a:r>
              <a:rPr lang="en-CA" sz="1600" dirty="0"/>
              <a:t>“Reasonable for an Internet user to expect that a simple request by police would not trigger an obligation to disclose personal information or defeat PIPEDA general prohibition on the disclosure of personal information without consent” (para 62).</a:t>
            </a:r>
            <a:endParaRPr lang="en-US" sz="1600" dirty="0"/>
          </a:p>
          <a:p>
            <a:endParaRPr lang="en-US" dirty="0"/>
          </a:p>
        </p:txBody>
      </p:sp>
    </p:spTree>
    <p:extLst>
      <p:ext uri="{BB962C8B-B14F-4D97-AF65-F5344CB8AC3E}">
        <p14:creationId xmlns:p14="http://schemas.microsoft.com/office/powerpoint/2010/main" val="40906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E739D-EBF2-3244-AD6E-BF4175BC7689}"/>
              </a:ext>
            </a:extLst>
          </p:cNvPr>
          <p:cNvSpPr>
            <a:spLocks noGrp="1"/>
          </p:cNvSpPr>
          <p:nvPr>
            <p:ph type="title"/>
          </p:nvPr>
        </p:nvSpPr>
        <p:spPr>
          <a:xfrm>
            <a:off x="1141413" y="609600"/>
            <a:ext cx="9905998" cy="781050"/>
          </a:xfrm>
        </p:spPr>
        <p:txBody>
          <a:bodyPr/>
          <a:lstStyle/>
          <a:p>
            <a:r>
              <a:rPr lang="en-US" dirty="0"/>
              <a:t>Issue 1: Summary of findings</a:t>
            </a:r>
          </a:p>
        </p:txBody>
      </p:sp>
      <p:sp>
        <p:nvSpPr>
          <p:cNvPr id="3" name="Content Placeholder 2">
            <a:extLst>
              <a:ext uri="{FF2B5EF4-FFF2-40B4-BE49-F238E27FC236}">
                <a16:creationId xmlns:a16="http://schemas.microsoft.com/office/drawing/2014/main" id="{9785DB68-6484-AC4B-AA94-9B1094ACD2F5}"/>
              </a:ext>
            </a:extLst>
          </p:cNvPr>
          <p:cNvSpPr>
            <a:spLocks noGrp="1"/>
          </p:cNvSpPr>
          <p:nvPr>
            <p:ph idx="1"/>
          </p:nvPr>
        </p:nvSpPr>
        <p:spPr>
          <a:xfrm>
            <a:off x="1143001" y="1590674"/>
            <a:ext cx="9905998" cy="4657726"/>
          </a:xfrm>
        </p:spPr>
        <p:txBody>
          <a:bodyPr>
            <a:normAutofit/>
          </a:bodyPr>
          <a:lstStyle/>
          <a:p>
            <a:pPr marL="0" indent="0">
              <a:buNone/>
            </a:pPr>
            <a:r>
              <a:rPr lang="en-CA" sz="2400" dirty="0">
                <a:effectLst/>
              </a:rPr>
              <a:t>“in the totality of the circumstances of this case, there is a reasonable expectation of privacy in the subscriber information. The disclosure of this information will often amount to the identification of a user with intimate or sensitive activities being carried out online, usually on the understanding that these activities would be anonymous. A request by a police officer that an ISP voluntarily disclose such information amounts to a search.” (para 66)</a:t>
            </a:r>
          </a:p>
          <a:p>
            <a:pPr marL="0" indent="0">
              <a:buNone/>
            </a:pPr>
            <a:endParaRPr lang="en-CA" sz="2400" dirty="0">
              <a:effectLst/>
            </a:endParaRPr>
          </a:p>
          <a:p>
            <a:pPr marL="0" indent="0">
              <a:buNone/>
            </a:pPr>
            <a:endParaRPr lang="en-US" sz="2400" dirty="0"/>
          </a:p>
        </p:txBody>
      </p:sp>
    </p:spTree>
    <p:extLst>
      <p:ext uri="{BB962C8B-B14F-4D97-AF65-F5344CB8AC3E}">
        <p14:creationId xmlns:p14="http://schemas.microsoft.com/office/powerpoint/2010/main" val="1611033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TotalTime>
  <Words>2930</Words>
  <Application>Microsoft Macintosh PowerPoint</Application>
  <PresentationFormat>Widescreen</PresentationFormat>
  <Paragraphs>180</Paragraphs>
  <Slides>14</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Wingdings</vt:lpstr>
      <vt:lpstr>Mesh</vt:lpstr>
      <vt:lpstr>THE INTERNET, ISP Subscriber Information, privacy and the charter</vt:lpstr>
      <vt:lpstr>R v. SPENCER: OVERVIEW OF PRESENTATION</vt:lpstr>
      <vt:lpstr>THE FACTS/Background</vt:lpstr>
      <vt:lpstr>Judicial History</vt:lpstr>
      <vt:lpstr>The Supreme Court – Issues/Holding</vt:lpstr>
      <vt:lpstr>Issue 1:Was there a search?</vt:lpstr>
      <vt:lpstr>Issue 1: Was there a Search (cont.)</vt:lpstr>
      <vt:lpstr>ISSUE 1: Was there a search (cont.) Reasonable Expectation of Privacy </vt:lpstr>
      <vt:lpstr>Issue 1: Summary of findings</vt:lpstr>
      <vt:lpstr>Issue 2: Was the search Authorized by Law? NO</vt:lpstr>
      <vt:lpstr>Issue 3:  Should evidence be excluded s.24(2)?</vt:lpstr>
      <vt:lpstr>TAKEAWAYS</vt:lpstr>
      <vt:lpstr>Developments After spencer</vt:lpstr>
      <vt:lpstr>Questions &amp;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INTERNET, ISP Subscriber Information, and PRIVACY RIGHTS</dc:title>
  <dc:creator>Annafaye Dunbar</dc:creator>
  <cp:lastModifiedBy>Annafaye Dunbar</cp:lastModifiedBy>
  <cp:revision>6</cp:revision>
  <dcterms:created xsi:type="dcterms:W3CDTF">2020-09-29T15:28:23Z</dcterms:created>
  <dcterms:modified xsi:type="dcterms:W3CDTF">2020-09-29T21:27:59Z</dcterms:modified>
</cp:coreProperties>
</file>