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4"/>
  </p:notesMasterIdLst>
  <p:handoutMasterIdLst>
    <p:handoutMasterId r:id="rId75"/>
  </p:handoutMasterIdLst>
  <p:sldIdLst>
    <p:sldId id="256" r:id="rId2"/>
    <p:sldId id="401" r:id="rId3"/>
    <p:sldId id="568" r:id="rId4"/>
    <p:sldId id="577" r:id="rId5"/>
    <p:sldId id="574" r:id="rId6"/>
    <p:sldId id="436" r:id="rId7"/>
    <p:sldId id="576" r:id="rId8"/>
    <p:sldId id="437" r:id="rId9"/>
    <p:sldId id="443" r:id="rId10"/>
    <p:sldId id="446" r:id="rId11"/>
    <p:sldId id="444" r:id="rId12"/>
    <p:sldId id="442" r:id="rId13"/>
    <p:sldId id="438" r:id="rId14"/>
    <p:sldId id="578" r:id="rId15"/>
    <p:sldId id="439" r:id="rId16"/>
    <p:sldId id="440" r:id="rId17"/>
    <p:sldId id="448" r:id="rId18"/>
    <p:sldId id="447" r:id="rId19"/>
    <p:sldId id="449" r:id="rId20"/>
    <p:sldId id="450" r:id="rId21"/>
    <p:sldId id="441" r:id="rId22"/>
    <p:sldId id="514" r:id="rId23"/>
    <p:sldId id="454" r:id="rId24"/>
    <p:sldId id="575" r:id="rId25"/>
    <p:sldId id="455" r:id="rId26"/>
    <p:sldId id="456" r:id="rId27"/>
    <p:sldId id="457" r:id="rId28"/>
    <p:sldId id="458" r:id="rId29"/>
    <p:sldId id="459" r:id="rId30"/>
    <p:sldId id="467" r:id="rId31"/>
    <p:sldId id="469" r:id="rId32"/>
    <p:sldId id="461" r:id="rId33"/>
    <p:sldId id="510" r:id="rId34"/>
    <p:sldId id="460" r:id="rId35"/>
    <p:sldId id="462" r:id="rId36"/>
    <p:sldId id="463" r:id="rId37"/>
    <p:sldId id="464" r:id="rId38"/>
    <p:sldId id="508" r:id="rId39"/>
    <p:sldId id="487" r:id="rId40"/>
    <p:sldId id="509" r:id="rId41"/>
    <p:sldId id="465" r:id="rId42"/>
    <p:sldId id="466" r:id="rId43"/>
    <p:sldId id="468" r:id="rId44"/>
    <p:sldId id="470" r:id="rId45"/>
    <p:sldId id="471" r:id="rId46"/>
    <p:sldId id="472" r:id="rId47"/>
    <p:sldId id="473" r:id="rId48"/>
    <p:sldId id="483" r:id="rId49"/>
    <p:sldId id="451" r:id="rId50"/>
    <p:sldId id="452" r:id="rId51"/>
    <p:sldId id="453" r:id="rId52"/>
    <p:sldId id="485" r:id="rId53"/>
    <p:sldId id="512" r:id="rId54"/>
    <p:sldId id="513" r:id="rId55"/>
    <p:sldId id="572" r:id="rId56"/>
    <p:sldId id="573" r:id="rId57"/>
    <p:sldId id="474" r:id="rId58"/>
    <p:sldId id="475" r:id="rId59"/>
    <p:sldId id="476" r:id="rId60"/>
    <p:sldId id="477" r:id="rId61"/>
    <p:sldId id="579" r:id="rId62"/>
    <p:sldId id="567" r:id="rId63"/>
    <p:sldId id="565" r:id="rId64"/>
    <p:sldId id="571" r:id="rId65"/>
    <p:sldId id="570" r:id="rId66"/>
    <p:sldId id="582" r:id="rId67"/>
    <p:sldId id="478" r:id="rId68"/>
    <p:sldId id="479" r:id="rId69"/>
    <p:sldId id="480" r:id="rId70"/>
    <p:sldId id="481" r:id="rId71"/>
    <p:sldId id="482" r:id="rId72"/>
    <p:sldId id="581" r:id="rId7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8D"/>
    <a:srgbClr val="0048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83887" autoAdjust="0"/>
  </p:normalViewPr>
  <p:slideViewPr>
    <p:cSldViewPr>
      <p:cViewPr varScale="1">
        <p:scale>
          <a:sx n="73" d="100"/>
          <a:sy n="73" d="100"/>
        </p:scale>
        <p:origin x="1790" y="72"/>
      </p:cViewPr>
      <p:guideLst>
        <p:guide orient="horz" pos="2160"/>
        <p:guide pos="2880"/>
      </p:guideLst>
    </p:cSldViewPr>
  </p:slideViewPr>
  <p:outlineViewPr>
    <p:cViewPr>
      <p:scale>
        <a:sx n="33" d="100"/>
        <a:sy n="33" d="100"/>
      </p:scale>
      <p:origin x="0" y="-35510"/>
    </p:cViewPr>
  </p:outlineViewPr>
  <p:notesTextViewPr>
    <p:cViewPr>
      <p:scale>
        <a:sx n="100" d="100"/>
        <a:sy n="100" d="100"/>
      </p:scale>
      <p:origin x="0" y="0"/>
    </p:cViewPr>
  </p:notesTextViewPr>
  <p:sorterViewPr>
    <p:cViewPr>
      <p:scale>
        <a:sx n="66" d="100"/>
        <a:sy n="66" d="100"/>
      </p:scale>
      <p:origin x="0" y="-4690"/>
    </p:cViewPr>
  </p:sorterViewPr>
  <p:notesViewPr>
    <p:cSldViewPr>
      <p:cViewPr varScale="1">
        <p:scale>
          <a:sx n="67" d="100"/>
          <a:sy n="67" d="100"/>
        </p:scale>
        <p:origin x="3120" y="43"/>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8DE70D28-32E9-4AF2-91CF-084CECC0F890}" type="datetimeFigureOut">
              <a:rPr lang="en-US"/>
              <a:pPr>
                <a:defRPr/>
              </a:pPr>
              <a:t>9/21/2020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4BADF13-884F-4625-B148-DF09EB0C1FE8}"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396882DE-51FE-4370-AC55-C7AE4669DBE5}" type="datetimeFigureOut">
              <a:rPr lang="en-US"/>
              <a:pPr>
                <a:defRPr/>
              </a:pPr>
              <a:t>9/21/2020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90FC60C-B268-4C23-AB49-FBFCA2F0488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endParaRPr lang="en-US" altLang="en-US" dirty="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8C1E977-DB97-4C94-B67E-E0AE23B793ED}" type="slidenum">
              <a:rPr lang="en-US" altLang="en-US" smtClean="0"/>
              <a:pPr>
                <a:spcBef>
                  <a:spcPct val="0"/>
                </a:spcBef>
              </a:pPr>
              <a:t>1</a:t>
            </a:fld>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Are you anonymous on the internet – applies to copyright, but also defamation and lots of other stuff too</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12</a:t>
            </a:fld>
            <a:endParaRPr lang="en-US" altLang="en-US" dirty="0"/>
          </a:p>
        </p:txBody>
      </p:sp>
    </p:spTree>
    <p:extLst>
      <p:ext uri="{BB962C8B-B14F-4D97-AF65-F5344CB8AC3E}">
        <p14:creationId xmlns:p14="http://schemas.microsoft.com/office/powerpoint/2010/main" val="33542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US" altLang="en-US" dirty="0"/>
              <a:t>Does anyone know what an IP address is?</a:t>
            </a:r>
          </a:p>
          <a:p>
            <a:pPr>
              <a:buFontTx/>
              <a:buChar char="•"/>
            </a:pPr>
            <a:r>
              <a:rPr lang="en-US" altLang="en-US" dirty="0"/>
              <a:t>Note IPv4 has 4.3 billion, IPv6 has 340 trillion </a:t>
            </a:r>
            <a:r>
              <a:rPr lang="en-US" altLang="en-US" dirty="0" err="1"/>
              <a:t>trillion</a:t>
            </a:r>
            <a:r>
              <a:rPr lang="en-US" altLang="en-US" dirty="0"/>
              <a:t> </a:t>
            </a:r>
            <a:r>
              <a:rPr lang="en-US" altLang="en-US" dirty="0" err="1"/>
              <a:t>trillion</a:t>
            </a:r>
            <a:endParaRPr lang="en-US" altLang="en-US" dirty="0"/>
          </a:p>
          <a:p>
            <a:pPr>
              <a:buFontTx/>
              <a:buChar char="•"/>
            </a:pPr>
            <a:r>
              <a:rPr lang="en-US" altLang="en-US" dirty="0"/>
              <a:t>Why 0 to 255? 256 possibilities – 256 is 2 to the power of 8, 256 possible types of bytes</a:t>
            </a:r>
          </a:p>
          <a:p>
            <a:pPr>
              <a:buFontTx/>
              <a:buChar char="•"/>
            </a:pPr>
            <a:r>
              <a:rPr lang="en-US" altLang="en-US" dirty="0"/>
              <a:t>Explain IP address – every computer has them, rotating IP addresses for users from ISPs, they keep track </a:t>
            </a:r>
            <a:r>
              <a:rPr lang="en-US" altLang="en-US" dirty="0">
                <a:sym typeface="Wingdings" panose="05000000000000000000" pitchFamily="2" charset="2"/>
              </a:rPr>
              <a:t> </a:t>
            </a:r>
            <a:r>
              <a:rPr lang="en-US" altLang="en-US" b="1" dirty="0">
                <a:sym typeface="Wingdings" panose="05000000000000000000" pitchFamily="2" charset="2"/>
              </a:rPr>
              <a:t>go to whatismyipaddress.com</a:t>
            </a:r>
            <a:endParaRPr lang="en-US" altLang="en-US" b="1" dirty="0"/>
          </a:p>
          <a:p>
            <a:pPr>
              <a:buFontTx/>
              <a:buChar char="•"/>
            </a:pPr>
            <a:r>
              <a:rPr lang="en-US" altLang="en-US" dirty="0"/>
              <a:t>In the real world, an ISP would have this information</a:t>
            </a:r>
          </a:p>
          <a:p>
            <a:pPr>
              <a:buFontTx/>
              <a:buChar char="•"/>
            </a:pPr>
            <a:r>
              <a:rPr lang="en-US" altLang="en-US" dirty="0"/>
              <a:t>You want to get an order to have the ISP turn an IP address into a name and address for the purpose of finding your IP violation target</a:t>
            </a:r>
          </a:p>
          <a:p>
            <a:pPr eaLnBrk="1" hangingPunct="1">
              <a:spcBef>
                <a:spcPct val="0"/>
              </a:spcBef>
            </a:pPr>
            <a:endParaRPr lang="en-US" altLang="en-US"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13</a:t>
            </a:fld>
            <a:endParaRPr lang="en-US" altLang="en-US"/>
          </a:p>
        </p:txBody>
      </p:sp>
    </p:spTree>
    <p:extLst>
      <p:ext uri="{BB962C8B-B14F-4D97-AF65-F5344CB8AC3E}">
        <p14:creationId xmlns:p14="http://schemas.microsoft.com/office/powerpoint/2010/main" val="3179076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Patents and customs officials – what’s the deal???</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15</a:t>
            </a:fld>
            <a:endParaRPr lang="en-US" altLang="en-US"/>
          </a:p>
        </p:txBody>
      </p:sp>
    </p:spTree>
    <p:extLst>
      <p:ext uri="{BB962C8B-B14F-4D97-AF65-F5344CB8AC3E}">
        <p14:creationId xmlns:p14="http://schemas.microsoft.com/office/powerpoint/2010/main" val="2178519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 really talking about it, because it gets subsumed into Voltage</a:t>
            </a:r>
          </a:p>
          <a:p>
            <a:r>
              <a:rPr lang="en-CA" dirty="0"/>
              <a:t>The good parts get quoted in Voltage – like these two paragraphs here. Putting them in for completeness sake</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16</a:t>
            </a:fld>
            <a:endParaRPr lang="en-US" altLang="en-US"/>
          </a:p>
        </p:txBody>
      </p:sp>
    </p:spTree>
    <p:extLst>
      <p:ext uri="{BB962C8B-B14F-4D97-AF65-F5344CB8AC3E}">
        <p14:creationId xmlns:p14="http://schemas.microsoft.com/office/powerpoint/2010/main" val="1996390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If you only read one case in this class, make it this one! Copyright vs. Privacy</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17</a:t>
            </a:fld>
            <a:endParaRPr lang="en-US" altLang="en-US"/>
          </a:p>
        </p:txBody>
      </p:sp>
    </p:spTree>
    <p:extLst>
      <p:ext uri="{BB962C8B-B14F-4D97-AF65-F5344CB8AC3E}">
        <p14:creationId xmlns:p14="http://schemas.microsoft.com/office/powerpoint/2010/main" val="1879602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18</a:t>
            </a:fld>
            <a:endParaRPr lang="en-US" altLang="en-US"/>
          </a:p>
        </p:txBody>
      </p:sp>
    </p:spTree>
    <p:extLst>
      <p:ext uri="{BB962C8B-B14F-4D97-AF65-F5344CB8AC3E}">
        <p14:creationId xmlns:p14="http://schemas.microsoft.com/office/powerpoint/2010/main" val="36527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19</a:t>
            </a:fld>
            <a:endParaRPr lang="en-US" altLang="en-US"/>
          </a:p>
        </p:txBody>
      </p:sp>
    </p:spTree>
    <p:extLst>
      <p:ext uri="{BB962C8B-B14F-4D97-AF65-F5344CB8AC3E}">
        <p14:creationId xmlns:p14="http://schemas.microsoft.com/office/powerpoint/2010/main" val="3132312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20</a:t>
            </a:fld>
            <a:endParaRPr lang="en-US" altLang="en-US"/>
          </a:p>
        </p:txBody>
      </p:sp>
    </p:spTree>
    <p:extLst>
      <p:ext uri="{BB962C8B-B14F-4D97-AF65-F5344CB8AC3E}">
        <p14:creationId xmlns:p14="http://schemas.microsoft.com/office/powerpoint/2010/main" val="33983270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7293" indent="-357293">
              <a:tabLst>
                <a:tab pos="357293" algn="l"/>
              </a:tabLst>
              <a:defRPr/>
            </a:pPr>
            <a:r>
              <a:rPr lang="en-US" dirty="0"/>
              <a:t>Equitable remedy</a:t>
            </a:r>
          </a:p>
          <a:p>
            <a:pPr marL="357293" indent="-357293">
              <a:tabLst>
                <a:tab pos="357293" algn="l"/>
              </a:tabLst>
              <a:defRPr/>
            </a:pPr>
            <a:r>
              <a:rPr lang="en-US" dirty="0"/>
              <a:t>“Pre-action discovery”</a:t>
            </a:r>
          </a:p>
          <a:p>
            <a:pPr marL="357293" indent="-357293">
              <a:tabLst>
                <a:tab pos="357293" algn="l"/>
              </a:tabLst>
              <a:defRPr/>
            </a:pPr>
            <a:r>
              <a:rPr lang="en-US" dirty="0"/>
              <a:t>Note 1 – bona fide vs “prima facie” which is higher standard</a:t>
            </a:r>
          </a:p>
          <a:p>
            <a:pPr marL="357293" indent="-357293">
              <a:tabLst>
                <a:tab pos="357293" algn="l"/>
              </a:tabLst>
              <a:defRPr/>
            </a:pPr>
            <a:r>
              <a:rPr lang="en-US" dirty="0"/>
              <a:t>Adopted in Canada, and even in Quebec despite it being an equitable remedy</a:t>
            </a: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21</a:t>
            </a:fld>
            <a:endParaRPr lang="en-US" altLang="en-US"/>
          </a:p>
        </p:txBody>
      </p:sp>
    </p:spTree>
    <p:extLst>
      <p:ext uri="{BB962C8B-B14F-4D97-AF65-F5344CB8AC3E}">
        <p14:creationId xmlns:p14="http://schemas.microsoft.com/office/powerpoint/2010/main" val="3596995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7293" indent="-357293">
              <a:tabLst>
                <a:tab pos="357293" algn="l"/>
              </a:tabLst>
              <a:defRPr/>
            </a:pPr>
            <a:r>
              <a:rPr lang="en-US" dirty="0"/>
              <a:t>Leahy leading case really</a:t>
            </a: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22</a:t>
            </a:fld>
            <a:endParaRPr lang="en-US" altLang="en-US"/>
          </a:p>
        </p:txBody>
      </p:sp>
    </p:spTree>
    <p:extLst>
      <p:ext uri="{BB962C8B-B14F-4D97-AF65-F5344CB8AC3E}">
        <p14:creationId xmlns:p14="http://schemas.microsoft.com/office/powerpoint/2010/main" val="1472474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endParaRPr lang="en-US" altLang="en-US" dirty="0">
              <a:sym typeface="Wingdings" panose="05000000000000000000" pitchFamily="2" charset="2"/>
            </a:endParaRP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337F6BA-6B23-475E-910C-7A0F89159E0B}" type="slidenum">
              <a:rPr lang="en-US" altLang="en-US" smtClean="0"/>
              <a:pPr>
                <a:spcBef>
                  <a:spcPct val="0"/>
                </a:spcBef>
              </a:pPr>
              <a:t>2</a:t>
            </a:fld>
            <a:endParaRPr lang="en-US" altLang="en-US" dirty="0"/>
          </a:p>
        </p:txBody>
      </p:sp>
    </p:spTree>
    <p:extLst>
      <p:ext uri="{BB962C8B-B14F-4D97-AF65-F5344CB8AC3E}">
        <p14:creationId xmlns:p14="http://schemas.microsoft.com/office/powerpoint/2010/main" val="29182798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All these are defamation cases</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23</a:t>
            </a:fld>
            <a:endParaRPr lang="en-US" altLang="en-US"/>
          </a:p>
        </p:txBody>
      </p:sp>
    </p:spTree>
    <p:extLst>
      <p:ext uri="{BB962C8B-B14F-4D97-AF65-F5344CB8AC3E}">
        <p14:creationId xmlns:p14="http://schemas.microsoft.com/office/powerpoint/2010/main" val="24036710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25</a:t>
            </a:fld>
            <a:endParaRPr lang="en-US" altLang="en-US"/>
          </a:p>
        </p:txBody>
      </p:sp>
    </p:spTree>
    <p:extLst>
      <p:ext uri="{BB962C8B-B14F-4D97-AF65-F5344CB8AC3E}">
        <p14:creationId xmlns:p14="http://schemas.microsoft.com/office/powerpoint/2010/main" val="26576773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dirty="0">
                <a:sym typeface="Wingdings" panose="05000000000000000000" pitchFamily="2" charset="2"/>
              </a:rPr>
              <a:t>actual file of mine from 2003!</a:t>
            </a:r>
            <a:endParaRPr lang="en-US" altLang="en-US" dirty="0"/>
          </a:p>
          <a:p>
            <a:pPr eaLnBrk="1" hangingPunct="1">
              <a:spcBef>
                <a:spcPct val="0"/>
              </a:spcBef>
            </a:pPr>
            <a:r>
              <a:rPr lang="en-US" altLang="en-US" dirty="0"/>
              <a:t>Computer user somewhere in Europe, Online casino with a server on some island somewhere (Malta big home for online gambling), gambler’s bank in Hong Kong, payment processor in Montreal, uses a bank in Trinidad, credit card companies in New York</a:t>
            </a:r>
          </a:p>
          <a:p>
            <a:pPr eaLnBrk="1" hangingPunct="1">
              <a:spcBef>
                <a:spcPct val="0"/>
              </a:spcBef>
            </a:pPr>
            <a:r>
              <a:rPr lang="en-US" altLang="en-US" b="1" dirty="0"/>
              <a:t>Something going on in Canada – should a case like this be heard in Canada? </a:t>
            </a:r>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26</a:t>
            </a:fld>
            <a:endParaRPr lang="en-US" altLang="en-US" dirty="0"/>
          </a:p>
        </p:txBody>
      </p:sp>
    </p:spTree>
    <p:extLst>
      <p:ext uri="{BB962C8B-B14F-4D97-AF65-F5344CB8AC3E}">
        <p14:creationId xmlns:p14="http://schemas.microsoft.com/office/powerpoint/2010/main" val="18532082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Just for completeness’ sake, and for our exchange students</a:t>
            </a:r>
          </a:p>
          <a:p>
            <a:r>
              <a:rPr lang="en-CA" dirty="0"/>
              <a:t>“Balance” – between promoting the public interest in the encouragement and dissemination of works and obtaining a just reward for their creator </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29</a:t>
            </a:fld>
            <a:endParaRPr lang="en-US" altLang="en-US"/>
          </a:p>
        </p:txBody>
      </p:sp>
    </p:spTree>
    <p:extLst>
      <p:ext uri="{BB962C8B-B14F-4D97-AF65-F5344CB8AC3E}">
        <p14:creationId xmlns:p14="http://schemas.microsoft.com/office/powerpoint/2010/main" val="9765729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(6) </a:t>
            </a:r>
            <a:r>
              <a:rPr lang="en-CA" dirty="0">
                <a:sym typeface="Wingdings" panose="05000000000000000000" pitchFamily="2" charset="2"/>
              </a:rPr>
              <a:t> we’ll return to this</a:t>
            </a:r>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30</a:t>
            </a:fld>
            <a:endParaRPr lang="en-US" altLang="en-US"/>
          </a:p>
        </p:txBody>
      </p:sp>
    </p:spTree>
    <p:extLst>
      <p:ext uri="{BB962C8B-B14F-4D97-AF65-F5344CB8AC3E}">
        <p14:creationId xmlns:p14="http://schemas.microsoft.com/office/powerpoint/2010/main" val="33863710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Digital Millennium Copyright Act</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31</a:t>
            </a:fld>
            <a:endParaRPr lang="en-US" altLang="en-US"/>
          </a:p>
        </p:txBody>
      </p:sp>
    </p:spTree>
    <p:extLst>
      <p:ext uri="{BB962C8B-B14F-4D97-AF65-F5344CB8AC3E}">
        <p14:creationId xmlns:p14="http://schemas.microsoft.com/office/powerpoint/2010/main" val="34760376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As long as you need!</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32</a:t>
            </a:fld>
            <a:endParaRPr lang="en-US" altLang="en-US"/>
          </a:p>
        </p:txBody>
      </p:sp>
    </p:spTree>
    <p:extLst>
      <p:ext uri="{BB962C8B-B14F-4D97-AF65-F5344CB8AC3E}">
        <p14:creationId xmlns:p14="http://schemas.microsoft.com/office/powerpoint/2010/main" val="10477864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Facebook </a:t>
            </a:r>
            <a:r>
              <a:rPr lang="en-CA" dirty="0">
                <a:sym typeface="Wingdings" panose="05000000000000000000" pitchFamily="2" charset="2"/>
              </a:rPr>
              <a:t> why have a brought this up? (… next slide)</a:t>
            </a:r>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34</a:t>
            </a:fld>
            <a:endParaRPr lang="en-US" altLang="en-US"/>
          </a:p>
        </p:txBody>
      </p:sp>
    </p:spTree>
    <p:extLst>
      <p:ext uri="{BB962C8B-B14F-4D97-AF65-F5344CB8AC3E}">
        <p14:creationId xmlns:p14="http://schemas.microsoft.com/office/powerpoint/2010/main" val="17711437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35</a:t>
            </a:fld>
            <a:endParaRPr lang="en-US" altLang="en-US"/>
          </a:p>
        </p:txBody>
      </p:sp>
    </p:spTree>
    <p:extLst>
      <p:ext uri="{BB962C8B-B14F-4D97-AF65-F5344CB8AC3E}">
        <p14:creationId xmlns:p14="http://schemas.microsoft.com/office/powerpoint/2010/main" val="9472226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Excellent paper topic!</a:t>
            </a:r>
          </a:p>
          <a:p>
            <a:r>
              <a:rPr lang="en-CA" dirty="0"/>
              <a:t>Pompey test – how it was decided, need “strong cause” to override a for selection clause</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36</a:t>
            </a:fld>
            <a:endParaRPr lang="en-US" altLang="en-US"/>
          </a:p>
        </p:txBody>
      </p:sp>
    </p:spTree>
    <p:extLst>
      <p:ext uri="{BB962C8B-B14F-4D97-AF65-F5344CB8AC3E}">
        <p14:creationId xmlns:p14="http://schemas.microsoft.com/office/powerpoint/2010/main" val="2311014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From Michael Beauvais</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3</a:t>
            </a:fld>
            <a:endParaRPr lang="en-US" altLang="en-US"/>
          </a:p>
        </p:txBody>
      </p:sp>
    </p:spTree>
    <p:extLst>
      <p:ext uri="{BB962C8B-B14F-4D97-AF65-F5344CB8AC3E}">
        <p14:creationId xmlns:p14="http://schemas.microsoft.com/office/powerpoint/2010/main" val="36810156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37</a:t>
            </a:fld>
            <a:endParaRPr lang="en-US" altLang="en-US"/>
          </a:p>
        </p:txBody>
      </p:sp>
    </p:spTree>
    <p:extLst>
      <p:ext uri="{BB962C8B-B14F-4D97-AF65-F5344CB8AC3E}">
        <p14:creationId xmlns:p14="http://schemas.microsoft.com/office/powerpoint/2010/main" val="33187734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39</a:t>
            </a:fld>
            <a:endParaRPr lang="en-US" altLang="en-US"/>
          </a:p>
        </p:txBody>
      </p:sp>
    </p:spTree>
    <p:extLst>
      <p:ext uri="{BB962C8B-B14F-4D97-AF65-F5344CB8AC3E}">
        <p14:creationId xmlns:p14="http://schemas.microsoft.com/office/powerpoint/2010/main" val="26536664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FontTx/>
              <a:buChar char="•"/>
            </a:pPr>
            <a:r>
              <a:rPr lang="en-US" altLang="en-US" dirty="0"/>
              <a:t>Basic question – did I infringe when I downloaded the picture? Would I be liable?</a:t>
            </a:r>
          </a:p>
          <a:p>
            <a:pPr eaLnBrk="1" hangingPunct="1">
              <a:spcBef>
                <a:spcPct val="0"/>
              </a:spcBef>
              <a:buFontTx/>
              <a:buChar char="•"/>
            </a:pPr>
            <a:r>
              <a:rPr lang="en-US" altLang="en-US" dirty="0"/>
              <a:t>No - fair dealing for the purposes of education is not  infringement. </a:t>
            </a:r>
          </a:p>
          <a:p>
            <a:pPr eaLnBrk="1" hangingPunct="1">
              <a:spcBef>
                <a:spcPct val="0"/>
              </a:spcBef>
              <a:buFontTx/>
              <a:buChar char="•"/>
            </a:pPr>
            <a:r>
              <a:rPr lang="en-US" altLang="en-US" dirty="0"/>
              <a:t>POINT – laws apply on the internet as they do offline. May have some special challenges and special rules (that we’ll look at), but the basic rule applies</a:t>
            </a: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41</a:t>
            </a:fld>
            <a:endParaRPr lang="en-US" altLang="en-US"/>
          </a:p>
        </p:txBody>
      </p:sp>
    </p:spTree>
    <p:extLst>
      <p:ext uri="{BB962C8B-B14F-4D97-AF65-F5344CB8AC3E}">
        <p14:creationId xmlns:p14="http://schemas.microsoft.com/office/powerpoint/2010/main" val="23638108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sym typeface="Wingdings" panose="05000000000000000000" pitchFamily="2" charset="2"/>
              </a:rPr>
              <a:t>Inunction ordering stopping of selling of Android set-top boxes upheld by the Fed Court of Appeal</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solidFill>
                  <a:srgbClr val="FFFF00"/>
                </a:solidFill>
                <a:sym typeface="Wingdings" panose="05000000000000000000" pitchFamily="2" charset="2"/>
              </a:rPr>
              <a:t>FOLOW UP JAN 2018 - </a:t>
            </a:r>
            <a:r>
              <a:rPr lang="en-CA" sz="1200" b="1" i="0" kern="1200" dirty="0">
                <a:solidFill>
                  <a:srgbClr val="FFFF00"/>
                </a:solidFill>
                <a:effectLst/>
                <a:latin typeface="+mn-lt"/>
                <a:ea typeface="+mn-ea"/>
                <a:cs typeface="+mn-cs"/>
              </a:rPr>
              <a:t>2018 FC 66 – freetv.com cited for contempt of court by continuing to sell set-top boxes in violation of injunction (sentence to follow…)</a:t>
            </a:r>
            <a:endParaRPr lang="en-US" altLang="en-US" b="1" dirty="0">
              <a:solidFill>
                <a:srgbClr val="FFFF00"/>
              </a:solidFill>
              <a:sym typeface="Wingdings" panose="05000000000000000000" pitchFamily="2" charset="2"/>
            </a:endParaRP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42</a:t>
            </a:fld>
            <a:endParaRPr lang="en-US" altLang="en-US"/>
          </a:p>
        </p:txBody>
      </p:sp>
    </p:spTree>
    <p:extLst>
      <p:ext uri="{BB962C8B-B14F-4D97-AF65-F5344CB8AC3E}">
        <p14:creationId xmlns:p14="http://schemas.microsoft.com/office/powerpoint/2010/main" val="22803844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Separate tariff on internet-distributed songs on video games for communication? No. Tech neutrality. Purchasing on the internet is the same as buying it in a store – NOT communications to the public by telecommunications (s. 3(1)(f) of the © Act</a:t>
            </a:r>
          </a:p>
          <a:p>
            <a:r>
              <a:rPr lang="en-CA" dirty="0"/>
              <a:t>“right to reproduce </a:t>
            </a:r>
            <a:r>
              <a:rPr lang="en-CA" i="1" dirty="0"/>
              <a:t>in any material form whatsoever</a:t>
            </a:r>
            <a:r>
              <a:rPr lang="en-CA" dirty="0"/>
              <a:t>”</a:t>
            </a:r>
          </a:p>
          <a:p>
            <a:r>
              <a:rPr lang="en-CA" dirty="0"/>
              <a:t>Rothstein says keep the total fee the same, but split it between two diff royalties  (repro and </a:t>
            </a:r>
            <a:r>
              <a:rPr lang="en-CA" dirty="0" err="1"/>
              <a:t>comm</a:t>
            </a:r>
            <a:r>
              <a:rPr lang="en-CA" dirty="0"/>
              <a:t>)</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43</a:t>
            </a:fld>
            <a:endParaRPr lang="en-US" altLang="en-US"/>
          </a:p>
        </p:txBody>
      </p:sp>
    </p:spTree>
    <p:extLst>
      <p:ext uri="{BB962C8B-B14F-4D97-AF65-F5344CB8AC3E}">
        <p14:creationId xmlns:p14="http://schemas.microsoft.com/office/powerpoint/2010/main" val="16846557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Again for completeness sake</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44</a:t>
            </a:fld>
            <a:endParaRPr lang="en-US" altLang="en-US"/>
          </a:p>
        </p:txBody>
      </p:sp>
    </p:spTree>
    <p:extLst>
      <p:ext uri="{BB962C8B-B14F-4D97-AF65-F5344CB8AC3E}">
        <p14:creationId xmlns:p14="http://schemas.microsoft.com/office/powerpoint/2010/main" val="374548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sym typeface="Wingdings" panose="05000000000000000000" pitchFamily="2" charset="2"/>
              </a:rPr>
              <a:t>Took a while to modernize our Copyright Act</a:t>
            </a:r>
          </a:p>
          <a:p>
            <a:pPr eaLnBrk="1" hangingPunct="1">
              <a:spcBef>
                <a:spcPct val="0"/>
              </a:spcBef>
            </a:pPr>
            <a:r>
              <a:rPr lang="en-US" altLang="en-US" dirty="0">
                <a:sym typeface="Wingdings" panose="05000000000000000000" pitchFamily="2" charset="2"/>
              </a:rPr>
              <a:t>The last 3 are all essentially the same</a:t>
            </a:r>
          </a:p>
          <a:p>
            <a:pPr eaLnBrk="1" hangingPunct="1">
              <a:spcBef>
                <a:spcPct val="0"/>
              </a:spcBef>
            </a:pPr>
            <a:r>
              <a:rPr lang="en-US" altLang="en-US" dirty="0">
                <a:sym typeface="Wingdings" panose="05000000000000000000" pitchFamily="2" charset="2"/>
              </a:rPr>
              <a:t>I wrote my masters thesis based on C-32, would still apply to C-11</a:t>
            </a: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45</a:t>
            </a:fld>
            <a:endParaRPr lang="en-US" altLang="en-US"/>
          </a:p>
        </p:txBody>
      </p:sp>
    </p:spTree>
    <p:extLst>
      <p:ext uri="{BB962C8B-B14F-4D97-AF65-F5344CB8AC3E}">
        <p14:creationId xmlns:p14="http://schemas.microsoft.com/office/powerpoint/2010/main" val="22209421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US" altLang="en-US" dirty="0">
                <a:sym typeface="Wingdings" panose="05000000000000000000" pitchFamily="2" charset="2"/>
              </a:rPr>
              <a:t>(a)Through (h), most of them about technology (photographers and international treaties)</a:t>
            </a:r>
          </a:p>
          <a:p>
            <a:pPr marL="228600" indent="-228600" eaLnBrk="1" hangingPunct="1">
              <a:spcBef>
                <a:spcPct val="0"/>
              </a:spcBef>
              <a:buFontTx/>
              <a:buAutoNum type="alphaLcParenBoth"/>
              <a:defRPr/>
            </a:pPr>
            <a:endParaRPr lang="en-US" altLang="en-US" dirty="0">
              <a:sym typeface="Wingdings" panose="05000000000000000000" pitchFamily="2" charset="2"/>
            </a:endParaRPr>
          </a:p>
          <a:p>
            <a:pPr eaLnBrk="1" hangingPunct="1">
              <a:spcBef>
                <a:spcPct val="0"/>
              </a:spcBef>
              <a:defRPr/>
            </a:pPr>
            <a:r>
              <a:rPr lang="en-US" altLang="en-US" dirty="0">
                <a:sym typeface="Wingdings" panose="05000000000000000000" pitchFamily="2" charset="2"/>
              </a:rPr>
              <a:t>Also the preamble talks about the internet a lot</a:t>
            </a: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46</a:t>
            </a:fld>
            <a:endParaRPr lang="en-US" altLang="en-US"/>
          </a:p>
        </p:txBody>
      </p:sp>
    </p:spTree>
    <p:extLst>
      <p:ext uri="{BB962C8B-B14F-4D97-AF65-F5344CB8AC3E}">
        <p14:creationId xmlns:p14="http://schemas.microsoft.com/office/powerpoint/2010/main" val="21851989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sym typeface="Wingdings" panose="05000000000000000000" pitchFamily="2" charset="2"/>
              </a:rPr>
              <a:t>Has gotten all the press! Put me on TV and radio at least half a dozen times</a:t>
            </a:r>
          </a:p>
          <a:p>
            <a:pPr eaLnBrk="1" hangingPunct="1">
              <a:spcBef>
                <a:spcPct val="0"/>
              </a:spcBef>
            </a:pPr>
            <a:r>
              <a:rPr lang="en-US" altLang="en-US" dirty="0">
                <a:sym typeface="Wingdings" panose="05000000000000000000" pitchFamily="2" charset="2"/>
              </a:rPr>
              <a:t>31.1(4) refers to - hosting</a:t>
            </a:r>
          </a:p>
          <a:p>
            <a:pPr eaLnBrk="1" hangingPunct="1">
              <a:spcBef>
                <a:spcPct val="0"/>
              </a:spcBef>
            </a:pPr>
            <a:r>
              <a:rPr lang="en-US" altLang="en-US" dirty="0">
                <a:sym typeface="Wingdings" panose="05000000000000000000" pitchFamily="2" charset="2"/>
              </a:rPr>
              <a:t>Compare USA – “Notice and Takedown” and Many Euro countries “three strikes”</a:t>
            </a: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47</a:t>
            </a:fld>
            <a:endParaRPr lang="en-US" altLang="en-US"/>
          </a:p>
        </p:txBody>
      </p:sp>
    </p:spTree>
    <p:extLst>
      <p:ext uri="{BB962C8B-B14F-4D97-AF65-F5344CB8AC3E}">
        <p14:creationId xmlns:p14="http://schemas.microsoft.com/office/powerpoint/2010/main" val="30488415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Goes on and on, identifies time and date of download, title of download, etc.</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48</a:t>
            </a:fld>
            <a:endParaRPr lang="en-US" altLang="en-US"/>
          </a:p>
        </p:txBody>
      </p:sp>
    </p:spTree>
    <p:extLst>
      <p:ext uri="{BB962C8B-B14F-4D97-AF65-F5344CB8AC3E}">
        <p14:creationId xmlns:p14="http://schemas.microsoft.com/office/powerpoint/2010/main" val="2393970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4</a:t>
            </a:fld>
            <a:endParaRPr lang="en-US" altLang="en-US"/>
          </a:p>
        </p:txBody>
      </p:sp>
    </p:spTree>
    <p:extLst>
      <p:ext uri="{BB962C8B-B14F-4D97-AF65-F5344CB8AC3E}">
        <p14:creationId xmlns:p14="http://schemas.microsoft.com/office/powerpoint/2010/main" val="28539453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Intersection of Notice and Notice and Norwich orders</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49</a:t>
            </a:fld>
            <a:endParaRPr lang="en-US" altLang="en-US"/>
          </a:p>
        </p:txBody>
      </p:sp>
    </p:spTree>
    <p:extLst>
      <p:ext uri="{BB962C8B-B14F-4D97-AF65-F5344CB8AC3E}">
        <p14:creationId xmlns:p14="http://schemas.microsoft.com/office/powerpoint/2010/main" val="4255381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50</a:t>
            </a:fld>
            <a:endParaRPr lang="en-US" altLang="en-US"/>
          </a:p>
        </p:txBody>
      </p:sp>
    </p:spTree>
    <p:extLst>
      <p:ext uri="{BB962C8B-B14F-4D97-AF65-F5344CB8AC3E}">
        <p14:creationId xmlns:p14="http://schemas.microsoft.com/office/powerpoint/2010/main" val="32283553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51</a:t>
            </a:fld>
            <a:endParaRPr lang="en-US" altLang="en-US"/>
          </a:p>
        </p:txBody>
      </p:sp>
    </p:spTree>
    <p:extLst>
      <p:ext uri="{BB962C8B-B14F-4D97-AF65-F5344CB8AC3E}">
        <p14:creationId xmlns:p14="http://schemas.microsoft.com/office/powerpoint/2010/main" val="11653608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“we’ll send it back to the motions judge” </a:t>
            </a:r>
            <a:r>
              <a:rPr lang="en-CA" dirty="0">
                <a:sym typeface="Wingdings" panose="05000000000000000000" pitchFamily="2" charset="2"/>
              </a:rPr>
              <a:t> stand by!</a:t>
            </a:r>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52</a:t>
            </a:fld>
            <a:endParaRPr lang="en-US" altLang="en-US"/>
          </a:p>
        </p:txBody>
      </p:sp>
    </p:spTree>
    <p:extLst>
      <p:ext uri="{BB962C8B-B14F-4D97-AF65-F5344CB8AC3E}">
        <p14:creationId xmlns:p14="http://schemas.microsoft.com/office/powerpoint/2010/main" val="2378861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53</a:t>
            </a:fld>
            <a:endParaRPr lang="en-US" altLang="en-US"/>
          </a:p>
        </p:txBody>
      </p:sp>
    </p:spTree>
    <p:extLst>
      <p:ext uri="{BB962C8B-B14F-4D97-AF65-F5344CB8AC3E}">
        <p14:creationId xmlns:p14="http://schemas.microsoft.com/office/powerpoint/2010/main" val="22498724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54</a:t>
            </a:fld>
            <a:endParaRPr lang="en-US" altLang="en-US"/>
          </a:p>
        </p:txBody>
      </p:sp>
    </p:spTree>
    <p:extLst>
      <p:ext uri="{BB962C8B-B14F-4D97-AF65-F5344CB8AC3E}">
        <p14:creationId xmlns:p14="http://schemas.microsoft.com/office/powerpoint/2010/main" val="16937841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55</a:t>
            </a:fld>
            <a:endParaRPr lang="en-US" altLang="en-US"/>
          </a:p>
        </p:txBody>
      </p:sp>
    </p:spTree>
    <p:extLst>
      <p:ext uri="{BB962C8B-B14F-4D97-AF65-F5344CB8AC3E}">
        <p14:creationId xmlns:p14="http://schemas.microsoft.com/office/powerpoint/2010/main" val="25795434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All that over $67.23!!!!!!</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56</a:t>
            </a:fld>
            <a:endParaRPr lang="en-US" altLang="en-US"/>
          </a:p>
        </p:txBody>
      </p:sp>
    </p:spTree>
    <p:extLst>
      <p:ext uri="{BB962C8B-B14F-4D97-AF65-F5344CB8AC3E}">
        <p14:creationId xmlns:p14="http://schemas.microsoft.com/office/powerpoint/2010/main" val="35554721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57</a:t>
            </a:fld>
            <a:endParaRPr lang="en-US" altLang="en-US"/>
          </a:p>
        </p:txBody>
      </p:sp>
    </p:spTree>
    <p:extLst>
      <p:ext uri="{BB962C8B-B14F-4D97-AF65-F5344CB8AC3E}">
        <p14:creationId xmlns:p14="http://schemas.microsoft.com/office/powerpoint/2010/main" val="30083913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FontTx/>
              <a:buChar char="•"/>
            </a:pPr>
            <a:r>
              <a:rPr lang="en-US" altLang="en-US" dirty="0"/>
              <a:t>So what kind of service? </a:t>
            </a:r>
            <a:r>
              <a:rPr lang="en-US" altLang="en-US" dirty="0" err="1"/>
              <a:t>isoHunt</a:t>
            </a:r>
            <a:endParaRPr lang="en-US" altLang="en-US" dirty="0"/>
          </a:p>
          <a:p>
            <a:pPr eaLnBrk="1" hangingPunct="1">
              <a:spcBef>
                <a:spcPct val="0"/>
              </a:spcBef>
              <a:buFontTx/>
              <a:buChar char="•"/>
            </a:pPr>
            <a:r>
              <a:rPr lang="en-US" altLang="en-US" dirty="0"/>
              <a:t>Previous version of bolded phrase: “</a:t>
            </a:r>
            <a:r>
              <a:rPr lang="en-CA" altLang="en-US" dirty="0"/>
              <a:t>a service that the person knows or should have known is designed primarily to enable acts of copyright infringement”</a:t>
            </a:r>
          </a:p>
          <a:p>
            <a:pPr eaLnBrk="1" hangingPunct="1">
              <a:spcBef>
                <a:spcPct val="0"/>
              </a:spcBef>
              <a:buFontTx/>
              <a:buChar char="•"/>
            </a:pPr>
            <a:r>
              <a:rPr lang="en-CA" altLang="en-US" dirty="0" err="1"/>
              <a:t>Isohunt</a:t>
            </a:r>
            <a:r>
              <a:rPr lang="en-CA" altLang="en-US" dirty="0"/>
              <a:t> in black because it was dead already - </a:t>
            </a:r>
            <a:r>
              <a:rPr lang="en-US" altLang="en-US" i="1" dirty="0"/>
              <a:t>Columbia Pictures v. Fung</a:t>
            </a:r>
            <a:r>
              <a:rPr lang="en-US" altLang="en-US" dirty="0"/>
              <a:t>, Court of Appeals for the 9</a:t>
            </a:r>
            <a:r>
              <a:rPr lang="en-US" altLang="en-US" baseline="30000" dirty="0"/>
              <a:t>th</a:t>
            </a:r>
            <a:r>
              <a:rPr lang="en-US" altLang="en-US" dirty="0"/>
              <a:t> Circuit 2013</a:t>
            </a: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58</a:t>
            </a:fld>
            <a:endParaRPr lang="en-US" altLang="en-US"/>
          </a:p>
        </p:txBody>
      </p:sp>
    </p:spTree>
    <p:extLst>
      <p:ext uri="{BB962C8B-B14F-4D97-AF65-F5344CB8AC3E}">
        <p14:creationId xmlns:p14="http://schemas.microsoft.com/office/powerpoint/2010/main" val="1965198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6</a:t>
            </a:fld>
            <a:endParaRPr lang="en-US" altLang="en-US" dirty="0"/>
          </a:p>
        </p:txBody>
      </p:sp>
    </p:spTree>
    <p:extLst>
      <p:ext uri="{BB962C8B-B14F-4D97-AF65-F5344CB8AC3E}">
        <p14:creationId xmlns:p14="http://schemas.microsoft.com/office/powerpoint/2010/main" val="41390977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Factors from the legislature, but echo jurisprudence, especially CCH and the </a:t>
            </a:r>
            <a:r>
              <a:rPr lang="en-US" altLang="en-US" dirty="0" err="1"/>
              <a:t>Grokster</a:t>
            </a:r>
            <a:r>
              <a:rPr lang="en-US" altLang="en-US" dirty="0"/>
              <a:t> case in the US</a:t>
            </a: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59</a:t>
            </a:fld>
            <a:endParaRPr lang="en-US" altLang="en-US"/>
          </a:p>
        </p:txBody>
      </p:sp>
    </p:spTree>
    <p:extLst>
      <p:ext uri="{BB962C8B-B14F-4D97-AF65-F5344CB8AC3E}">
        <p14:creationId xmlns:p14="http://schemas.microsoft.com/office/powerpoint/2010/main" val="34165914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60</a:t>
            </a:fld>
            <a:endParaRPr lang="en-US" altLang="en-US"/>
          </a:p>
        </p:txBody>
      </p:sp>
    </p:spTree>
    <p:extLst>
      <p:ext uri="{BB962C8B-B14F-4D97-AF65-F5344CB8AC3E}">
        <p14:creationId xmlns:p14="http://schemas.microsoft.com/office/powerpoint/2010/main" val="421200893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US" altLang="en-US" dirty="0"/>
              <a:t>So the legislator has allowed us to make mash-ups</a:t>
            </a:r>
          </a:p>
          <a:p>
            <a:pPr>
              <a:buFontTx/>
              <a:buChar char="•"/>
            </a:pPr>
            <a:r>
              <a:rPr lang="en-US" altLang="en-US" dirty="0"/>
              <a:t>We have a “shield” against copyright violation </a:t>
            </a:r>
          </a:p>
          <a:p>
            <a:pPr>
              <a:buFontTx/>
              <a:buChar char="•"/>
            </a:pPr>
            <a:r>
              <a:rPr lang="en-US" altLang="en-US" dirty="0"/>
              <a:t>Non commercial </a:t>
            </a:r>
            <a:r>
              <a:rPr lang="en-US" altLang="en-US" dirty="0">
                <a:sym typeface="Wingdings" panose="05000000000000000000" pitchFamily="2" charset="2"/>
              </a:rPr>
              <a:t> “solely for non-commercial purposes”  What if I make a few pennies of ads on my YouTube page?</a:t>
            </a:r>
            <a:endParaRPr lang="en-US" altLang="en-US" dirty="0"/>
          </a:p>
          <a:p>
            <a:pPr>
              <a:buFontTx/>
              <a:buChar char="•"/>
            </a:pPr>
            <a:r>
              <a:rPr lang="en-US" altLang="en-US" dirty="0"/>
              <a:t>Are we violating moral rights? (moral rights – integrity of the work, section 14.1 of the Act)</a:t>
            </a:r>
            <a:endParaRPr lang="en-CA" altLang="en-US" dirty="0"/>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61</a:t>
            </a:fld>
            <a:endParaRPr lang="en-US" altLang="en-US"/>
          </a:p>
        </p:txBody>
      </p:sp>
    </p:spTree>
    <p:extLst>
      <p:ext uri="{BB962C8B-B14F-4D97-AF65-F5344CB8AC3E}">
        <p14:creationId xmlns:p14="http://schemas.microsoft.com/office/powerpoint/2010/main" val="145140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62</a:t>
            </a:fld>
            <a:endParaRPr lang="en-US" altLang="en-US"/>
          </a:p>
        </p:txBody>
      </p:sp>
    </p:spTree>
    <p:extLst>
      <p:ext uri="{BB962C8B-B14F-4D97-AF65-F5344CB8AC3E}">
        <p14:creationId xmlns:p14="http://schemas.microsoft.com/office/powerpoint/2010/main" val="298599013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24 / 24.1 </a:t>
            </a:r>
            <a:r>
              <a:rPr lang="en-CA" dirty="0">
                <a:sym typeface="Wingdings" panose="05000000000000000000" pitchFamily="2" charset="2"/>
              </a:rPr>
              <a:t> provision of Telecommunications services by </a:t>
            </a:r>
            <a:r>
              <a:rPr lang="en-CA" dirty="0" err="1">
                <a:sym typeface="Wingdings" panose="05000000000000000000" pitchFamily="2" charset="2"/>
              </a:rPr>
              <a:t>Cdn</a:t>
            </a:r>
            <a:r>
              <a:rPr lang="en-CA" dirty="0">
                <a:sym typeface="Wingdings" panose="05000000000000000000" pitchFamily="2" charset="2"/>
              </a:rPr>
              <a:t> carriers (thus ISPs) subject to certain conditions of CRTC, CRTC can impose conditions</a:t>
            </a:r>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63</a:t>
            </a:fld>
            <a:endParaRPr lang="en-US" altLang="en-US" dirty="0"/>
          </a:p>
        </p:txBody>
      </p:sp>
    </p:spTree>
    <p:extLst>
      <p:ext uri="{BB962C8B-B14F-4D97-AF65-F5344CB8AC3E}">
        <p14:creationId xmlns:p14="http://schemas.microsoft.com/office/powerpoint/2010/main" val="21234663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24 / 24.1 </a:t>
            </a:r>
            <a:r>
              <a:rPr lang="en-CA" dirty="0">
                <a:sym typeface="Wingdings" panose="05000000000000000000" pitchFamily="2" charset="2"/>
              </a:rPr>
              <a:t> provision of Telecommunications services by </a:t>
            </a:r>
            <a:r>
              <a:rPr lang="en-CA" dirty="0" err="1">
                <a:sym typeface="Wingdings" panose="05000000000000000000" pitchFamily="2" charset="2"/>
              </a:rPr>
              <a:t>Cdn</a:t>
            </a:r>
            <a:r>
              <a:rPr lang="en-CA" dirty="0">
                <a:sym typeface="Wingdings" panose="05000000000000000000" pitchFamily="2" charset="2"/>
              </a:rPr>
              <a:t> carriers (thus ISPs) subject to certain conditions of CRTC, CRTC can impose conditions</a:t>
            </a:r>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64</a:t>
            </a:fld>
            <a:endParaRPr lang="en-US" altLang="en-US" dirty="0"/>
          </a:p>
        </p:txBody>
      </p:sp>
    </p:spTree>
    <p:extLst>
      <p:ext uri="{BB962C8B-B14F-4D97-AF65-F5344CB8AC3E}">
        <p14:creationId xmlns:p14="http://schemas.microsoft.com/office/powerpoint/2010/main" val="408095910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a:t>Goldtv</a:t>
            </a:r>
            <a:r>
              <a:rPr lang="en-CA" dirty="0"/>
              <a:t> – “IPTV” Internet Protocol TV</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65</a:t>
            </a:fld>
            <a:endParaRPr lang="en-US" altLang="en-US"/>
          </a:p>
        </p:txBody>
      </p:sp>
    </p:spTree>
    <p:extLst>
      <p:ext uri="{BB962C8B-B14F-4D97-AF65-F5344CB8AC3E}">
        <p14:creationId xmlns:p14="http://schemas.microsoft.com/office/powerpoint/2010/main" val="262335125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66</a:t>
            </a:fld>
            <a:endParaRPr lang="en-US" altLang="en-US"/>
          </a:p>
        </p:txBody>
      </p:sp>
    </p:spTree>
    <p:extLst>
      <p:ext uri="{BB962C8B-B14F-4D97-AF65-F5344CB8AC3E}">
        <p14:creationId xmlns:p14="http://schemas.microsoft.com/office/powerpoint/2010/main" val="373510488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FontTx/>
              <a:buChar char="•"/>
            </a:pPr>
            <a:r>
              <a:rPr lang="en-US" altLang="en-US" dirty="0">
                <a:sym typeface="Wingdings" panose="05000000000000000000" pitchFamily="2" charset="2"/>
              </a:rPr>
              <a:t>Anyone know what ICANN does?</a:t>
            </a:r>
          </a:p>
          <a:p>
            <a:pPr eaLnBrk="1" hangingPunct="1">
              <a:spcBef>
                <a:spcPct val="0"/>
              </a:spcBef>
              <a:buFontTx/>
              <a:buChar char="•"/>
            </a:pPr>
            <a:r>
              <a:rPr lang="en-US" altLang="en-US" dirty="0">
                <a:sym typeface="Wingdings" panose="05000000000000000000" pitchFamily="2" charset="2"/>
              </a:rPr>
              <a:t>Administers the top level domain (TLD) </a:t>
            </a:r>
            <a:r>
              <a:rPr lang="en-US" altLang="en-US" dirty="0" err="1">
                <a:sym typeface="Wingdings" panose="05000000000000000000" pitchFamily="2" charset="2"/>
              </a:rPr>
              <a:t>stystem</a:t>
            </a:r>
            <a:endParaRPr lang="en-US" altLang="en-US" dirty="0">
              <a:sym typeface="Wingdings" panose="05000000000000000000" pitchFamily="2" charset="2"/>
            </a:endParaRP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69</a:t>
            </a:fld>
            <a:endParaRPr lang="en-US" altLang="en-US"/>
          </a:p>
        </p:txBody>
      </p:sp>
    </p:spTree>
    <p:extLst>
      <p:ext uri="{BB962C8B-B14F-4D97-AF65-F5344CB8AC3E}">
        <p14:creationId xmlns:p14="http://schemas.microsoft.com/office/powerpoint/2010/main" val="359360984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FontTx/>
              <a:buChar char="•"/>
            </a:pPr>
            <a:r>
              <a:rPr lang="en-US" altLang="en-US" dirty="0">
                <a:sym typeface="Wingdings" panose="05000000000000000000" pitchFamily="2" charset="2"/>
              </a:rPr>
              <a:t>UDRP settles domain names disputes</a:t>
            </a:r>
          </a:p>
          <a:p>
            <a:pPr eaLnBrk="1" hangingPunct="1">
              <a:spcBef>
                <a:spcPct val="0"/>
              </a:spcBef>
              <a:buFontTx/>
              <a:buChar char="•"/>
            </a:pPr>
            <a:r>
              <a:rPr lang="en-US" altLang="en-US" dirty="0">
                <a:sym typeface="Wingdings" panose="05000000000000000000" pitchFamily="2" charset="2"/>
              </a:rPr>
              <a:t>Trademark is the key to winning a Domain Name dispute</a:t>
            </a: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70</a:t>
            </a:fld>
            <a:endParaRPr lang="en-US" altLang="en-US"/>
          </a:p>
        </p:txBody>
      </p:sp>
    </p:spTree>
    <p:extLst>
      <p:ext uri="{BB962C8B-B14F-4D97-AF65-F5344CB8AC3E}">
        <p14:creationId xmlns:p14="http://schemas.microsoft.com/office/powerpoint/2010/main" val="3586145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8</a:t>
            </a:fld>
            <a:endParaRPr lang="en-US" altLang="en-US" dirty="0"/>
          </a:p>
        </p:txBody>
      </p:sp>
    </p:spTree>
    <p:extLst>
      <p:ext uri="{BB962C8B-B14F-4D97-AF65-F5344CB8AC3E}">
        <p14:creationId xmlns:p14="http://schemas.microsoft.com/office/powerpoint/2010/main" val="4048709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Who has taken IP law?</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9</a:t>
            </a:fld>
            <a:endParaRPr lang="en-US" altLang="en-US" dirty="0"/>
          </a:p>
        </p:txBody>
      </p:sp>
    </p:spTree>
    <p:extLst>
      <p:ext uri="{BB962C8B-B14F-4D97-AF65-F5344CB8AC3E}">
        <p14:creationId xmlns:p14="http://schemas.microsoft.com/office/powerpoint/2010/main" val="2282361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 received this</a:t>
            </a:r>
          </a:p>
          <a:p>
            <a:r>
              <a:rPr lang="en-CA" dirty="0"/>
              <a:t>Hired a web developer to re-do their website</a:t>
            </a:r>
          </a:p>
          <a:p>
            <a:r>
              <a:rPr lang="en-CA" dirty="0"/>
              <a:t>Dev used images got from Google Image search</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10</a:t>
            </a:fld>
            <a:endParaRPr lang="en-US" altLang="en-US" dirty="0"/>
          </a:p>
        </p:txBody>
      </p:sp>
    </p:spTree>
    <p:extLst>
      <p:ext uri="{BB962C8B-B14F-4D97-AF65-F5344CB8AC3E}">
        <p14:creationId xmlns:p14="http://schemas.microsoft.com/office/powerpoint/2010/main" val="1754196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“Infringed” – s. 27 copyright Act only copyright owners can do the things listed in s. 3</a:t>
            </a:r>
          </a:p>
          <a:p>
            <a:r>
              <a:rPr lang="en-CA" dirty="0"/>
              <a:t>My Game of Thrones example</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11</a:t>
            </a:fld>
            <a:endParaRPr lang="en-US" altLang="en-US" dirty="0"/>
          </a:p>
        </p:txBody>
      </p:sp>
    </p:spTree>
    <p:extLst>
      <p:ext uri="{BB962C8B-B14F-4D97-AF65-F5344CB8AC3E}">
        <p14:creationId xmlns:p14="http://schemas.microsoft.com/office/powerpoint/2010/main" val="1544217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Footer Placeholder 4"/>
          <p:cNvSpPr>
            <a:spLocks noGrp="1"/>
          </p:cNvSpPr>
          <p:nvPr>
            <p:ph type="ftr" sz="quarter" idx="10"/>
          </p:nvPr>
        </p:nvSpPr>
        <p:spPr/>
        <p:txBody>
          <a:bodyPr/>
          <a:lstStyle>
            <a:lvl1pPr>
              <a:defRPr/>
            </a:lvl1pPr>
          </a:lstStyle>
          <a:p>
            <a:pPr>
              <a:defRPr/>
            </a:pPr>
            <a:r>
              <a:rPr lang="en-CA"/>
              <a:t>Copyright and Music</a:t>
            </a:r>
            <a:endParaRPr lang="en-US"/>
          </a:p>
        </p:txBody>
      </p:sp>
    </p:spTree>
    <p:extLst>
      <p:ext uri="{BB962C8B-B14F-4D97-AF65-F5344CB8AC3E}">
        <p14:creationId xmlns:p14="http://schemas.microsoft.com/office/powerpoint/2010/main" val="194830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6307138"/>
            <a:ext cx="360362"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1EA975C7-5835-4934-A461-FA9F375F3885}" type="datetime1">
              <a:rPr lang="en-US"/>
              <a:pPr>
                <a:defRPr/>
              </a:pPr>
              <a:t>9/21/2020</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dirty="0"/>
              <a:t>Class 2</a:t>
            </a:r>
          </a:p>
        </p:txBody>
      </p:sp>
      <p:sp>
        <p:nvSpPr>
          <p:cNvPr id="7"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8A223135-7931-458C-A838-76B856FEE72B}" type="slidenum">
              <a:rPr lang="en-US" altLang="en-US"/>
              <a:pPr>
                <a:defRPr/>
              </a:pPr>
              <a:t>‹#›</a:t>
            </a:fld>
            <a:endParaRPr lang="en-US" altLang="en-US"/>
          </a:p>
        </p:txBody>
      </p:sp>
      <p:pic>
        <p:nvPicPr>
          <p:cNvPr id="8" name="Picture 7">
            <a:extLst>
              <a:ext uri="{FF2B5EF4-FFF2-40B4-BE49-F238E27FC236}">
                <a16:creationId xmlns:a16="http://schemas.microsoft.com/office/drawing/2014/main" id="{206140A0-D7CC-4F95-87F6-DDC2D05354B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5953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651C0AE-BFE2-45E5-A93C-93EF9B4C6D5C}" type="datetime1">
              <a:rPr lang="en-US"/>
              <a:pPr>
                <a:defRPr/>
              </a:pPr>
              <a:t>9/21/2020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a:t>Class 3</a:t>
            </a: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29D2E5E5-4F0E-4780-8A50-DA9333DCE07A}" type="slidenum">
              <a:rPr lang="en-US" altLang="en-US"/>
              <a:pPr>
                <a:defRPr/>
              </a:pPr>
              <a:t>‹#›</a:t>
            </a:fld>
            <a:endParaRPr lang="en-US" altLang="en-US"/>
          </a:p>
        </p:txBody>
      </p:sp>
      <p:pic>
        <p:nvPicPr>
          <p:cNvPr id="7" name="Picture 6">
            <a:extLst>
              <a:ext uri="{FF2B5EF4-FFF2-40B4-BE49-F238E27FC236}">
                <a16:creationId xmlns:a16="http://schemas.microsoft.com/office/drawing/2014/main" id="{DCE14781-106A-463B-B48B-67A32C513B6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Allen_ICON white on light blue.jpg">
            <a:extLst>
              <a:ext uri="{FF2B5EF4-FFF2-40B4-BE49-F238E27FC236}">
                <a16:creationId xmlns:a16="http://schemas.microsoft.com/office/drawing/2014/main" id="{199AD9F2-C4B2-4821-90F6-E9F7A449619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9619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0"/>
          </p:nvPr>
        </p:nvSpPr>
        <p:spPr/>
        <p:txBody>
          <a:bodyPr/>
          <a:lstStyle>
            <a:lvl1pPr>
              <a:defRPr/>
            </a:lvl1pPr>
          </a:lstStyle>
          <a:p>
            <a:pPr>
              <a:defRPr/>
            </a:pPr>
            <a:fld id="{1B402C3C-0448-401D-9F0E-BEB5A868E860}" type="datetime1">
              <a:rPr lang="en-US"/>
              <a:pPr>
                <a:defRPr/>
              </a:pPr>
              <a:t>9/21/2020</a:t>
            </a:fld>
            <a:endParaRPr lang="en-US"/>
          </a:p>
        </p:txBody>
      </p:sp>
      <p:sp>
        <p:nvSpPr>
          <p:cNvPr id="7" name="Footer Placeholder 4"/>
          <p:cNvSpPr>
            <a:spLocks noGrp="1"/>
          </p:cNvSpPr>
          <p:nvPr>
            <p:ph type="ftr" sz="quarter" idx="11"/>
          </p:nvPr>
        </p:nvSpPr>
        <p:spPr/>
        <p:txBody>
          <a:bodyPr/>
          <a:lstStyle>
            <a:lvl1pPr>
              <a:defRPr/>
            </a:lvl1pPr>
          </a:lstStyle>
          <a:p>
            <a:pPr>
              <a:defRPr/>
            </a:pPr>
            <a:r>
              <a:rPr lang="en-US" dirty="0"/>
              <a:t>Class 3</a:t>
            </a:r>
          </a:p>
        </p:txBody>
      </p:sp>
      <p:sp>
        <p:nvSpPr>
          <p:cNvPr id="8" name="Slide Number Placeholder 5"/>
          <p:cNvSpPr>
            <a:spLocks noGrp="1"/>
          </p:cNvSpPr>
          <p:nvPr>
            <p:ph type="sldNum"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721317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031" y="2420888"/>
            <a:ext cx="7772400" cy="2304256"/>
          </a:xfrm>
        </p:spPr>
        <p:txBody>
          <a:bodyPr anchor="t"/>
          <a:lstStyle>
            <a:lvl1pPr algn="ctr">
              <a:defRPr sz="4800" b="1" cap="all"/>
            </a:lvl1pPr>
          </a:lstStyle>
          <a:p>
            <a:r>
              <a:rPr lang="en-US" dirty="0"/>
              <a:t>Click to edit Master title style</a:t>
            </a:r>
          </a:p>
        </p:txBody>
      </p:sp>
      <p:sp>
        <p:nvSpPr>
          <p:cNvPr id="4" name="Date Placeholder 3"/>
          <p:cNvSpPr>
            <a:spLocks noGrp="1"/>
          </p:cNvSpPr>
          <p:nvPr>
            <p:ph type="dt" sz="half" idx="10"/>
          </p:nvPr>
        </p:nvSpPr>
        <p:spPr/>
        <p:txBody>
          <a:bodyPr/>
          <a:lstStyle>
            <a:lvl1pPr>
              <a:defRPr/>
            </a:lvl1pPr>
          </a:lstStyle>
          <a:p>
            <a:pPr>
              <a:defRPr/>
            </a:pPr>
            <a:fld id="{411703B9-04C9-45A4-9BE1-843A3A9D8578}" type="datetime1">
              <a:rPr lang="en-US"/>
              <a:pPr>
                <a:defRPr/>
              </a:pPr>
              <a:t>9/21/2020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a:t>Class 3</a:t>
            </a: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D091C7B2-14AE-4FBB-A2BD-E9D08F552414}" type="slidenum">
              <a:rPr lang="en-US" altLang="en-US"/>
              <a:pPr>
                <a:defRPr/>
              </a:pPr>
              <a:t>‹#›</a:t>
            </a:fld>
            <a:r>
              <a:rPr lang="en-US" altLang="en-US"/>
              <a:t>(client logo)</a:t>
            </a:r>
          </a:p>
        </p:txBody>
      </p:sp>
      <p:pic>
        <p:nvPicPr>
          <p:cNvPr id="7" name="Picture 7">
            <a:extLst>
              <a:ext uri="{FF2B5EF4-FFF2-40B4-BE49-F238E27FC236}">
                <a16:creationId xmlns:a16="http://schemas.microsoft.com/office/drawing/2014/main" id="{E9B78BEF-E118-444E-965A-88EF3594BA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Allen_ICON white on light blue.jpg">
            <a:extLst>
              <a:ext uri="{FF2B5EF4-FFF2-40B4-BE49-F238E27FC236}">
                <a16:creationId xmlns:a16="http://schemas.microsoft.com/office/drawing/2014/main" id="{90AAE493-2897-41ED-9841-427C2EE37A7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5711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p:txBody>
          <a:bodyPr/>
          <a:lstStyle>
            <a:lvl1pPr>
              <a:defRPr/>
            </a:lvl1pPr>
          </a:lstStyle>
          <a:p>
            <a:pPr>
              <a:defRPr/>
            </a:pPr>
            <a:fld id="{13C947C9-8261-44AC-BEA0-258CBC73845E}" type="datetime1">
              <a:rPr lang="en-US"/>
              <a:pPr>
                <a:defRPr/>
              </a:pPr>
              <a:t>9/21/2020</a:t>
            </a:fld>
            <a:endParaRPr lang="en-US"/>
          </a:p>
        </p:txBody>
      </p:sp>
      <p:sp>
        <p:nvSpPr>
          <p:cNvPr id="8" name="Footer Placeholder 5"/>
          <p:cNvSpPr>
            <a:spLocks noGrp="1"/>
          </p:cNvSpPr>
          <p:nvPr>
            <p:ph type="ftr" sz="quarter" idx="11"/>
          </p:nvPr>
        </p:nvSpPr>
        <p:spPr/>
        <p:txBody>
          <a:bodyPr/>
          <a:lstStyle>
            <a:lvl1pPr>
              <a:defRPr/>
            </a:lvl1pPr>
          </a:lstStyle>
          <a:p>
            <a:pPr>
              <a:defRPr/>
            </a:pPr>
            <a:r>
              <a:rPr lang="en-US" dirty="0"/>
              <a:t>Class 3</a:t>
            </a:r>
          </a:p>
        </p:txBody>
      </p:sp>
      <p:sp>
        <p:nvSpPr>
          <p:cNvPr id="9"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A6168743-A747-4F7A-B9D3-3A738CEB33C8}" type="slidenum">
              <a:rPr lang="en-US" altLang="en-US"/>
              <a:pPr>
                <a:defRPr/>
              </a:pPr>
              <a:t>‹#›</a:t>
            </a:fld>
            <a:endParaRPr lang="en-US" altLang="en-US"/>
          </a:p>
        </p:txBody>
      </p:sp>
      <p:pic>
        <p:nvPicPr>
          <p:cNvPr id="11" name="Picture 7">
            <a:extLst>
              <a:ext uri="{FF2B5EF4-FFF2-40B4-BE49-F238E27FC236}">
                <a16:creationId xmlns:a16="http://schemas.microsoft.com/office/drawing/2014/main" id="{E958F104-4243-4A21-B453-B5DB612A8D2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4260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p:cNvSpPr>
            <a:spLocks noGrp="1"/>
          </p:cNvSpPr>
          <p:nvPr>
            <p:ph type="dt" sz="half" idx="10"/>
          </p:nvPr>
        </p:nvSpPr>
        <p:spPr/>
        <p:txBody>
          <a:bodyPr/>
          <a:lstStyle>
            <a:lvl1pPr>
              <a:defRPr/>
            </a:lvl1pPr>
          </a:lstStyle>
          <a:p>
            <a:pPr>
              <a:defRPr/>
            </a:pPr>
            <a:fld id="{6BCC76FA-0A47-4B6A-BA8C-B45991369630}" type="datetime1">
              <a:rPr lang="en-US"/>
              <a:pPr>
                <a:defRPr/>
              </a:pPr>
              <a:t>9/21/2020</a:t>
            </a:fld>
            <a:endParaRPr lang="en-US"/>
          </a:p>
        </p:txBody>
      </p:sp>
      <p:sp>
        <p:nvSpPr>
          <p:cNvPr id="10" name="Footer Placeholder 7"/>
          <p:cNvSpPr>
            <a:spLocks noGrp="1"/>
          </p:cNvSpPr>
          <p:nvPr>
            <p:ph type="ftr" sz="quarter" idx="11"/>
          </p:nvPr>
        </p:nvSpPr>
        <p:spPr/>
        <p:txBody>
          <a:bodyPr/>
          <a:lstStyle>
            <a:lvl1pPr>
              <a:defRPr/>
            </a:lvl1pPr>
          </a:lstStyle>
          <a:p>
            <a:pPr>
              <a:defRPr/>
            </a:pPr>
            <a:r>
              <a:rPr lang="en-US" dirty="0"/>
              <a:t>Class 3</a:t>
            </a:r>
          </a:p>
        </p:txBody>
      </p:sp>
      <p:sp>
        <p:nvSpPr>
          <p:cNvPr id="11" name="Slide Number Placeholder 8"/>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98C259BA-E3DB-4675-9733-0A02C6B20309}" type="slidenum">
              <a:rPr lang="en-US" altLang="en-US"/>
              <a:pPr>
                <a:defRPr/>
              </a:pPr>
              <a:t>‹#›</a:t>
            </a:fld>
            <a:endParaRPr lang="en-US" altLang="en-US"/>
          </a:p>
        </p:txBody>
      </p:sp>
      <p:pic>
        <p:nvPicPr>
          <p:cNvPr id="13" name="Picture 7">
            <a:extLst>
              <a:ext uri="{FF2B5EF4-FFF2-40B4-BE49-F238E27FC236}">
                <a16:creationId xmlns:a16="http://schemas.microsoft.com/office/drawing/2014/main" id="{5A1E139B-096E-4513-8055-27C45DA5022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6440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5" name="Date Placeholder 2"/>
          <p:cNvSpPr>
            <a:spLocks noGrp="1"/>
          </p:cNvSpPr>
          <p:nvPr>
            <p:ph type="dt" sz="half" idx="10"/>
          </p:nvPr>
        </p:nvSpPr>
        <p:spPr/>
        <p:txBody>
          <a:bodyPr/>
          <a:lstStyle>
            <a:lvl1pPr>
              <a:defRPr/>
            </a:lvl1pPr>
          </a:lstStyle>
          <a:p>
            <a:pPr>
              <a:defRPr/>
            </a:pPr>
            <a:fld id="{6159F584-05FA-4707-8938-5502A6278ECD}" type="datetime1">
              <a:rPr lang="en-US"/>
              <a:pPr>
                <a:defRPr/>
              </a:pPr>
              <a:t>9/21/2020</a:t>
            </a:fld>
            <a:endParaRPr lang="en-US"/>
          </a:p>
        </p:txBody>
      </p:sp>
      <p:sp>
        <p:nvSpPr>
          <p:cNvPr id="6" name="Footer Placeholder 3"/>
          <p:cNvSpPr>
            <a:spLocks noGrp="1"/>
          </p:cNvSpPr>
          <p:nvPr>
            <p:ph type="ftr" sz="quarter" idx="11"/>
          </p:nvPr>
        </p:nvSpPr>
        <p:spPr/>
        <p:txBody>
          <a:bodyPr/>
          <a:lstStyle>
            <a:lvl1pPr>
              <a:defRPr/>
            </a:lvl1pPr>
          </a:lstStyle>
          <a:p>
            <a:pPr>
              <a:defRPr/>
            </a:pPr>
            <a:r>
              <a:rPr lang="en-US" dirty="0"/>
              <a:t>Class 3</a:t>
            </a:r>
          </a:p>
        </p:txBody>
      </p:sp>
      <p:sp>
        <p:nvSpPr>
          <p:cNvPr id="7" name="Slide Number Placeholder 4"/>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9D821BB1-E660-4A9B-8F1B-148BB884234C}" type="slidenum">
              <a:rPr lang="en-US" altLang="en-US"/>
              <a:pPr>
                <a:defRPr/>
              </a:pPr>
              <a:t>‹#›</a:t>
            </a:fld>
            <a:endParaRPr lang="en-US" altLang="en-US"/>
          </a:p>
        </p:txBody>
      </p:sp>
      <p:pic>
        <p:nvPicPr>
          <p:cNvPr id="8" name="Picture 7">
            <a:extLst>
              <a:ext uri="{FF2B5EF4-FFF2-40B4-BE49-F238E27FC236}">
                <a16:creationId xmlns:a16="http://schemas.microsoft.com/office/drawing/2014/main" id="{000D590D-66AC-4376-9707-569C4285D32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520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1"/>
          <p:cNvSpPr>
            <a:spLocks noGrp="1"/>
          </p:cNvSpPr>
          <p:nvPr>
            <p:ph type="dt" sz="half" idx="10"/>
          </p:nvPr>
        </p:nvSpPr>
        <p:spPr/>
        <p:txBody>
          <a:bodyPr/>
          <a:lstStyle>
            <a:lvl1pPr>
              <a:defRPr/>
            </a:lvl1pPr>
          </a:lstStyle>
          <a:p>
            <a:pPr>
              <a:defRPr/>
            </a:pPr>
            <a:fld id="{1CB97D49-BCFA-46CE-8C44-066D6AB7DB93}" type="datetime1">
              <a:rPr lang="en-US"/>
              <a:pPr>
                <a:defRPr/>
              </a:pPr>
              <a:t>9/21/2020</a:t>
            </a:fld>
            <a:endParaRPr lang="en-US"/>
          </a:p>
        </p:txBody>
      </p:sp>
      <p:sp>
        <p:nvSpPr>
          <p:cNvPr id="5" name="Footer Placeholder 2"/>
          <p:cNvSpPr>
            <a:spLocks noGrp="1"/>
          </p:cNvSpPr>
          <p:nvPr>
            <p:ph type="ftr" sz="quarter" idx="11"/>
          </p:nvPr>
        </p:nvSpPr>
        <p:spPr/>
        <p:txBody>
          <a:bodyPr/>
          <a:lstStyle>
            <a:lvl1pPr>
              <a:defRPr/>
            </a:lvl1pPr>
          </a:lstStyle>
          <a:p>
            <a:pPr>
              <a:defRPr/>
            </a:pPr>
            <a:r>
              <a:rPr lang="en-CA" dirty="0"/>
              <a:t>Class 3</a:t>
            </a:r>
            <a:endParaRPr lang="en-US" dirty="0"/>
          </a:p>
        </p:txBody>
      </p:sp>
      <p:pic>
        <p:nvPicPr>
          <p:cNvPr id="7" name="Picture 7">
            <a:extLst>
              <a:ext uri="{FF2B5EF4-FFF2-40B4-BE49-F238E27FC236}">
                <a16:creationId xmlns:a16="http://schemas.microsoft.com/office/drawing/2014/main" id="{A8874726-107F-4A14-9886-002CD10926F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890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a:lvl1pPr>
          </a:lstStyle>
          <a:p>
            <a:pPr>
              <a:defRPr/>
            </a:pPr>
            <a:fld id="{53AD6209-AB7C-4BEB-964C-21436A7F7ADA}" type="datetime1">
              <a:rPr lang="en-US"/>
              <a:pPr>
                <a:defRPr/>
              </a:pPr>
              <a:t>9/21/2020</a:t>
            </a:fld>
            <a:endParaRPr lang="en-US"/>
          </a:p>
        </p:txBody>
      </p:sp>
      <p:sp>
        <p:nvSpPr>
          <p:cNvPr id="7" name="Footer Placeholder 5"/>
          <p:cNvSpPr>
            <a:spLocks noGrp="1"/>
          </p:cNvSpPr>
          <p:nvPr>
            <p:ph type="ftr" sz="quarter" idx="11"/>
          </p:nvPr>
        </p:nvSpPr>
        <p:spPr/>
        <p:txBody>
          <a:bodyPr/>
          <a:lstStyle>
            <a:lvl1pPr>
              <a:defRPr/>
            </a:lvl1pPr>
          </a:lstStyle>
          <a:p>
            <a:pPr>
              <a:defRPr/>
            </a:pPr>
            <a:r>
              <a:rPr lang="en-US" dirty="0"/>
              <a:t>Class 3</a:t>
            </a:r>
          </a:p>
        </p:txBody>
      </p:sp>
      <p:sp>
        <p:nvSpPr>
          <p:cNvPr id="8"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6DBC6869-B077-40DB-A211-F096FCE5397F}" type="slidenum">
              <a:rPr lang="en-US" altLang="en-US"/>
              <a:pPr>
                <a:defRPr/>
              </a:pPr>
              <a:t>‹#›</a:t>
            </a:fld>
            <a:endParaRPr lang="en-US" altLang="en-US"/>
          </a:p>
        </p:txBody>
      </p:sp>
      <p:pic>
        <p:nvPicPr>
          <p:cNvPr id="9" name="Picture 8">
            <a:extLst>
              <a:ext uri="{FF2B5EF4-FFF2-40B4-BE49-F238E27FC236}">
                <a16:creationId xmlns:a16="http://schemas.microsoft.com/office/drawing/2014/main" id="{A0D150B7-3B5E-49AB-9E0C-E12CB3B54E7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Allen_ICON white on light blue.jpg">
            <a:extLst>
              <a:ext uri="{FF2B5EF4-FFF2-40B4-BE49-F238E27FC236}">
                <a16:creationId xmlns:a16="http://schemas.microsoft.com/office/drawing/2014/main" id="{8A75FF3E-4A67-4805-AB80-8FF16FC7D45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1829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A9928C69-4572-4848-8CB7-EDBA0E0056CC}" type="datetime1">
              <a:rPr lang="en-US"/>
              <a:pPr>
                <a:defRPr/>
              </a:pPr>
              <a:t>9/21/2020</a:t>
            </a:fld>
            <a:endParaRPr lang="en-US"/>
          </a:p>
        </p:txBody>
      </p:sp>
      <p:sp>
        <p:nvSpPr>
          <p:cNvPr id="7" name="Footer Placeholder 5"/>
          <p:cNvSpPr>
            <a:spLocks noGrp="1"/>
          </p:cNvSpPr>
          <p:nvPr>
            <p:ph type="ftr" sz="quarter" idx="11"/>
          </p:nvPr>
        </p:nvSpPr>
        <p:spPr/>
        <p:txBody>
          <a:bodyPr/>
          <a:lstStyle>
            <a:lvl1pPr>
              <a:defRPr/>
            </a:lvl1pPr>
          </a:lstStyle>
          <a:p>
            <a:pPr>
              <a:defRPr/>
            </a:pPr>
            <a:r>
              <a:rPr lang="en-US" dirty="0"/>
              <a:t>Class 3</a:t>
            </a:r>
          </a:p>
        </p:txBody>
      </p:sp>
      <p:sp>
        <p:nvSpPr>
          <p:cNvPr id="8"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8934FA8B-4ECF-4F31-987C-17A8C6A90759}" type="slidenum">
              <a:rPr lang="en-US" altLang="en-US"/>
              <a:pPr>
                <a:defRPr/>
              </a:pPr>
              <a:t>‹#›</a:t>
            </a:fld>
            <a:endParaRPr lang="en-US" altLang="en-US"/>
          </a:p>
        </p:txBody>
      </p:sp>
      <p:pic>
        <p:nvPicPr>
          <p:cNvPr id="9" name="Picture 8">
            <a:extLst>
              <a:ext uri="{FF2B5EF4-FFF2-40B4-BE49-F238E27FC236}">
                <a16:creationId xmlns:a16="http://schemas.microsoft.com/office/drawing/2014/main" id="{B8EE0FA1-A019-4BD0-8329-7E40852C52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Allen_ICON white on light blue.jpg">
            <a:extLst>
              <a:ext uri="{FF2B5EF4-FFF2-40B4-BE49-F238E27FC236}">
                <a16:creationId xmlns:a16="http://schemas.microsoft.com/office/drawing/2014/main" id="{70ECE8F5-0120-41DE-94BB-BF11F92B679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1908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678D"/>
            </a:gs>
            <a:gs pos="100000">
              <a:srgbClr val="00486D"/>
            </a:gs>
            <a:gs pos="100000">
              <a:srgbClr val="00486D"/>
            </a:gs>
            <a:gs pos="100000">
              <a:srgbClr val="00486D"/>
            </a:gs>
            <a:gs pos="100000">
              <a:srgbClr val="00678D"/>
            </a:gs>
            <a:gs pos="100000">
              <a:srgbClr val="10253F"/>
            </a:gs>
          </a:gsLst>
          <a:lin ang="54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81750"/>
            <a:ext cx="2133600" cy="3397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C2A9EE9B-CB0F-41F2-A856-C0911206F56B}" type="datetime1">
              <a:rPr lang="en-US"/>
              <a:pPr>
                <a:defRPr/>
              </a:pPr>
              <a:t>9/21/2020</a:t>
            </a:fld>
            <a:endParaRPr lang="en-US" dirty="0"/>
          </a:p>
        </p:txBody>
      </p:sp>
      <p:sp>
        <p:nvSpPr>
          <p:cNvPr id="5" name="Footer Placeholder 4"/>
          <p:cNvSpPr>
            <a:spLocks noGrp="1"/>
          </p:cNvSpPr>
          <p:nvPr>
            <p:ph type="ftr" sz="quarter" idx="3"/>
          </p:nvPr>
        </p:nvSpPr>
        <p:spPr>
          <a:xfrm>
            <a:off x="2987675" y="6356350"/>
            <a:ext cx="3313113" cy="365125"/>
          </a:xfrm>
          <a:prstGeom prst="rect">
            <a:avLst/>
          </a:prstGeom>
        </p:spPr>
        <p:txBody>
          <a:bodyPr vert="horz" lIns="91440" tIns="45720" rIns="91440" bIns="45720" rtlCol="0" anchor="ctr"/>
          <a:lstStyle>
            <a:lvl1pPr algn="ctr" eaLnBrk="1" fontAlgn="auto" hangingPunct="1">
              <a:spcBef>
                <a:spcPts val="0"/>
              </a:spcBef>
              <a:spcAft>
                <a:spcPts val="0"/>
              </a:spcAft>
              <a:defRPr sz="1600" i="1">
                <a:solidFill>
                  <a:schemeClr val="bg1"/>
                </a:solidFill>
                <a:latin typeface="+mn-lt"/>
                <a:cs typeface="+mn-cs"/>
              </a:defRPr>
            </a:lvl1pPr>
          </a:lstStyle>
          <a:p>
            <a:pPr>
              <a:defRPr/>
            </a:pPr>
            <a:r>
              <a:rPr lang="en-CA"/>
              <a:t>Copyright and Music</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hf sldNum="0" hdr="0" dt="0"/>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allenmendelsohn.com/mcgil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facebook.com/events/1548477512026972/"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H27rfr59Ri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lois-laws.justice.gc.ca/eng/acts/C-42"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www.youtube.com/watch?v=eVyxnMM3ldc"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685800" y="-242888"/>
            <a:ext cx="7772400" cy="4319588"/>
          </a:xfrm>
        </p:spPr>
        <p:txBody>
          <a:bodyPr/>
          <a:lstStyle/>
          <a:p>
            <a:pPr eaLnBrk="1" hangingPunct="1"/>
            <a:br>
              <a:rPr lang="en-US" altLang="en-US" sz="9600" dirty="0"/>
            </a:br>
            <a:r>
              <a:rPr lang="en-US" altLang="en-US" u="sng" dirty="0"/>
              <a:t>Class 3 – September 22</a:t>
            </a:r>
            <a:br>
              <a:rPr lang="en-US" altLang="en-US" dirty="0"/>
            </a:br>
            <a:br>
              <a:rPr lang="en-US" altLang="en-US" dirty="0"/>
            </a:br>
            <a:r>
              <a:rPr lang="en-CA" altLang="en-US" dirty="0"/>
              <a:t>Hands Off My Stuff – Copyright (and other IP) on the Internet, and territorial jurisdiction and other preliminary matters</a:t>
            </a:r>
            <a:br>
              <a:rPr lang="en-US" altLang="en-US" dirty="0"/>
            </a:br>
            <a:r>
              <a:rPr lang="en-US" altLang="en-US" dirty="0"/>
              <a:t>             </a:t>
            </a:r>
            <a:br>
              <a:rPr lang="en-US" altLang="en-US" dirty="0"/>
            </a:br>
            <a:r>
              <a:rPr lang="en-US" altLang="en-US" dirty="0"/>
              <a:t>                 </a:t>
            </a:r>
          </a:p>
        </p:txBody>
      </p:sp>
      <p:pic>
        <p:nvPicPr>
          <p:cNvPr id="15363" name="Picture 5" descr="Allen_ICON white on light blu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61618" y="5733256"/>
            <a:ext cx="1020763"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77961" y="4869160"/>
            <a:ext cx="61880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95D4A-3FB3-42C1-BBA2-4F04355812B7}"/>
              </a:ext>
            </a:extLst>
          </p:cNvPr>
          <p:cNvSpPr>
            <a:spLocks noGrp="1"/>
          </p:cNvSpPr>
          <p:nvPr>
            <p:ph type="title"/>
          </p:nvPr>
        </p:nvSpPr>
        <p:spPr/>
        <p:txBody>
          <a:bodyPr/>
          <a:lstStyle/>
          <a:p>
            <a:r>
              <a:rPr lang="en-CA" dirty="0"/>
              <a:t>Client letter</a:t>
            </a:r>
          </a:p>
        </p:txBody>
      </p:sp>
      <p:sp>
        <p:nvSpPr>
          <p:cNvPr id="3" name="Content Placeholder 2">
            <a:extLst>
              <a:ext uri="{FF2B5EF4-FFF2-40B4-BE49-F238E27FC236}">
                <a16:creationId xmlns:a16="http://schemas.microsoft.com/office/drawing/2014/main" id="{8F538CAA-D8AA-435A-8D97-7350989F5C5C}"/>
              </a:ext>
            </a:extLst>
          </p:cNvPr>
          <p:cNvSpPr>
            <a:spLocks noGrp="1"/>
          </p:cNvSpPr>
          <p:nvPr>
            <p:ph idx="1"/>
          </p:nvPr>
        </p:nvSpPr>
        <p:spPr>
          <a:xfrm>
            <a:off x="457200" y="1600200"/>
            <a:ext cx="8229600" cy="4525963"/>
          </a:xfrm>
        </p:spPr>
        <p:txBody>
          <a:bodyPr/>
          <a:lstStyle/>
          <a:p>
            <a:pPr marL="0" indent="0">
              <a:buNone/>
            </a:pPr>
            <a:endParaRPr lang="en-CA" dirty="0"/>
          </a:p>
          <a:p>
            <a:pPr marL="0" indent="0">
              <a:buNone/>
            </a:pPr>
            <a:endParaRPr lang="en-CA" u="sng" dirty="0"/>
          </a:p>
          <a:p>
            <a:pPr marL="0" indent="0">
              <a:buNone/>
            </a:pPr>
            <a:r>
              <a:rPr lang="en-CA" u="sng" dirty="0"/>
              <a:t>Re: Unauthorized Use of Getty Images Imagery </a:t>
            </a:r>
          </a:p>
          <a:p>
            <a:pPr marL="0" indent="0">
              <a:buNone/>
            </a:pPr>
            <a:r>
              <a:rPr lang="en-CA" sz="2400" dirty="0"/>
              <a:t>Use of imagery without a valid license is considered copyright infringement and entitles Getty Images to seek compensation for infringing uses (Canadian </a:t>
            </a:r>
            <a:r>
              <a:rPr lang="en-CA" sz="2400" i="1" dirty="0"/>
              <a:t>Copyright Act</a:t>
            </a:r>
            <a:r>
              <a:rPr lang="en-CA" sz="2400" dirty="0"/>
              <a:t>, The United States </a:t>
            </a:r>
            <a:r>
              <a:rPr lang="en-CA" sz="2400" i="1" dirty="0"/>
              <a:t>Copyright Act of 1976</a:t>
            </a:r>
            <a:r>
              <a:rPr lang="en-CA" sz="2400" dirty="0"/>
              <a:t>). The cost of settlement for past usage of the imagery on your company’s website is C$655.00.</a:t>
            </a:r>
          </a:p>
        </p:txBody>
      </p:sp>
      <p:sp>
        <p:nvSpPr>
          <p:cNvPr id="4" name="Footer Placeholder 3">
            <a:extLst>
              <a:ext uri="{FF2B5EF4-FFF2-40B4-BE49-F238E27FC236}">
                <a16:creationId xmlns:a16="http://schemas.microsoft.com/office/drawing/2014/main" id="{7E57A745-E135-4B3E-A3CA-7DEB71CCD3BD}"/>
              </a:ext>
            </a:extLst>
          </p:cNvPr>
          <p:cNvSpPr>
            <a:spLocks noGrp="1"/>
          </p:cNvSpPr>
          <p:nvPr>
            <p:ph type="ftr" sz="quarter" idx="11"/>
          </p:nvPr>
        </p:nvSpPr>
        <p:spPr/>
        <p:txBody>
          <a:bodyPr/>
          <a:lstStyle/>
          <a:p>
            <a:pPr>
              <a:defRPr/>
            </a:pPr>
            <a:r>
              <a:rPr lang="en-US" dirty="0"/>
              <a:t>Class 3</a:t>
            </a:r>
          </a:p>
        </p:txBody>
      </p:sp>
      <p:pic>
        <p:nvPicPr>
          <p:cNvPr id="8" name="Picture 2" descr="Image result for getty images logo">
            <a:extLst>
              <a:ext uri="{FF2B5EF4-FFF2-40B4-BE49-F238E27FC236}">
                <a16:creationId xmlns:a16="http://schemas.microsoft.com/office/drawing/2014/main" id="{AE2EB77C-F23F-4A62-B980-45785D2FDD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061" y="1571069"/>
            <a:ext cx="4238758" cy="7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6267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79F35-E935-4B6A-B99A-D140764400D8}"/>
              </a:ext>
            </a:extLst>
          </p:cNvPr>
          <p:cNvSpPr>
            <a:spLocks noGrp="1"/>
          </p:cNvSpPr>
          <p:nvPr>
            <p:ph type="title"/>
          </p:nvPr>
        </p:nvSpPr>
        <p:spPr>
          <a:xfrm>
            <a:off x="0" y="274638"/>
            <a:ext cx="9144000" cy="1498178"/>
          </a:xfrm>
        </p:spPr>
        <p:txBody>
          <a:bodyPr/>
          <a:lstStyle/>
          <a:p>
            <a:r>
              <a:rPr lang="en-CA" dirty="0"/>
              <a:t>Class exercise (confession) of the day!</a:t>
            </a:r>
          </a:p>
        </p:txBody>
      </p:sp>
      <p:sp>
        <p:nvSpPr>
          <p:cNvPr id="3" name="Content Placeholder 2">
            <a:extLst>
              <a:ext uri="{FF2B5EF4-FFF2-40B4-BE49-F238E27FC236}">
                <a16:creationId xmlns:a16="http://schemas.microsoft.com/office/drawing/2014/main" id="{4177A198-2D3E-4D2F-8F16-C3EA19E3FBC5}"/>
              </a:ext>
            </a:extLst>
          </p:cNvPr>
          <p:cNvSpPr>
            <a:spLocks noGrp="1"/>
          </p:cNvSpPr>
          <p:nvPr>
            <p:ph idx="1"/>
          </p:nvPr>
        </p:nvSpPr>
        <p:spPr/>
        <p:txBody>
          <a:bodyPr/>
          <a:lstStyle/>
          <a:p>
            <a:pPr marL="0" indent="0" algn="ctr">
              <a:buNone/>
            </a:pPr>
            <a:r>
              <a:rPr lang="en-CA" sz="3600" dirty="0"/>
              <a:t>Have you </a:t>
            </a:r>
            <a:r>
              <a:rPr lang="en-CA" sz="3600" b="1" dirty="0"/>
              <a:t>infringed</a:t>
            </a:r>
            <a:r>
              <a:rPr lang="en-CA" sz="3600" dirty="0"/>
              <a:t> copyright online?</a:t>
            </a:r>
          </a:p>
          <a:p>
            <a:pPr marL="0" indent="0" algn="ctr">
              <a:buNone/>
            </a:pPr>
            <a:r>
              <a:rPr lang="en-CA" sz="3600" dirty="0"/>
              <a:t>e.g. Video, Pictures, Music, Text</a:t>
            </a:r>
          </a:p>
          <a:p>
            <a:pPr marL="0" indent="0" algn="ctr">
              <a:buNone/>
            </a:pPr>
            <a:r>
              <a:rPr lang="en-CA" sz="3600" dirty="0"/>
              <a:t>Prof-</a:t>
            </a:r>
            <a:r>
              <a:rPr lang="en-CA" sz="3600" dirty="0" err="1"/>
              <a:t>ish</a:t>
            </a:r>
            <a:r>
              <a:rPr lang="en-CA" sz="3600" dirty="0"/>
              <a:t> AM: Yes!</a:t>
            </a:r>
          </a:p>
          <a:p>
            <a:pPr marL="0" indent="0" algn="ctr">
              <a:buNone/>
            </a:pPr>
            <a:r>
              <a:rPr lang="en-CA" sz="3600" dirty="0"/>
              <a:t>Do you have an excuse / justification?</a:t>
            </a:r>
          </a:p>
          <a:p>
            <a:pPr marL="0" indent="0" algn="ctr">
              <a:buNone/>
            </a:pPr>
            <a:r>
              <a:rPr lang="en-CA" sz="3600" dirty="0"/>
              <a:t>Prof-</a:t>
            </a:r>
            <a:r>
              <a:rPr lang="en-CA" sz="3600" dirty="0" err="1"/>
              <a:t>ish</a:t>
            </a:r>
            <a:r>
              <a:rPr lang="en-CA" sz="3600" dirty="0"/>
              <a:t> AM: Yes! Sometimes no…</a:t>
            </a:r>
          </a:p>
          <a:p>
            <a:pPr marL="0" indent="0" algn="ctr">
              <a:buNone/>
            </a:pPr>
            <a:endParaRPr lang="en-CA" sz="3600" dirty="0"/>
          </a:p>
          <a:p>
            <a:pPr marL="0" indent="0" algn="ctr">
              <a:buNone/>
            </a:pPr>
            <a:r>
              <a:rPr lang="en-CA" sz="3600" dirty="0"/>
              <a:t>5-MINUTE MUSICAL INTERLUDE…</a:t>
            </a:r>
          </a:p>
        </p:txBody>
      </p:sp>
      <p:sp>
        <p:nvSpPr>
          <p:cNvPr id="4" name="Footer Placeholder 3">
            <a:extLst>
              <a:ext uri="{FF2B5EF4-FFF2-40B4-BE49-F238E27FC236}">
                <a16:creationId xmlns:a16="http://schemas.microsoft.com/office/drawing/2014/main" id="{3072F02C-5EA7-4871-8FB4-225A71ADCB6D}"/>
              </a:ext>
            </a:extLst>
          </p:cNvPr>
          <p:cNvSpPr>
            <a:spLocks noGrp="1"/>
          </p:cNvSpPr>
          <p:nvPr>
            <p:ph type="ftr" sz="quarter" idx="11"/>
          </p:nvPr>
        </p:nvSpPr>
        <p:spPr/>
        <p:txBody>
          <a:bodyPr/>
          <a:lstStyle/>
          <a:p>
            <a:pPr>
              <a:defRPr/>
            </a:pPr>
            <a:r>
              <a:rPr lang="en-US" dirty="0"/>
              <a:t>Class 3</a:t>
            </a:r>
          </a:p>
        </p:txBody>
      </p:sp>
    </p:spTree>
    <p:extLst>
      <p:ext uri="{BB962C8B-B14F-4D97-AF65-F5344CB8AC3E}">
        <p14:creationId xmlns:p14="http://schemas.microsoft.com/office/powerpoint/2010/main" val="1342448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E804E-3E66-4840-9586-3C6CA77DB0FB}"/>
              </a:ext>
            </a:extLst>
          </p:cNvPr>
          <p:cNvSpPr>
            <a:spLocks noGrp="1"/>
          </p:cNvSpPr>
          <p:nvPr>
            <p:ph type="title"/>
          </p:nvPr>
        </p:nvSpPr>
        <p:spPr/>
        <p:txBody>
          <a:bodyPr/>
          <a:lstStyle/>
          <a:p>
            <a:r>
              <a:rPr lang="en-CA" dirty="0"/>
              <a:t>Preliminary matters – </a:t>
            </a:r>
            <a:br>
              <a:rPr lang="en-CA" dirty="0"/>
            </a:br>
            <a:r>
              <a:rPr lang="en-CA" dirty="0"/>
              <a:t>FINDING VIOLATORS</a:t>
            </a:r>
          </a:p>
        </p:txBody>
      </p:sp>
      <p:sp>
        <p:nvSpPr>
          <p:cNvPr id="3" name="Footer Placeholder 2">
            <a:extLst>
              <a:ext uri="{FF2B5EF4-FFF2-40B4-BE49-F238E27FC236}">
                <a16:creationId xmlns:a16="http://schemas.microsoft.com/office/drawing/2014/main" id="{C8562042-0F3E-4C03-9790-A71EB4A9012A}"/>
              </a:ext>
            </a:extLst>
          </p:cNvPr>
          <p:cNvSpPr>
            <a:spLocks noGrp="1"/>
          </p:cNvSpPr>
          <p:nvPr>
            <p:ph type="ftr" sz="quarter" idx="11"/>
          </p:nvPr>
        </p:nvSpPr>
        <p:spPr/>
        <p:txBody>
          <a:bodyPr/>
          <a:lstStyle/>
          <a:p>
            <a:pPr>
              <a:defRPr/>
            </a:pPr>
            <a:r>
              <a:rPr lang="en-US" dirty="0"/>
              <a:t>Class 3</a:t>
            </a:r>
          </a:p>
        </p:txBody>
      </p:sp>
    </p:spTree>
    <p:extLst>
      <p:ext uri="{BB962C8B-B14F-4D97-AF65-F5344CB8AC3E}">
        <p14:creationId xmlns:p14="http://schemas.microsoft.com/office/powerpoint/2010/main" val="2349921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916C8-74DE-4345-AFAC-BC880431A7B4}"/>
              </a:ext>
            </a:extLst>
          </p:cNvPr>
          <p:cNvSpPr>
            <a:spLocks noGrp="1"/>
          </p:cNvSpPr>
          <p:nvPr>
            <p:ph type="title"/>
          </p:nvPr>
        </p:nvSpPr>
        <p:spPr/>
        <p:txBody>
          <a:bodyPr/>
          <a:lstStyle/>
          <a:p>
            <a:r>
              <a:rPr lang="en-US" dirty="0"/>
              <a:t>Internet anonymity?</a:t>
            </a:r>
            <a:endParaRPr lang="en-CA" dirty="0"/>
          </a:p>
        </p:txBody>
      </p:sp>
      <p:sp>
        <p:nvSpPr>
          <p:cNvPr id="3" name="Content Placeholder 2">
            <a:extLst>
              <a:ext uri="{FF2B5EF4-FFF2-40B4-BE49-F238E27FC236}">
                <a16:creationId xmlns:a16="http://schemas.microsoft.com/office/drawing/2014/main" id="{3595C08D-F370-4F24-8C28-97D0986597FB}"/>
              </a:ext>
            </a:extLst>
          </p:cNvPr>
          <p:cNvSpPr>
            <a:spLocks noGrp="1"/>
          </p:cNvSpPr>
          <p:nvPr>
            <p:ph idx="1"/>
          </p:nvPr>
        </p:nvSpPr>
        <p:spPr/>
        <p:txBody>
          <a:bodyPr/>
          <a:lstStyle/>
          <a:p>
            <a:pPr marL="0" indent="0" eaLnBrk="1" hangingPunct="1">
              <a:buNone/>
            </a:pPr>
            <a:r>
              <a:rPr lang="en-US" altLang="en-US" u="sng" dirty="0"/>
              <a:t>Internet Protocol (IP) Address:</a:t>
            </a:r>
          </a:p>
          <a:p>
            <a:pPr marL="0" indent="0" eaLnBrk="1" hangingPunct="1">
              <a:buNone/>
            </a:pPr>
            <a:r>
              <a:rPr lang="en-US" altLang="en-US" dirty="0" err="1"/>
              <a:t>xxx.xxx.xxx.xxx</a:t>
            </a:r>
            <a:r>
              <a:rPr lang="en-US" altLang="en-US" dirty="0"/>
              <a:t> (IPv4)</a:t>
            </a:r>
          </a:p>
          <a:p>
            <a:pPr marL="0" indent="0" eaLnBrk="1" hangingPunct="1">
              <a:buNone/>
            </a:pPr>
            <a:r>
              <a:rPr lang="en-US" altLang="en-US" dirty="0"/>
              <a:t>Where xxx = #(0,255)</a:t>
            </a:r>
          </a:p>
          <a:p>
            <a:pPr marL="0" indent="0" eaLnBrk="1" hangingPunct="1">
              <a:buNone/>
            </a:pPr>
            <a:endParaRPr lang="en-US" altLang="en-US" dirty="0"/>
          </a:p>
          <a:p>
            <a:pPr marL="0" indent="0" eaLnBrk="1" hangingPunct="1">
              <a:buNone/>
            </a:pPr>
            <a:r>
              <a:rPr lang="en-US" altLang="en-US" dirty="0"/>
              <a:t>STATIC IP</a:t>
            </a:r>
          </a:p>
          <a:p>
            <a:pPr marL="0" indent="0" eaLnBrk="1" hangingPunct="1">
              <a:buNone/>
            </a:pPr>
            <a:r>
              <a:rPr lang="en-US" altLang="en-US" dirty="0"/>
              <a:t>v.</a:t>
            </a:r>
          </a:p>
          <a:p>
            <a:pPr marL="0" indent="0" eaLnBrk="1" hangingPunct="1">
              <a:buNone/>
            </a:pPr>
            <a:r>
              <a:rPr lang="en-US" altLang="en-US" dirty="0"/>
              <a:t>DYNAMIC IP</a:t>
            </a:r>
          </a:p>
          <a:p>
            <a:pPr marL="0" indent="0" eaLnBrk="1" hangingPunct="1">
              <a:buNone/>
            </a:pPr>
            <a:endParaRPr lang="en-US" altLang="en-US" dirty="0"/>
          </a:p>
          <a:p>
            <a:endParaRPr lang="en-CA" dirty="0"/>
          </a:p>
        </p:txBody>
      </p:sp>
      <p:sp>
        <p:nvSpPr>
          <p:cNvPr id="4" name="Footer Placeholder 3">
            <a:extLst>
              <a:ext uri="{FF2B5EF4-FFF2-40B4-BE49-F238E27FC236}">
                <a16:creationId xmlns:a16="http://schemas.microsoft.com/office/drawing/2014/main" id="{D3633FB4-5B26-4292-8D8E-C5C9E2A7F820}"/>
              </a:ext>
            </a:extLst>
          </p:cNvPr>
          <p:cNvSpPr>
            <a:spLocks noGrp="1"/>
          </p:cNvSpPr>
          <p:nvPr>
            <p:ph type="ftr" sz="quarter" idx="11"/>
          </p:nvPr>
        </p:nvSpPr>
        <p:spPr/>
        <p:txBody>
          <a:bodyPr/>
          <a:lstStyle/>
          <a:p>
            <a:pPr>
              <a:defRPr/>
            </a:pPr>
            <a:r>
              <a:rPr lang="en-US"/>
              <a:t>Class 3</a:t>
            </a:r>
            <a:endParaRPr lang="en-US" dirty="0"/>
          </a:p>
        </p:txBody>
      </p:sp>
      <p:pic>
        <p:nvPicPr>
          <p:cNvPr id="5" name="Picture 3">
            <a:extLst>
              <a:ext uri="{FF2B5EF4-FFF2-40B4-BE49-F238E27FC236}">
                <a16:creationId xmlns:a16="http://schemas.microsoft.com/office/drawing/2014/main" id="{293600BE-3551-4184-B442-6908F6C0E7B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11638" y="3846513"/>
            <a:ext cx="4591050"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1577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57714-24AB-4A62-B47A-3F1C14621512}"/>
              </a:ext>
            </a:extLst>
          </p:cNvPr>
          <p:cNvSpPr>
            <a:spLocks noGrp="1"/>
          </p:cNvSpPr>
          <p:nvPr>
            <p:ph type="title"/>
          </p:nvPr>
        </p:nvSpPr>
        <p:spPr/>
        <p:txBody>
          <a:bodyPr/>
          <a:lstStyle/>
          <a:p>
            <a:r>
              <a:rPr lang="en-CA" dirty="0"/>
              <a:t>IP Addresses</a:t>
            </a:r>
          </a:p>
        </p:txBody>
      </p:sp>
      <p:sp>
        <p:nvSpPr>
          <p:cNvPr id="3" name="Content Placeholder 2">
            <a:extLst>
              <a:ext uri="{FF2B5EF4-FFF2-40B4-BE49-F238E27FC236}">
                <a16:creationId xmlns:a16="http://schemas.microsoft.com/office/drawing/2014/main" id="{16C713CB-173F-4F50-A44D-22EF282E477A}"/>
              </a:ext>
            </a:extLst>
          </p:cNvPr>
          <p:cNvSpPr>
            <a:spLocks noGrp="1"/>
          </p:cNvSpPr>
          <p:nvPr>
            <p:ph idx="1"/>
          </p:nvPr>
        </p:nvSpPr>
        <p:spPr/>
        <p:txBody>
          <a:bodyPr/>
          <a:lstStyle/>
          <a:p>
            <a:r>
              <a:rPr lang="en-US" dirty="0"/>
              <a:t>What is my IP Address?</a:t>
            </a:r>
          </a:p>
          <a:p>
            <a:r>
              <a:rPr lang="en-US" dirty="0"/>
              <a:t>In the real world, an ISP would have this information</a:t>
            </a:r>
          </a:p>
          <a:p>
            <a:r>
              <a:rPr lang="en-US" dirty="0"/>
              <a:t>You want to get an order to have the ISP turn an IP address into a name and address for the purpose of finding your IP violation target</a:t>
            </a:r>
          </a:p>
          <a:p>
            <a:pPr marL="0" indent="0">
              <a:buNone/>
            </a:pPr>
            <a:endParaRPr lang="en-CA" dirty="0"/>
          </a:p>
        </p:txBody>
      </p:sp>
      <p:sp>
        <p:nvSpPr>
          <p:cNvPr id="4" name="Footer Placeholder 3">
            <a:extLst>
              <a:ext uri="{FF2B5EF4-FFF2-40B4-BE49-F238E27FC236}">
                <a16:creationId xmlns:a16="http://schemas.microsoft.com/office/drawing/2014/main" id="{2027E6BD-3977-4847-9D8B-02543E5F0A88}"/>
              </a:ext>
            </a:extLst>
          </p:cNvPr>
          <p:cNvSpPr>
            <a:spLocks noGrp="1"/>
          </p:cNvSpPr>
          <p:nvPr>
            <p:ph type="ftr" sz="quarter" idx="11"/>
          </p:nvPr>
        </p:nvSpPr>
        <p:spPr/>
        <p:txBody>
          <a:bodyPr/>
          <a:lstStyle/>
          <a:p>
            <a:pPr>
              <a:defRPr/>
            </a:pPr>
            <a:r>
              <a:rPr lang="en-US"/>
              <a:t>Class 3</a:t>
            </a:r>
            <a:endParaRPr lang="en-US" dirty="0"/>
          </a:p>
        </p:txBody>
      </p:sp>
    </p:spTree>
    <p:extLst>
      <p:ext uri="{BB962C8B-B14F-4D97-AF65-F5344CB8AC3E}">
        <p14:creationId xmlns:p14="http://schemas.microsoft.com/office/powerpoint/2010/main" val="2898877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C2029-F3D4-4488-BA8D-B5A136B96F3C}"/>
              </a:ext>
            </a:extLst>
          </p:cNvPr>
          <p:cNvSpPr>
            <a:spLocks noGrp="1"/>
          </p:cNvSpPr>
          <p:nvPr>
            <p:ph type="title"/>
          </p:nvPr>
        </p:nvSpPr>
        <p:spPr/>
        <p:txBody>
          <a:bodyPr/>
          <a:lstStyle/>
          <a:p>
            <a:r>
              <a:rPr lang="en-CA" i="1" dirty="0"/>
              <a:t>Norwich</a:t>
            </a:r>
          </a:p>
        </p:txBody>
      </p:sp>
      <p:sp>
        <p:nvSpPr>
          <p:cNvPr id="3" name="Content Placeholder 2">
            <a:extLst>
              <a:ext uri="{FF2B5EF4-FFF2-40B4-BE49-F238E27FC236}">
                <a16:creationId xmlns:a16="http://schemas.microsoft.com/office/drawing/2014/main" id="{E50D5B69-FC25-46B1-9259-D5F6CA21D90C}"/>
              </a:ext>
            </a:extLst>
          </p:cNvPr>
          <p:cNvSpPr>
            <a:spLocks noGrp="1"/>
          </p:cNvSpPr>
          <p:nvPr>
            <p:ph idx="1"/>
          </p:nvPr>
        </p:nvSpPr>
        <p:spPr>
          <a:xfrm>
            <a:off x="457200" y="1124744"/>
            <a:ext cx="8229600" cy="5001419"/>
          </a:xfrm>
        </p:spPr>
        <p:txBody>
          <a:bodyPr/>
          <a:lstStyle/>
          <a:p>
            <a:pPr marL="0" indent="0">
              <a:buNone/>
            </a:pPr>
            <a:r>
              <a:rPr lang="en-US" sz="1800" i="1" dirty="0"/>
              <a:t>Norwich </a:t>
            </a:r>
            <a:r>
              <a:rPr lang="en-US" sz="1800" i="1" dirty="0" err="1"/>
              <a:t>Pharmacal</a:t>
            </a:r>
            <a:r>
              <a:rPr lang="en-US" sz="1800" i="1" dirty="0"/>
              <a:t> Company &amp; </a:t>
            </a:r>
            <a:r>
              <a:rPr lang="en-US" sz="1800" i="1" dirty="0" err="1"/>
              <a:t>Ors</a:t>
            </a:r>
            <a:r>
              <a:rPr lang="en-US" sz="1800" i="1" dirty="0"/>
              <a:t> v. Commissioners of Customs and Excise</a:t>
            </a:r>
            <a:r>
              <a:rPr lang="en-US" sz="1800" dirty="0"/>
              <a:t>, [1974] AC 133 (HL) </a:t>
            </a:r>
          </a:p>
          <a:p>
            <a:pPr marL="0" indent="0">
              <a:buNone/>
            </a:pPr>
            <a:endParaRPr lang="en-US" sz="1800" dirty="0"/>
          </a:p>
          <a:p>
            <a:pPr marL="0" indent="0">
              <a:buNone/>
            </a:pPr>
            <a:r>
              <a:rPr lang="en-US" sz="1800" dirty="0"/>
              <a:t>“</a:t>
            </a:r>
            <a:r>
              <a:rPr lang="en-CA" sz="1800" dirty="0"/>
              <a:t>appellants wrote a long letter to the respondents setting out their contentions and seeking information in respect of the persons responsible for the importation of this substance” (Ed. – violated their patent)</a:t>
            </a:r>
          </a:p>
          <a:p>
            <a:pPr marL="0" indent="0">
              <a:buNone/>
            </a:pPr>
            <a:r>
              <a:rPr lang="en-US" sz="1800" dirty="0"/>
              <a:t>“respondents… conduct was entirely innocent”</a:t>
            </a:r>
          </a:p>
          <a:p>
            <a:pPr marL="0" indent="0">
              <a:buNone/>
            </a:pPr>
            <a:r>
              <a:rPr lang="en-US" sz="1800" b="1" dirty="0"/>
              <a:t>ISSUE</a:t>
            </a:r>
            <a:r>
              <a:rPr lang="en-US" sz="1800" dirty="0"/>
              <a:t>: “</a:t>
            </a:r>
            <a:r>
              <a:rPr lang="en-CA" sz="1800" dirty="0"/>
              <a:t>whether the respondents are in law liable to make discovery of the names of the wrongdoers who imported the patented substance”</a:t>
            </a:r>
          </a:p>
          <a:p>
            <a:pPr marL="0" indent="0">
              <a:buNone/>
            </a:pPr>
            <a:endParaRPr lang="en-US" sz="1800" dirty="0"/>
          </a:p>
          <a:p>
            <a:pPr marL="0" indent="0">
              <a:buNone/>
            </a:pPr>
            <a:r>
              <a:rPr lang="en-CA" sz="1800" dirty="0"/>
              <a:t>“The court will then only order discovery if satisfied that there is no substantial chance of injustice being done.”</a:t>
            </a:r>
          </a:p>
          <a:p>
            <a:pPr marL="0" indent="0">
              <a:buNone/>
            </a:pPr>
            <a:r>
              <a:rPr lang="en-CA" sz="1800" dirty="0"/>
              <a:t>“we have to weigh the requirements of justice to the appellants against the considerations put forward by the respondents as justifying non-disclosure”</a:t>
            </a:r>
          </a:p>
          <a:p>
            <a:pPr marL="0" indent="0">
              <a:buNone/>
            </a:pPr>
            <a:endParaRPr lang="en-CA" sz="1800" dirty="0"/>
          </a:p>
          <a:p>
            <a:pPr marL="0" indent="0">
              <a:buNone/>
            </a:pPr>
            <a:r>
              <a:rPr lang="en-CA" sz="2000" dirty="0">
                <a:sym typeface="Wingdings" panose="05000000000000000000" pitchFamily="2" charset="2"/>
              </a:rPr>
              <a:t> Information ordered produced</a:t>
            </a:r>
            <a:endParaRPr lang="en-CA" sz="2000" dirty="0"/>
          </a:p>
        </p:txBody>
      </p:sp>
      <p:sp>
        <p:nvSpPr>
          <p:cNvPr id="4" name="Footer Placeholder 3">
            <a:extLst>
              <a:ext uri="{FF2B5EF4-FFF2-40B4-BE49-F238E27FC236}">
                <a16:creationId xmlns:a16="http://schemas.microsoft.com/office/drawing/2014/main" id="{8C8E1220-E41F-4CA3-8121-8B9DFF77DDE2}"/>
              </a:ext>
            </a:extLst>
          </p:cNvPr>
          <p:cNvSpPr>
            <a:spLocks noGrp="1"/>
          </p:cNvSpPr>
          <p:nvPr>
            <p:ph type="ftr" sz="quarter" idx="11"/>
          </p:nvPr>
        </p:nvSpPr>
        <p:spPr/>
        <p:txBody>
          <a:bodyPr/>
          <a:lstStyle/>
          <a:p>
            <a:pPr>
              <a:defRPr/>
            </a:pPr>
            <a:r>
              <a:rPr lang="en-US"/>
              <a:t>Class 3</a:t>
            </a:r>
            <a:endParaRPr lang="en-US" dirty="0"/>
          </a:p>
        </p:txBody>
      </p:sp>
    </p:spTree>
    <p:extLst>
      <p:ext uri="{BB962C8B-B14F-4D97-AF65-F5344CB8AC3E}">
        <p14:creationId xmlns:p14="http://schemas.microsoft.com/office/powerpoint/2010/main" val="298004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19705-2B8A-47DF-BB82-ACA003F8BE73}"/>
              </a:ext>
            </a:extLst>
          </p:cNvPr>
          <p:cNvSpPr>
            <a:spLocks noGrp="1"/>
          </p:cNvSpPr>
          <p:nvPr>
            <p:ph type="title"/>
          </p:nvPr>
        </p:nvSpPr>
        <p:spPr/>
        <p:txBody>
          <a:bodyPr/>
          <a:lstStyle/>
          <a:p>
            <a:r>
              <a:rPr lang="pt-BR" i="1" dirty="0"/>
              <a:t>BMG Canada Inc. v. Doe</a:t>
            </a:r>
            <a:endParaRPr lang="en-CA" i="1" dirty="0"/>
          </a:p>
        </p:txBody>
      </p:sp>
      <p:sp>
        <p:nvSpPr>
          <p:cNvPr id="3" name="Content Placeholder 2">
            <a:extLst>
              <a:ext uri="{FF2B5EF4-FFF2-40B4-BE49-F238E27FC236}">
                <a16:creationId xmlns:a16="http://schemas.microsoft.com/office/drawing/2014/main" id="{FF76948D-4D7C-4C8E-B1BD-3A510F26D08D}"/>
              </a:ext>
            </a:extLst>
          </p:cNvPr>
          <p:cNvSpPr>
            <a:spLocks noGrp="1"/>
          </p:cNvSpPr>
          <p:nvPr>
            <p:ph idx="1"/>
          </p:nvPr>
        </p:nvSpPr>
        <p:spPr>
          <a:xfrm>
            <a:off x="457200" y="1268760"/>
            <a:ext cx="8229600" cy="4857403"/>
          </a:xfrm>
        </p:spPr>
        <p:txBody>
          <a:bodyPr/>
          <a:lstStyle/>
          <a:p>
            <a:pPr marL="0" indent="0" algn="ctr">
              <a:buNone/>
            </a:pPr>
            <a:r>
              <a:rPr lang="en-CA" altLang="en-US" sz="2000" b="1" dirty="0"/>
              <a:t>2005 FCA 193</a:t>
            </a:r>
          </a:p>
          <a:p>
            <a:pPr marL="0" indent="0">
              <a:buNone/>
            </a:pPr>
            <a:r>
              <a:rPr lang="en-CA" sz="2000" dirty="0"/>
              <a:t>[41]            Modern technology such as the Internet has provided extraordinary benefits for society, which include faster and more efficient means of communication to wider audiences. This technology must not be allowed to obliterate those personal property rights which society has deemed important. Although privacy concerns must also be considered, it seems to me that they must yield to public concerns for the protection of intellectual property rights in situations where infringement threatens to erode those rights.</a:t>
            </a:r>
          </a:p>
          <a:p>
            <a:pPr marL="0" indent="0">
              <a:buNone/>
            </a:pPr>
            <a:r>
              <a:rPr lang="en-CA" sz="2000" dirty="0"/>
              <a:t>[42]            Thus, in my view, in cases where plaintiffs show that they have a </a:t>
            </a:r>
            <a:r>
              <a:rPr lang="en-CA" sz="2400" b="1" dirty="0"/>
              <a:t>bona fide claim that unknown persons are infringing their copyright, they have a right to have the identity revealed for the purpose of bringing action. </a:t>
            </a:r>
            <a:r>
              <a:rPr lang="en-CA" sz="2000" dirty="0"/>
              <a:t>However, caution must be exercised by the courts in ordering such disclosure, to make sure that privacy rights are invaded in the most minimal way.</a:t>
            </a:r>
          </a:p>
        </p:txBody>
      </p:sp>
      <p:sp>
        <p:nvSpPr>
          <p:cNvPr id="4" name="Footer Placeholder 3">
            <a:extLst>
              <a:ext uri="{FF2B5EF4-FFF2-40B4-BE49-F238E27FC236}">
                <a16:creationId xmlns:a16="http://schemas.microsoft.com/office/drawing/2014/main" id="{1CBCD4B9-39B3-4B90-9AEB-0528710F1288}"/>
              </a:ext>
            </a:extLst>
          </p:cNvPr>
          <p:cNvSpPr>
            <a:spLocks noGrp="1"/>
          </p:cNvSpPr>
          <p:nvPr>
            <p:ph type="ftr" sz="quarter" idx="11"/>
          </p:nvPr>
        </p:nvSpPr>
        <p:spPr/>
        <p:txBody>
          <a:bodyPr/>
          <a:lstStyle/>
          <a:p>
            <a:pPr>
              <a:defRPr/>
            </a:pPr>
            <a:r>
              <a:rPr lang="en-US"/>
              <a:t>Class 3</a:t>
            </a:r>
            <a:endParaRPr lang="en-US" dirty="0"/>
          </a:p>
        </p:txBody>
      </p:sp>
    </p:spTree>
    <p:extLst>
      <p:ext uri="{BB962C8B-B14F-4D97-AF65-F5344CB8AC3E}">
        <p14:creationId xmlns:p14="http://schemas.microsoft.com/office/powerpoint/2010/main" val="1927733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19705-2B8A-47DF-BB82-ACA003F8BE73}"/>
              </a:ext>
            </a:extLst>
          </p:cNvPr>
          <p:cNvSpPr>
            <a:spLocks noGrp="1"/>
          </p:cNvSpPr>
          <p:nvPr>
            <p:ph type="title"/>
          </p:nvPr>
        </p:nvSpPr>
        <p:spPr>
          <a:xfrm>
            <a:off x="457200" y="404664"/>
            <a:ext cx="8229600" cy="1012974"/>
          </a:xfrm>
        </p:spPr>
        <p:txBody>
          <a:bodyPr/>
          <a:lstStyle/>
          <a:p>
            <a:r>
              <a:rPr lang="en-CA" i="1" dirty="0"/>
              <a:t>Voltage Pictures LLC v. John Doe</a:t>
            </a:r>
            <a:br>
              <a:rPr lang="en-CA" i="1" dirty="0"/>
            </a:br>
            <a:r>
              <a:rPr lang="en-CA" sz="1800" dirty="0"/>
              <a:t>2014 FC 161</a:t>
            </a:r>
            <a:br>
              <a:rPr lang="en-CA" dirty="0"/>
            </a:br>
            <a:endParaRPr lang="en-CA" i="1" dirty="0"/>
          </a:p>
        </p:txBody>
      </p:sp>
      <p:sp>
        <p:nvSpPr>
          <p:cNvPr id="3" name="Content Placeholder 2">
            <a:extLst>
              <a:ext uri="{FF2B5EF4-FFF2-40B4-BE49-F238E27FC236}">
                <a16:creationId xmlns:a16="http://schemas.microsoft.com/office/drawing/2014/main" id="{FF76948D-4D7C-4C8E-B1BD-3A510F26D08D}"/>
              </a:ext>
            </a:extLst>
          </p:cNvPr>
          <p:cNvSpPr>
            <a:spLocks noGrp="1"/>
          </p:cNvSpPr>
          <p:nvPr>
            <p:ph idx="1"/>
          </p:nvPr>
        </p:nvSpPr>
        <p:spPr/>
        <p:txBody>
          <a:bodyPr/>
          <a:lstStyle/>
          <a:p>
            <a:pPr marL="0" indent="0">
              <a:buNone/>
            </a:pPr>
            <a:r>
              <a:rPr lang="en-CA" sz="2400" u="sng" dirty="0"/>
              <a:t>Facts</a:t>
            </a:r>
            <a:r>
              <a:rPr lang="en-CA" sz="2400" dirty="0"/>
              <a:t> - </a:t>
            </a:r>
            <a:r>
              <a:rPr lang="en-US" sz="2400" dirty="0"/>
              <a:t>Plaintiff (Voltage) seeks the names and addresses of some</a:t>
            </a:r>
          </a:p>
          <a:p>
            <a:pPr marL="0" indent="0">
              <a:buNone/>
            </a:pPr>
            <a:r>
              <a:rPr lang="en-US" sz="2400" dirty="0"/>
              <a:t>2,000 subscribers of ISP </a:t>
            </a:r>
            <a:r>
              <a:rPr lang="en-US" sz="2400" dirty="0" err="1"/>
              <a:t>TekSavvy</a:t>
            </a:r>
            <a:r>
              <a:rPr lang="en-US" sz="2400" dirty="0"/>
              <a:t> because they violated their copyright  </a:t>
            </a:r>
            <a:r>
              <a:rPr lang="en-US" sz="2400" dirty="0">
                <a:sym typeface="Wingdings" panose="05000000000000000000" pitchFamily="2" charset="2"/>
              </a:rPr>
              <a:t> they have the IP addresses</a:t>
            </a:r>
          </a:p>
          <a:p>
            <a:pPr marL="0" indent="0">
              <a:buNone/>
            </a:pPr>
            <a:r>
              <a:rPr lang="en-US" sz="2400" dirty="0"/>
              <a:t>i.e. a </a:t>
            </a:r>
            <a:r>
              <a:rPr lang="en-US" sz="2400" i="1" dirty="0"/>
              <a:t>Norwich</a:t>
            </a:r>
            <a:r>
              <a:rPr lang="en-US" sz="2400" dirty="0"/>
              <a:t> Order</a:t>
            </a:r>
          </a:p>
          <a:p>
            <a:pPr marL="0" indent="0">
              <a:buNone/>
            </a:pPr>
            <a:r>
              <a:rPr lang="en-US" sz="2400" u="sng" dirty="0"/>
              <a:t>Issue</a:t>
            </a:r>
            <a:r>
              <a:rPr lang="en-US" sz="2400" dirty="0"/>
              <a:t> – Privacy rights of subscribers vs. rights of copyright owners</a:t>
            </a:r>
          </a:p>
          <a:p>
            <a:pPr marL="0" indent="0">
              <a:buNone/>
            </a:pPr>
            <a:r>
              <a:rPr lang="en-US" sz="2400" u="sng" dirty="0"/>
              <a:t>Held</a:t>
            </a:r>
            <a:r>
              <a:rPr lang="en-US" sz="2400" dirty="0"/>
              <a:t> – F*ck privacy (sort of), grant the order</a:t>
            </a:r>
          </a:p>
          <a:p>
            <a:pPr marL="0" indent="0">
              <a:buNone/>
            </a:pPr>
            <a:r>
              <a:rPr lang="en-US" sz="2400" u="sng" dirty="0"/>
              <a:t>Ratio</a:t>
            </a:r>
            <a:r>
              <a:rPr lang="en-US" sz="2400" dirty="0"/>
              <a:t> – Voltage has </a:t>
            </a:r>
            <a:r>
              <a:rPr lang="en-US" sz="2400" i="1" dirty="0"/>
              <a:t>bona fide </a:t>
            </a:r>
            <a:r>
              <a:rPr lang="en-US" sz="2400" dirty="0"/>
              <a:t>case, see BMG on previous slides</a:t>
            </a:r>
          </a:p>
          <a:p>
            <a:pPr marL="0" indent="0">
              <a:buNone/>
            </a:pPr>
            <a:r>
              <a:rPr lang="en-US" sz="2400" dirty="0"/>
              <a:t>BUT we’ll do some stuff to minimize and balance privacy rights (e.g. confidentiality, minimum info to Voltage, court approves correspondence to subscribers)</a:t>
            </a:r>
          </a:p>
          <a:p>
            <a:pPr marL="0" indent="0">
              <a:buNone/>
            </a:pPr>
            <a:endParaRPr lang="en-CA" sz="2400" dirty="0"/>
          </a:p>
        </p:txBody>
      </p:sp>
      <p:sp>
        <p:nvSpPr>
          <p:cNvPr id="4" name="Footer Placeholder 3">
            <a:extLst>
              <a:ext uri="{FF2B5EF4-FFF2-40B4-BE49-F238E27FC236}">
                <a16:creationId xmlns:a16="http://schemas.microsoft.com/office/drawing/2014/main" id="{1CBCD4B9-39B3-4B90-9AEB-0528710F1288}"/>
              </a:ext>
            </a:extLst>
          </p:cNvPr>
          <p:cNvSpPr>
            <a:spLocks noGrp="1"/>
          </p:cNvSpPr>
          <p:nvPr>
            <p:ph type="ftr" sz="quarter" idx="11"/>
          </p:nvPr>
        </p:nvSpPr>
        <p:spPr/>
        <p:txBody>
          <a:bodyPr/>
          <a:lstStyle/>
          <a:p>
            <a:pPr>
              <a:defRPr/>
            </a:pPr>
            <a:r>
              <a:rPr lang="en-US"/>
              <a:t>Class 3</a:t>
            </a:r>
            <a:endParaRPr lang="en-US" dirty="0"/>
          </a:p>
        </p:txBody>
      </p:sp>
    </p:spTree>
    <p:extLst>
      <p:ext uri="{BB962C8B-B14F-4D97-AF65-F5344CB8AC3E}">
        <p14:creationId xmlns:p14="http://schemas.microsoft.com/office/powerpoint/2010/main" val="3748315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19705-2B8A-47DF-BB82-ACA003F8BE73}"/>
              </a:ext>
            </a:extLst>
          </p:cNvPr>
          <p:cNvSpPr>
            <a:spLocks noGrp="1"/>
          </p:cNvSpPr>
          <p:nvPr>
            <p:ph type="title"/>
          </p:nvPr>
        </p:nvSpPr>
        <p:spPr/>
        <p:txBody>
          <a:bodyPr/>
          <a:lstStyle/>
          <a:p>
            <a:r>
              <a:rPr lang="en-CA" i="1" dirty="0"/>
              <a:t>Voltage Pictures LLC v. John Doe</a:t>
            </a:r>
          </a:p>
        </p:txBody>
      </p:sp>
      <p:sp>
        <p:nvSpPr>
          <p:cNvPr id="3" name="Content Placeholder 2">
            <a:extLst>
              <a:ext uri="{FF2B5EF4-FFF2-40B4-BE49-F238E27FC236}">
                <a16:creationId xmlns:a16="http://schemas.microsoft.com/office/drawing/2014/main" id="{FF76948D-4D7C-4C8E-B1BD-3A510F26D08D}"/>
              </a:ext>
            </a:extLst>
          </p:cNvPr>
          <p:cNvSpPr>
            <a:spLocks noGrp="1"/>
          </p:cNvSpPr>
          <p:nvPr>
            <p:ph idx="1"/>
          </p:nvPr>
        </p:nvSpPr>
        <p:spPr/>
        <p:txBody>
          <a:bodyPr/>
          <a:lstStyle/>
          <a:p>
            <a:pPr marL="0" indent="0">
              <a:buNone/>
            </a:pPr>
            <a:r>
              <a:rPr lang="en-CA" u="sng" dirty="0"/>
              <a:t>Takeaway</a:t>
            </a:r>
            <a:r>
              <a:rPr lang="en-CA" dirty="0"/>
              <a:t>:</a:t>
            </a:r>
          </a:p>
          <a:p>
            <a:pPr marL="0" indent="0">
              <a:buNone/>
            </a:pPr>
            <a:endParaRPr lang="en-CA" dirty="0"/>
          </a:p>
          <a:p>
            <a:pPr marL="0" indent="0">
              <a:buNone/>
            </a:pPr>
            <a:r>
              <a:rPr lang="en-CA" dirty="0"/>
              <a:t>Yes, courts can order production of subscriber info from ISPs, but should be careful about it and there are lots of considerations</a:t>
            </a:r>
          </a:p>
          <a:p>
            <a:pPr marL="0" indent="0">
              <a:buNone/>
            </a:pPr>
            <a:r>
              <a:rPr lang="en-CA" dirty="0">
                <a:sym typeface="Wingdings" panose="05000000000000000000" pitchFamily="2" charset="2"/>
              </a:rPr>
              <a:t> 5 criteria (coming in a few slides)</a:t>
            </a:r>
            <a:endParaRPr lang="en-CA" dirty="0"/>
          </a:p>
        </p:txBody>
      </p:sp>
      <p:sp>
        <p:nvSpPr>
          <p:cNvPr id="4" name="Footer Placeholder 3">
            <a:extLst>
              <a:ext uri="{FF2B5EF4-FFF2-40B4-BE49-F238E27FC236}">
                <a16:creationId xmlns:a16="http://schemas.microsoft.com/office/drawing/2014/main" id="{1CBCD4B9-39B3-4B90-9AEB-0528710F1288}"/>
              </a:ext>
            </a:extLst>
          </p:cNvPr>
          <p:cNvSpPr>
            <a:spLocks noGrp="1"/>
          </p:cNvSpPr>
          <p:nvPr>
            <p:ph type="ftr" sz="quarter" idx="11"/>
          </p:nvPr>
        </p:nvSpPr>
        <p:spPr/>
        <p:txBody>
          <a:bodyPr/>
          <a:lstStyle/>
          <a:p>
            <a:pPr>
              <a:defRPr/>
            </a:pPr>
            <a:r>
              <a:rPr lang="en-US"/>
              <a:t>Class 3</a:t>
            </a:r>
            <a:endParaRPr lang="en-US" dirty="0"/>
          </a:p>
        </p:txBody>
      </p:sp>
    </p:spTree>
    <p:extLst>
      <p:ext uri="{BB962C8B-B14F-4D97-AF65-F5344CB8AC3E}">
        <p14:creationId xmlns:p14="http://schemas.microsoft.com/office/powerpoint/2010/main" val="4211083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19705-2B8A-47DF-BB82-ACA003F8BE73}"/>
              </a:ext>
            </a:extLst>
          </p:cNvPr>
          <p:cNvSpPr>
            <a:spLocks noGrp="1"/>
          </p:cNvSpPr>
          <p:nvPr>
            <p:ph type="title"/>
          </p:nvPr>
        </p:nvSpPr>
        <p:spPr/>
        <p:txBody>
          <a:bodyPr/>
          <a:lstStyle/>
          <a:p>
            <a:r>
              <a:rPr lang="en-CA" i="1" dirty="0"/>
              <a:t>Voltage v. Doe – </a:t>
            </a:r>
            <a:r>
              <a:rPr lang="en-CA" dirty="0"/>
              <a:t>wait there’s more!</a:t>
            </a:r>
          </a:p>
        </p:txBody>
      </p:sp>
      <p:sp>
        <p:nvSpPr>
          <p:cNvPr id="3" name="Content Placeholder 2">
            <a:extLst>
              <a:ext uri="{FF2B5EF4-FFF2-40B4-BE49-F238E27FC236}">
                <a16:creationId xmlns:a16="http://schemas.microsoft.com/office/drawing/2014/main" id="{FF76948D-4D7C-4C8E-B1BD-3A510F26D08D}"/>
              </a:ext>
            </a:extLst>
          </p:cNvPr>
          <p:cNvSpPr>
            <a:spLocks noGrp="1"/>
          </p:cNvSpPr>
          <p:nvPr>
            <p:ph idx="1"/>
          </p:nvPr>
        </p:nvSpPr>
        <p:spPr/>
        <p:txBody>
          <a:bodyPr/>
          <a:lstStyle/>
          <a:p>
            <a:pPr marL="0" indent="0">
              <a:buNone/>
            </a:pPr>
            <a:r>
              <a:rPr lang="en-CA" sz="2400" b="1" dirty="0"/>
              <a:t>2015 FC 339 (Prothonotary) </a:t>
            </a:r>
          </a:p>
          <a:p>
            <a:pPr marL="0" indent="0">
              <a:buNone/>
            </a:pPr>
            <a:r>
              <a:rPr lang="en-CA" sz="2800" dirty="0"/>
              <a:t>“I am satisfied that </a:t>
            </a:r>
            <a:r>
              <a:rPr lang="en-CA" sz="2800" dirty="0" err="1"/>
              <a:t>TekSavvy</a:t>
            </a:r>
            <a:r>
              <a:rPr lang="en-CA" sz="2800" dirty="0"/>
              <a:t> has proven a total of $21,557.50 as its legal costs, administrative costs, and disbursements of abiding with the Order.”</a:t>
            </a:r>
          </a:p>
          <a:p>
            <a:pPr marL="0" indent="0">
              <a:buNone/>
            </a:pPr>
            <a:endParaRPr lang="en-CA" sz="2400" b="1" dirty="0"/>
          </a:p>
          <a:p>
            <a:pPr marL="0" indent="0">
              <a:buNone/>
            </a:pPr>
            <a:r>
              <a:rPr lang="en-CA" sz="2400" b="1" dirty="0"/>
              <a:t>2015 FC 1364 (Appeal to single judge)</a:t>
            </a:r>
          </a:p>
          <a:p>
            <a:pPr marL="0" indent="0">
              <a:buNone/>
            </a:pPr>
            <a:r>
              <a:rPr lang="en-CA" sz="2800" dirty="0"/>
              <a:t>“</a:t>
            </a:r>
            <a:r>
              <a:rPr lang="en-CA" sz="2800" dirty="0" err="1"/>
              <a:t>TekSavvy’s</a:t>
            </a:r>
            <a:r>
              <a:rPr lang="en-CA" sz="2800" dirty="0"/>
              <a:t> appeal is allowed …an additional amount of $7,500 in legal costs on the motion before Prothonotary Aalto, and an additional amount of $4,322.50 in costs”</a:t>
            </a:r>
          </a:p>
          <a:p>
            <a:pPr marL="0" indent="0">
              <a:buNone/>
            </a:pPr>
            <a:endParaRPr lang="en-CA" dirty="0"/>
          </a:p>
          <a:p>
            <a:pPr marL="0" indent="0">
              <a:buNone/>
            </a:pPr>
            <a:endParaRPr lang="en-CA" dirty="0"/>
          </a:p>
        </p:txBody>
      </p:sp>
      <p:sp>
        <p:nvSpPr>
          <p:cNvPr id="4" name="Footer Placeholder 3">
            <a:extLst>
              <a:ext uri="{FF2B5EF4-FFF2-40B4-BE49-F238E27FC236}">
                <a16:creationId xmlns:a16="http://schemas.microsoft.com/office/drawing/2014/main" id="{1CBCD4B9-39B3-4B90-9AEB-0528710F1288}"/>
              </a:ext>
            </a:extLst>
          </p:cNvPr>
          <p:cNvSpPr>
            <a:spLocks noGrp="1"/>
          </p:cNvSpPr>
          <p:nvPr>
            <p:ph type="ftr" sz="quarter" idx="11"/>
          </p:nvPr>
        </p:nvSpPr>
        <p:spPr/>
        <p:txBody>
          <a:bodyPr/>
          <a:lstStyle/>
          <a:p>
            <a:pPr>
              <a:defRPr/>
            </a:pPr>
            <a:r>
              <a:rPr lang="en-US"/>
              <a:t>Class 3</a:t>
            </a:r>
            <a:endParaRPr lang="en-US" dirty="0"/>
          </a:p>
        </p:txBody>
      </p:sp>
    </p:spTree>
    <p:extLst>
      <p:ext uri="{BB962C8B-B14F-4D97-AF65-F5344CB8AC3E}">
        <p14:creationId xmlns:p14="http://schemas.microsoft.com/office/powerpoint/2010/main" val="35661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457200" y="274638"/>
            <a:ext cx="8229600" cy="993775"/>
          </a:xfrm>
        </p:spPr>
        <p:txBody>
          <a:bodyPr/>
          <a:lstStyle/>
          <a:p>
            <a:pPr eaLnBrk="1" hangingPunct="1"/>
            <a:r>
              <a:rPr lang="en-US" altLang="en-US" dirty="0"/>
              <a:t>Admin Crap</a:t>
            </a:r>
          </a:p>
        </p:txBody>
      </p:sp>
      <p:sp>
        <p:nvSpPr>
          <p:cNvPr id="66564" name="Footer Placeholder 3"/>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en-CA" dirty="0"/>
              <a:t>Class 3</a:t>
            </a:r>
            <a:endParaRPr lang="en-US" dirty="0"/>
          </a:p>
        </p:txBody>
      </p:sp>
      <p:sp>
        <p:nvSpPr>
          <p:cNvPr id="37892" name="Content Placeholder 2"/>
          <p:cNvSpPr>
            <a:spLocks noGrp="1"/>
          </p:cNvSpPr>
          <p:nvPr>
            <p:ph idx="1"/>
          </p:nvPr>
        </p:nvSpPr>
        <p:spPr>
          <a:xfrm>
            <a:off x="457200" y="1556792"/>
            <a:ext cx="8229600" cy="4896396"/>
          </a:xfrm>
        </p:spPr>
        <p:txBody>
          <a:bodyPr/>
          <a:lstStyle/>
          <a:p>
            <a:pPr eaLnBrk="1" hangingPunct="1">
              <a:defRPr/>
            </a:pPr>
            <a:r>
              <a:rPr lang="en-CA" dirty="0">
                <a:hlinkClick r:id="rId3"/>
              </a:rPr>
              <a:t>http://allenmendelsohn.com/mcgill/</a:t>
            </a:r>
            <a:endParaRPr lang="en-CA" dirty="0"/>
          </a:p>
          <a:p>
            <a:pPr eaLnBrk="1" hangingPunct="1">
              <a:defRPr/>
            </a:pPr>
            <a:r>
              <a:rPr lang="en-CA" dirty="0"/>
              <a:t>Presentation sign-up (23/24?)</a:t>
            </a:r>
          </a:p>
          <a:p>
            <a:pPr eaLnBrk="1" hangingPunct="1">
              <a:defRPr/>
            </a:pPr>
            <a:r>
              <a:rPr lang="en-CA" dirty="0"/>
              <a:t>Presentation </a:t>
            </a:r>
            <a:r>
              <a:rPr lang="en-CA" b="1" dirty="0"/>
              <a:t>&amp; comment </a:t>
            </a:r>
          </a:p>
          <a:p>
            <a:pPr eaLnBrk="1" hangingPunct="1">
              <a:defRPr/>
            </a:pPr>
            <a:r>
              <a:rPr lang="en-CA" dirty="0"/>
              <a:t>Presentation &amp; comment </a:t>
            </a:r>
            <a:r>
              <a:rPr lang="en-CA" i="1" dirty="0"/>
              <a:t>language</a:t>
            </a:r>
          </a:p>
          <a:p>
            <a:pPr eaLnBrk="1" hangingPunct="1">
              <a:defRPr/>
            </a:pPr>
            <a:r>
              <a:rPr lang="en-CA" dirty="0"/>
              <a:t>MyCourses Discussions</a:t>
            </a:r>
          </a:p>
          <a:p>
            <a:pPr eaLnBrk="1" hangingPunct="1">
              <a:defRPr/>
            </a:pPr>
            <a:r>
              <a:rPr lang="en-CA" dirty="0"/>
              <a:t>????</a:t>
            </a:r>
          </a:p>
          <a:p>
            <a:pPr eaLnBrk="1" hangingPunct="1">
              <a:defRPr/>
            </a:pPr>
            <a:endParaRPr lang="en-CA" dirty="0"/>
          </a:p>
          <a:p>
            <a:pPr marL="0" indent="0" eaLnBrk="1" hangingPunct="1">
              <a:buFont typeface="Arial" panose="020B0604020202020204" pitchFamily="34" charset="0"/>
              <a:buNone/>
              <a:defRPr/>
            </a:pPr>
            <a:endParaRPr lang="en-CA" altLang="en-US" sz="1400" dirty="0"/>
          </a:p>
        </p:txBody>
      </p:sp>
      <p:sp>
        <p:nvSpPr>
          <p:cNvPr id="74757" name="AutoShape 2" descr="Image result for icann"/>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bg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bg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bg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bg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bg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9pPr>
          </a:lstStyle>
          <a:p>
            <a:pPr>
              <a:spcBef>
                <a:spcPct val="0"/>
              </a:spcBef>
              <a:buFontTx/>
              <a:buNone/>
            </a:pPr>
            <a:endParaRPr lang="en-CA" altLang="en-US" sz="1800" dirty="0">
              <a:solidFill>
                <a:schemeClr val="tx1"/>
              </a:solidFill>
              <a:latin typeface="Arial" panose="020B0604020202020204" pitchFamily="34" charset="0"/>
            </a:endParaRPr>
          </a:p>
        </p:txBody>
      </p:sp>
    </p:spTree>
    <p:extLst>
      <p:ext uri="{BB962C8B-B14F-4D97-AF65-F5344CB8AC3E}">
        <p14:creationId xmlns:p14="http://schemas.microsoft.com/office/powerpoint/2010/main" val="1946074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19705-2B8A-47DF-BB82-ACA003F8BE73}"/>
              </a:ext>
            </a:extLst>
          </p:cNvPr>
          <p:cNvSpPr>
            <a:spLocks noGrp="1"/>
          </p:cNvSpPr>
          <p:nvPr>
            <p:ph type="title"/>
          </p:nvPr>
        </p:nvSpPr>
        <p:spPr/>
        <p:txBody>
          <a:bodyPr/>
          <a:lstStyle/>
          <a:p>
            <a:r>
              <a:rPr lang="en-CA" i="1" dirty="0"/>
              <a:t>Voltage v. Doe: </a:t>
            </a:r>
            <a:r>
              <a:rPr lang="en-CA" dirty="0"/>
              <a:t>Part III the Revenge</a:t>
            </a:r>
          </a:p>
        </p:txBody>
      </p:sp>
      <p:sp>
        <p:nvSpPr>
          <p:cNvPr id="3" name="Content Placeholder 2">
            <a:extLst>
              <a:ext uri="{FF2B5EF4-FFF2-40B4-BE49-F238E27FC236}">
                <a16:creationId xmlns:a16="http://schemas.microsoft.com/office/drawing/2014/main" id="{FF76948D-4D7C-4C8E-B1BD-3A510F26D08D}"/>
              </a:ext>
            </a:extLst>
          </p:cNvPr>
          <p:cNvSpPr>
            <a:spLocks noGrp="1"/>
          </p:cNvSpPr>
          <p:nvPr>
            <p:ph idx="1"/>
          </p:nvPr>
        </p:nvSpPr>
        <p:spPr/>
        <p:txBody>
          <a:bodyPr/>
          <a:lstStyle/>
          <a:p>
            <a:pPr marL="0" indent="0">
              <a:buNone/>
            </a:pPr>
            <a:endParaRPr lang="en-CA" dirty="0"/>
          </a:p>
          <a:p>
            <a:pPr marL="0" indent="0">
              <a:buNone/>
            </a:pPr>
            <a:r>
              <a:rPr lang="en-CA" dirty="0"/>
              <a:t>(to be continued later…)</a:t>
            </a:r>
          </a:p>
        </p:txBody>
      </p:sp>
      <p:sp>
        <p:nvSpPr>
          <p:cNvPr id="4" name="Footer Placeholder 3">
            <a:extLst>
              <a:ext uri="{FF2B5EF4-FFF2-40B4-BE49-F238E27FC236}">
                <a16:creationId xmlns:a16="http://schemas.microsoft.com/office/drawing/2014/main" id="{1CBCD4B9-39B3-4B90-9AEB-0528710F1288}"/>
              </a:ext>
            </a:extLst>
          </p:cNvPr>
          <p:cNvSpPr>
            <a:spLocks noGrp="1"/>
          </p:cNvSpPr>
          <p:nvPr>
            <p:ph type="ftr" sz="quarter" idx="11"/>
          </p:nvPr>
        </p:nvSpPr>
        <p:spPr/>
        <p:txBody>
          <a:bodyPr/>
          <a:lstStyle/>
          <a:p>
            <a:pPr>
              <a:defRPr/>
            </a:pPr>
            <a:r>
              <a:rPr lang="en-US"/>
              <a:t>Class 3</a:t>
            </a:r>
            <a:endParaRPr lang="en-US" dirty="0"/>
          </a:p>
        </p:txBody>
      </p:sp>
    </p:spTree>
    <p:extLst>
      <p:ext uri="{BB962C8B-B14F-4D97-AF65-F5344CB8AC3E}">
        <p14:creationId xmlns:p14="http://schemas.microsoft.com/office/powerpoint/2010/main" val="765718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52753-A2F7-4FAE-84AF-8A622FBE3D97}"/>
              </a:ext>
            </a:extLst>
          </p:cNvPr>
          <p:cNvSpPr>
            <a:spLocks noGrp="1"/>
          </p:cNvSpPr>
          <p:nvPr>
            <p:ph type="title"/>
          </p:nvPr>
        </p:nvSpPr>
        <p:spPr/>
        <p:txBody>
          <a:bodyPr/>
          <a:lstStyle/>
          <a:p>
            <a:r>
              <a:rPr lang="en-US" dirty="0"/>
              <a:t>Norwich Orders summary</a:t>
            </a:r>
            <a:endParaRPr lang="en-CA" dirty="0"/>
          </a:p>
        </p:txBody>
      </p:sp>
      <p:sp>
        <p:nvSpPr>
          <p:cNvPr id="3" name="Content Placeholder 2">
            <a:extLst>
              <a:ext uri="{FF2B5EF4-FFF2-40B4-BE49-F238E27FC236}">
                <a16:creationId xmlns:a16="http://schemas.microsoft.com/office/drawing/2014/main" id="{EB6A5472-A742-4DA7-90E9-D63E81967788}"/>
              </a:ext>
            </a:extLst>
          </p:cNvPr>
          <p:cNvSpPr>
            <a:spLocks noGrp="1"/>
          </p:cNvSpPr>
          <p:nvPr>
            <p:ph idx="1"/>
          </p:nvPr>
        </p:nvSpPr>
        <p:spPr/>
        <p:txBody>
          <a:bodyPr/>
          <a:lstStyle/>
          <a:p>
            <a:pPr marL="0" indent="0" eaLnBrk="1" hangingPunct="1">
              <a:buNone/>
              <a:defRPr/>
            </a:pPr>
            <a:r>
              <a:rPr lang="en-CA" altLang="en-US" sz="2400" b="1" dirty="0"/>
              <a:t>Plaintiff seeks information from an innocent 3rd party (like an ISP)</a:t>
            </a:r>
          </a:p>
          <a:p>
            <a:pPr marL="457200" indent="-457200" eaLnBrk="1" hangingPunct="1">
              <a:buFont typeface="+mj-lt"/>
              <a:buAutoNum type="arabicPeriod"/>
              <a:defRPr/>
            </a:pPr>
            <a:r>
              <a:rPr lang="en-CA" altLang="en-US" sz="2400" dirty="0"/>
              <a:t>Plaintiff must show a </a:t>
            </a:r>
            <a:r>
              <a:rPr lang="en-CA" altLang="en-US" sz="2400" i="1" dirty="0"/>
              <a:t>bona fide </a:t>
            </a:r>
            <a:r>
              <a:rPr lang="en-CA" altLang="en-US" sz="2400" dirty="0"/>
              <a:t>claim </a:t>
            </a:r>
          </a:p>
          <a:p>
            <a:pPr marL="457200" indent="-457200" eaLnBrk="1" hangingPunct="1">
              <a:buFont typeface="+mj-lt"/>
              <a:buAutoNum type="arabicPeriod"/>
              <a:defRPr/>
            </a:pPr>
            <a:r>
              <a:rPr lang="en-CA" altLang="en-US" sz="2400" dirty="0"/>
              <a:t>3rd party somehow involved in the acts complained of (even if not bearing any fault)</a:t>
            </a:r>
          </a:p>
          <a:p>
            <a:pPr marL="457200" indent="-457200" eaLnBrk="1" hangingPunct="1">
              <a:buFont typeface="+mj-lt"/>
              <a:buAutoNum type="arabicPeriod"/>
              <a:defRPr/>
            </a:pPr>
            <a:r>
              <a:rPr lang="en-CA" altLang="en-US" sz="2400" dirty="0"/>
              <a:t>3rd party is only practical source of information</a:t>
            </a:r>
          </a:p>
          <a:p>
            <a:pPr marL="457200" indent="-457200" eaLnBrk="1" hangingPunct="1">
              <a:buFont typeface="+mj-lt"/>
              <a:buAutoNum type="arabicPeriod"/>
              <a:defRPr/>
            </a:pPr>
            <a:r>
              <a:rPr lang="en-CA" altLang="en-US" sz="2400" dirty="0"/>
              <a:t>3rd party can be indemnified for costs </a:t>
            </a:r>
          </a:p>
          <a:p>
            <a:pPr marL="457200" indent="-457200" eaLnBrk="1" hangingPunct="1">
              <a:buFont typeface="+mj-lt"/>
              <a:buAutoNum type="arabicPeriod"/>
              <a:defRPr/>
            </a:pPr>
            <a:r>
              <a:rPr lang="en-CA" altLang="en-US" sz="2400" dirty="0"/>
              <a:t>Whether the interests of justice favour ordering disclosure</a:t>
            </a:r>
          </a:p>
          <a:p>
            <a:pPr marL="0" indent="0" eaLnBrk="1" hangingPunct="1">
              <a:buNone/>
              <a:defRPr/>
            </a:pPr>
            <a:endParaRPr lang="fr-FR" altLang="en-US" sz="2400" i="1" dirty="0"/>
          </a:p>
          <a:p>
            <a:pPr marL="0" indent="0" eaLnBrk="1" hangingPunct="1">
              <a:buNone/>
              <a:defRPr/>
            </a:pPr>
            <a:r>
              <a:rPr lang="fr-FR" altLang="en-US" sz="2400" i="1" dirty="0"/>
              <a:t>Fers et métaux américains, </a:t>
            </a:r>
            <a:r>
              <a:rPr lang="fr-FR" altLang="en-US" sz="2400" i="1" dirty="0" err="1"/>
              <a:t>s.e.c</a:t>
            </a:r>
            <a:r>
              <a:rPr lang="fr-FR" altLang="en-US" sz="2400" i="1" dirty="0"/>
              <a:t>. c. Picard </a:t>
            </a:r>
            <a:r>
              <a:rPr lang="fr-FR" altLang="en-US" sz="2400" dirty="0"/>
              <a:t>2013 QCCA 2255  </a:t>
            </a:r>
            <a:r>
              <a:rPr lang="fr-FR" altLang="en-US" sz="2400" dirty="0">
                <a:sym typeface="Wingdings" panose="05000000000000000000" pitchFamily="2" charset="2"/>
              </a:rPr>
              <a:t> Norwich </a:t>
            </a:r>
            <a:r>
              <a:rPr lang="fr-FR" altLang="en-US" sz="2400" dirty="0" err="1">
                <a:sym typeface="Wingdings" panose="05000000000000000000" pitchFamily="2" charset="2"/>
              </a:rPr>
              <a:t>order</a:t>
            </a:r>
            <a:r>
              <a:rPr lang="fr-FR" altLang="en-US" sz="2400" dirty="0">
                <a:sym typeface="Wingdings" panose="05000000000000000000" pitchFamily="2" charset="2"/>
              </a:rPr>
              <a:t> in civil </a:t>
            </a:r>
            <a:r>
              <a:rPr lang="fr-FR" altLang="en-US" sz="2400" dirty="0" err="1">
                <a:sym typeface="Wingdings" panose="05000000000000000000" pitchFamily="2" charset="2"/>
              </a:rPr>
              <a:t>law</a:t>
            </a:r>
            <a:r>
              <a:rPr lang="fr-FR" altLang="en-US" sz="2400" dirty="0">
                <a:sym typeface="Wingdings" panose="05000000000000000000" pitchFamily="2" charset="2"/>
              </a:rPr>
              <a:t> </a:t>
            </a:r>
            <a:r>
              <a:rPr lang="fr-FR" altLang="en-US" sz="2400" dirty="0" err="1">
                <a:sym typeface="Wingdings" panose="05000000000000000000" pitchFamily="2" charset="2"/>
              </a:rPr>
              <a:t>is</a:t>
            </a:r>
            <a:r>
              <a:rPr lang="fr-FR" altLang="en-US" sz="2400" dirty="0">
                <a:sym typeface="Wingdings" panose="05000000000000000000" pitchFamily="2" charset="2"/>
              </a:rPr>
              <a:t> AOK!!!</a:t>
            </a:r>
            <a:endParaRPr lang="fr-FR" altLang="en-US" sz="2400" dirty="0"/>
          </a:p>
          <a:p>
            <a:endParaRPr lang="en-CA" sz="2400" dirty="0"/>
          </a:p>
        </p:txBody>
      </p:sp>
      <p:sp>
        <p:nvSpPr>
          <p:cNvPr id="4" name="Footer Placeholder 3">
            <a:extLst>
              <a:ext uri="{FF2B5EF4-FFF2-40B4-BE49-F238E27FC236}">
                <a16:creationId xmlns:a16="http://schemas.microsoft.com/office/drawing/2014/main" id="{DED77FB9-8F06-4015-8A17-F8C440C4BFBA}"/>
              </a:ext>
            </a:extLst>
          </p:cNvPr>
          <p:cNvSpPr>
            <a:spLocks noGrp="1"/>
          </p:cNvSpPr>
          <p:nvPr>
            <p:ph type="ftr" sz="quarter" idx="11"/>
          </p:nvPr>
        </p:nvSpPr>
        <p:spPr/>
        <p:txBody>
          <a:bodyPr/>
          <a:lstStyle/>
          <a:p>
            <a:pPr>
              <a:defRPr/>
            </a:pPr>
            <a:r>
              <a:rPr lang="en-US"/>
              <a:t>Class 3</a:t>
            </a:r>
            <a:endParaRPr lang="en-US" dirty="0"/>
          </a:p>
        </p:txBody>
      </p:sp>
    </p:spTree>
    <p:extLst>
      <p:ext uri="{BB962C8B-B14F-4D97-AF65-F5344CB8AC3E}">
        <p14:creationId xmlns:p14="http://schemas.microsoft.com/office/powerpoint/2010/main" val="9036620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52753-A2F7-4FAE-84AF-8A622FBE3D97}"/>
              </a:ext>
            </a:extLst>
          </p:cNvPr>
          <p:cNvSpPr>
            <a:spLocks noGrp="1"/>
          </p:cNvSpPr>
          <p:nvPr>
            <p:ph type="title"/>
          </p:nvPr>
        </p:nvSpPr>
        <p:spPr>
          <a:xfrm>
            <a:off x="457200" y="274637"/>
            <a:ext cx="8229600" cy="1700039"/>
          </a:xfrm>
        </p:spPr>
        <p:txBody>
          <a:bodyPr/>
          <a:lstStyle/>
          <a:p>
            <a:r>
              <a:rPr lang="en-US" dirty="0"/>
              <a:t>Norwich as described in </a:t>
            </a:r>
            <a:r>
              <a:rPr lang="en-US" i="1" dirty="0"/>
              <a:t>Leahy</a:t>
            </a:r>
            <a:br>
              <a:rPr lang="en-US" i="1" dirty="0"/>
            </a:br>
            <a:r>
              <a:rPr lang="en-CA" sz="2400" dirty="0"/>
              <a:t>2002 ABCA 101</a:t>
            </a:r>
            <a:endParaRPr lang="en-CA" sz="2400" i="1" dirty="0"/>
          </a:p>
        </p:txBody>
      </p:sp>
      <p:sp>
        <p:nvSpPr>
          <p:cNvPr id="3" name="Content Placeholder 2">
            <a:extLst>
              <a:ext uri="{FF2B5EF4-FFF2-40B4-BE49-F238E27FC236}">
                <a16:creationId xmlns:a16="http://schemas.microsoft.com/office/drawing/2014/main" id="{EB6A5472-A742-4DA7-90E9-D63E81967788}"/>
              </a:ext>
            </a:extLst>
          </p:cNvPr>
          <p:cNvSpPr>
            <a:spLocks noGrp="1"/>
          </p:cNvSpPr>
          <p:nvPr>
            <p:ph idx="1"/>
          </p:nvPr>
        </p:nvSpPr>
        <p:spPr>
          <a:xfrm>
            <a:off x="457200" y="1772816"/>
            <a:ext cx="8229600" cy="4353347"/>
          </a:xfrm>
        </p:spPr>
        <p:txBody>
          <a:bodyPr/>
          <a:lstStyle/>
          <a:p>
            <a:pPr marL="0" indent="0">
              <a:buNone/>
            </a:pPr>
            <a:r>
              <a:rPr lang="en-CA" sz="2000" dirty="0"/>
              <a:t>“(a) [a bona fide claim] against the unknown alleged wrongdoer;</a:t>
            </a:r>
          </a:p>
          <a:p>
            <a:pPr marL="0" indent="0">
              <a:buNone/>
            </a:pPr>
            <a:r>
              <a:rPr lang="en-CA" sz="2000" dirty="0"/>
              <a:t>(b) the person from whom discovery is sought must be in some way involved in the matter under dispute, he must be more than an innocent bystander;</a:t>
            </a:r>
          </a:p>
          <a:p>
            <a:pPr marL="0" indent="0">
              <a:buNone/>
            </a:pPr>
            <a:r>
              <a:rPr lang="en-CA" sz="2000" dirty="0"/>
              <a:t>(c) the person from whom discovery is sought must be the only practical source of information available to the applicants;</a:t>
            </a:r>
          </a:p>
          <a:p>
            <a:pPr marL="0" indent="0">
              <a:buNone/>
            </a:pPr>
            <a:r>
              <a:rPr lang="en-CA" sz="2000" dirty="0"/>
              <a:t>(d) the person from whom discovery is sought must be reasonably compensated for his expenses arising out of compliance with the discovery order in addition to his legal costs;</a:t>
            </a:r>
          </a:p>
          <a:p>
            <a:pPr marL="0" indent="0">
              <a:buNone/>
            </a:pPr>
            <a:r>
              <a:rPr lang="en-CA" sz="2000" dirty="0"/>
              <a:t>(e) the public interests in favour of disclosure must outweigh the legitimate privacy concerns.”</a:t>
            </a:r>
          </a:p>
          <a:p>
            <a:pPr marL="0" indent="0">
              <a:buNone/>
            </a:pPr>
            <a:endParaRPr lang="en-CA" sz="2000" dirty="0"/>
          </a:p>
          <a:p>
            <a:pPr marL="0" indent="0">
              <a:buNone/>
            </a:pPr>
            <a:r>
              <a:rPr lang="en-CA" sz="2800" dirty="0">
                <a:sym typeface="Wingdings" panose="05000000000000000000" pitchFamily="2" charset="2"/>
              </a:rPr>
              <a:t> SCC adopted this in </a:t>
            </a:r>
            <a:r>
              <a:rPr lang="en-CA" sz="2800" i="1" dirty="0">
                <a:sym typeface="Wingdings" panose="05000000000000000000" pitchFamily="2" charset="2"/>
              </a:rPr>
              <a:t>Rogers v. Voltage</a:t>
            </a:r>
            <a:r>
              <a:rPr lang="en-CA" sz="2800" dirty="0">
                <a:sym typeface="Wingdings" panose="05000000000000000000" pitchFamily="2" charset="2"/>
              </a:rPr>
              <a:t> part V we’ll get to!</a:t>
            </a:r>
            <a:endParaRPr lang="en-CA" sz="2800" dirty="0"/>
          </a:p>
          <a:p>
            <a:pPr marL="0" indent="0">
              <a:buNone/>
            </a:pPr>
            <a:endParaRPr lang="en-CA" sz="2000" dirty="0"/>
          </a:p>
        </p:txBody>
      </p:sp>
      <p:sp>
        <p:nvSpPr>
          <p:cNvPr id="4" name="Footer Placeholder 3">
            <a:extLst>
              <a:ext uri="{FF2B5EF4-FFF2-40B4-BE49-F238E27FC236}">
                <a16:creationId xmlns:a16="http://schemas.microsoft.com/office/drawing/2014/main" id="{DED77FB9-8F06-4015-8A17-F8C440C4BFBA}"/>
              </a:ext>
            </a:extLst>
          </p:cNvPr>
          <p:cNvSpPr>
            <a:spLocks noGrp="1"/>
          </p:cNvSpPr>
          <p:nvPr>
            <p:ph type="ftr" sz="quarter" idx="11"/>
          </p:nvPr>
        </p:nvSpPr>
        <p:spPr/>
        <p:txBody>
          <a:bodyPr/>
          <a:lstStyle/>
          <a:p>
            <a:pPr>
              <a:defRPr/>
            </a:pPr>
            <a:r>
              <a:rPr lang="en-US"/>
              <a:t>Class 3</a:t>
            </a:r>
            <a:endParaRPr lang="en-US" dirty="0"/>
          </a:p>
        </p:txBody>
      </p:sp>
    </p:spTree>
    <p:extLst>
      <p:ext uri="{BB962C8B-B14F-4D97-AF65-F5344CB8AC3E}">
        <p14:creationId xmlns:p14="http://schemas.microsoft.com/office/powerpoint/2010/main" val="4047850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050DA-F701-4781-B1C4-22C9347B22E8}"/>
              </a:ext>
            </a:extLst>
          </p:cNvPr>
          <p:cNvSpPr>
            <a:spLocks noGrp="1"/>
          </p:cNvSpPr>
          <p:nvPr>
            <p:ph type="title"/>
          </p:nvPr>
        </p:nvSpPr>
        <p:spPr/>
        <p:txBody>
          <a:bodyPr/>
          <a:lstStyle/>
          <a:p>
            <a:r>
              <a:rPr lang="en-CA" dirty="0"/>
              <a:t>Norwich orders on the internet</a:t>
            </a:r>
          </a:p>
        </p:txBody>
      </p:sp>
      <p:sp>
        <p:nvSpPr>
          <p:cNvPr id="3" name="Content Placeholder 2">
            <a:extLst>
              <a:ext uri="{FF2B5EF4-FFF2-40B4-BE49-F238E27FC236}">
                <a16:creationId xmlns:a16="http://schemas.microsoft.com/office/drawing/2014/main" id="{7996D3B3-D03B-4EDA-BCF1-B422A162E9D0}"/>
              </a:ext>
            </a:extLst>
          </p:cNvPr>
          <p:cNvSpPr>
            <a:spLocks noGrp="1"/>
          </p:cNvSpPr>
          <p:nvPr>
            <p:ph idx="1"/>
          </p:nvPr>
        </p:nvSpPr>
        <p:spPr/>
        <p:txBody>
          <a:bodyPr/>
          <a:lstStyle/>
          <a:p>
            <a:pPr marL="0" indent="0">
              <a:buNone/>
            </a:pPr>
            <a:r>
              <a:rPr lang="en-CA" dirty="0"/>
              <a:t>Copyright as we’ve seen, but…</a:t>
            </a:r>
          </a:p>
          <a:p>
            <a:pPr eaLnBrk="1" hangingPunct="1">
              <a:defRPr/>
            </a:pPr>
            <a:r>
              <a:rPr lang="en-CA" altLang="en-US" i="1" dirty="0"/>
              <a:t>York University v. Bell Canada Enterprises</a:t>
            </a:r>
            <a:r>
              <a:rPr lang="en-CA" altLang="en-US" dirty="0"/>
              <a:t>, [2009] O.J. No. 3698</a:t>
            </a:r>
          </a:p>
          <a:p>
            <a:pPr eaLnBrk="1" hangingPunct="1">
              <a:defRPr/>
            </a:pPr>
            <a:r>
              <a:rPr lang="en-CA" altLang="en-US" i="1" dirty="0"/>
              <a:t>Warman v. </a:t>
            </a:r>
            <a:r>
              <a:rPr lang="en-CA" altLang="en-US" i="1" dirty="0" err="1"/>
              <a:t>Wilkins</a:t>
            </a:r>
            <a:r>
              <a:rPr lang="en-CA" altLang="en-US" i="1" dirty="0"/>
              <a:t> Fournier</a:t>
            </a:r>
            <a:r>
              <a:rPr lang="en-CA" altLang="en-US" dirty="0"/>
              <a:t>, 2011 ONSC 3023</a:t>
            </a:r>
          </a:p>
          <a:p>
            <a:pPr eaLnBrk="1" hangingPunct="1">
              <a:defRPr/>
            </a:pPr>
            <a:r>
              <a:rPr lang="en-CA" altLang="en-US" i="1" dirty="0"/>
              <a:t>Olsen v. Facebook Inc.</a:t>
            </a:r>
            <a:r>
              <a:rPr lang="en-CA" altLang="en-US" dirty="0"/>
              <a:t>, 2016 NSSC 155 </a:t>
            </a:r>
          </a:p>
          <a:p>
            <a:pPr eaLnBrk="1" hangingPunct="1">
              <a:defRPr/>
            </a:pPr>
            <a:r>
              <a:rPr lang="en-CA" altLang="en-US" i="1" dirty="0"/>
              <a:t>Morris v. Johnson</a:t>
            </a:r>
            <a:r>
              <a:rPr lang="en-CA" altLang="en-US" dirty="0"/>
              <a:t>, 2011 ONSC 3996</a:t>
            </a:r>
          </a:p>
          <a:p>
            <a:pPr marL="0" indent="0">
              <a:buNone/>
            </a:pPr>
            <a:r>
              <a:rPr lang="en-CA" dirty="0">
                <a:sym typeface="Wingdings" panose="05000000000000000000" pitchFamily="2" charset="2"/>
              </a:rPr>
              <a:t> </a:t>
            </a:r>
            <a:r>
              <a:rPr lang="en-CA" b="1" dirty="0">
                <a:sym typeface="Wingdings" panose="05000000000000000000" pitchFamily="2" charset="2"/>
              </a:rPr>
              <a:t>Defamation</a:t>
            </a:r>
            <a:r>
              <a:rPr lang="en-CA" dirty="0">
                <a:sym typeface="Wingdings" panose="05000000000000000000" pitchFamily="2" charset="2"/>
              </a:rPr>
              <a:t> cases, see October 6</a:t>
            </a:r>
            <a:endParaRPr lang="en-CA" dirty="0"/>
          </a:p>
        </p:txBody>
      </p:sp>
      <p:sp>
        <p:nvSpPr>
          <p:cNvPr id="4" name="Footer Placeholder 3">
            <a:extLst>
              <a:ext uri="{FF2B5EF4-FFF2-40B4-BE49-F238E27FC236}">
                <a16:creationId xmlns:a16="http://schemas.microsoft.com/office/drawing/2014/main" id="{2C135A68-A39D-4BE8-8871-DCF1A1B81E25}"/>
              </a:ext>
            </a:extLst>
          </p:cNvPr>
          <p:cNvSpPr>
            <a:spLocks noGrp="1"/>
          </p:cNvSpPr>
          <p:nvPr>
            <p:ph type="ftr" sz="quarter" idx="11"/>
          </p:nvPr>
        </p:nvSpPr>
        <p:spPr/>
        <p:txBody>
          <a:bodyPr/>
          <a:lstStyle/>
          <a:p>
            <a:pPr>
              <a:defRPr/>
            </a:pPr>
            <a:r>
              <a:rPr lang="en-US"/>
              <a:t>Class 3</a:t>
            </a:r>
            <a:endParaRPr lang="en-US" dirty="0"/>
          </a:p>
        </p:txBody>
      </p:sp>
    </p:spTree>
    <p:extLst>
      <p:ext uri="{BB962C8B-B14F-4D97-AF65-F5344CB8AC3E}">
        <p14:creationId xmlns:p14="http://schemas.microsoft.com/office/powerpoint/2010/main" val="5178001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E0499-C2E4-4AF9-ABBE-34A36589834E}"/>
              </a:ext>
            </a:extLst>
          </p:cNvPr>
          <p:cNvSpPr>
            <a:spLocks noGrp="1"/>
          </p:cNvSpPr>
          <p:nvPr>
            <p:ph type="title"/>
          </p:nvPr>
        </p:nvSpPr>
        <p:spPr/>
        <p:txBody>
          <a:bodyPr/>
          <a:lstStyle/>
          <a:p>
            <a:r>
              <a:rPr lang="en-CA" dirty="0"/>
              <a:t>Norwich orders for:</a:t>
            </a:r>
          </a:p>
        </p:txBody>
      </p:sp>
      <p:sp>
        <p:nvSpPr>
          <p:cNvPr id="3" name="Text Placeholder 2">
            <a:extLst>
              <a:ext uri="{FF2B5EF4-FFF2-40B4-BE49-F238E27FC236}">
                <a16:creationId xmlns:a16="http://schemas.microsoft.com/office/drawing/2014/main" id="{C93178F6-6E77-4606-A7D6-BD8EB45A74B8}"/>
              </a:ext>
            </a:extLst>
          </p:cNvPr>
          <p:cNvSpPr>
            <a:spLocks noGrp="1"/>
          </p:cNvSpPr>
          <p:nvPr>
            <p:ph type="body" idx="1"/>
          </p:nvPr>
        </p:nvSpPr>
        <p:spPr/>
        <p:txBody>
          <a:bodyPr/>
          <a:lstStyle/>
          <a:p>
            <a:r>
              <a:rPr lang="en-CA" dirty="0"/>
              <a:t>Copyright</a:t>
            </a:r>
          </a:p>
        </p:txBody>
      </p:sp>
      <p:sp>
        <p:nvSpPr>
          <p:cNvPr id="4" name="Content Placeholder 3">
            <a:extLst>
              <a:ext uri="{FF2B5EF4-FFF2-40B4-BE49-F238E27FC236}">
                <a16:creationId xmlns:a16="http://schemas.microsoft.com/office/drawing/2014/main" id="{21EC638D-A885-4E54-BE28-F4EB476A2EB1}"/>
              </a:ext>
            </a:extLst>
          </p:cNvPr>
          <p:cNvSpPr>
            <a:spLocks noGrp="1"/>
          </p:cNvSpPr>
          <p:nvPr>
            <p:ph sz="half" idx="2"/>
          </p:nvPr>
        </p:nvSpPr>
        <p:spPr/>
        <p:txBody>
          <a:bodyPr/>
          <a:lstStyle/>
          <a:p>
            <a:r>
              <a:rPr lang="en-CA" dirty="0"/>
              <a:t>Generally anonymous downloaders</a:t>
            </a:r>
          </a:p>
          <a:p>
            <a:r>
              <a:rPr lang="en-CA" dirty="0"/>
              <a:t>Use Norwich Order to get subscriber info from ISP from an IP address and a time</a:t>
            </a:r>
          </a:p>
        </p:txBody>
      </p:sp>
      <p:sp>
        <p:nvSpPr>
          <p:cNvPr id="5" name="Text Placeholder 4">
            <a:extLst>
              <a:ext uri="{FF2B5EF4-FFF2-40B4-BE49-F238E27FC236}">
                <a16:creationId xmlns:a16="http://schemas.microsoft.com/office/drawing/2014/main" id="{08B50880-FB3D-4570-B772-112B9BA8E299}"/>
              </a:ext>
            </a:extLst>
          </p:cNvPr>
          <p:cNvSpPr>
            <a:spLocks noGrp="1"/>
          </p:cNvSpPr>
          <p:nvPr>
            <p:ph type="body" sz="quarter" idx="3"/>
          </p:nvPr>
        </p:nvSpPr>
        <p:spPr/>
        <p:txBody>
          <a:bodyPr/>
          <a:lstStyle/>
          <a:p>
            <a:r>
              <a:rPr lang="en-CA" dirty="0"/>
              <a:t>Defamation</a:t>
            </a:r>
          </a:p>
        </p:txBody>
      </p:sp>
      <p:sp>
        <p:nvSpPr>
          <p:cNvPr id="6" name="Content Placeholder 5">
            <a:extLst>
              <a:ext uri="{FF2B5EF4-FFF2-40B4-BE49-F238E27FC236}">
                <a16:creationId xmlns:a16="http://schemas.microsoft.com/office/drawing/2014/main" id="{FDDB626A-973C-4BD1-B213-ED60E4A9E691}"/>
              </a:ext>
            </a:extLst>
          </p:cNvPr>
          <p:cNvSpPr>
            <a:spLocks noGrp="1"/>
          </p:cNvSpPr>
          <p:nvPr>
            <p:ph sz="quarter" idx="4"/>
          </p:nvPr>
        </p:nvSpPr>
        <p:spPr/>
        <p:txBody>
          <a:bodyPr/>
          <a:lstStyle/>
          <a:p>
            <a:r>
              <a:rPr lang="en-CA" dirty="0"/>
              <a:t>Often know some sort of identity of poster, name or pseudonym</a:t>
            </a:r>
          </a:p>
          <a:p>
            <a:r>
              <a:rPr lang="en-CA" dirty="0"/>
              <a:t>Use Norwich Order to get all available info about “poster” from the third party platform where the account is held </a:t>
            </a:r>
          </a:p>
        </p:txBody>
      </p:sp>
      <p:sp>
        <p:nvSpPr>
          <p:cNvPr id="7" name="Footer Placeholder 6">
            <a:extLst>
              <a:ext uri="{FF2B5EF4-FFF2-40B4-BE49-F238E27FC236}">
                <a16:creationId xmlns:a16="http://schemas.microsoft.com/office/drawing/2014/main" id="{E994A894-916F-4910-9A60-8BBFFA379998}"/>
              </a:ext>
            </a:extLst>
          </p:cNvPr>
          <p:cNvSpPr>
            <a:spLocks noGrp="1"/>
          </p:cNvSpPr>
          <p:nvPr>
            <p:ph type="ftr" sz="quarter" idx="11"/>
          </p:nvPr>
        </p:nvSpPr>
        <p:spPr/>
        <p:txBody>
          <a:bodyPr/>
          <a:lstStyle/>
          <a:p>
            <a:pPr>
              <a:defRPr/>
            </a:pPr>
            <a:r>
              <a:rPr lang="en-US"/>
              <a:t>Class 3</a:t>
            </a:r>
            <a:endParaRPr lang="en-US" dirty="0"/>
          </a:p>
        </p:txBody>
      </p:sp>
    </p:spTree>
    <p:extLst>
      <p:ext uri="{BB962C8B-B14F-4D97-AF65-F5344CB8AC3E}">
        <p14:creationId xmlns:p14="http://schemas.microsoft.com/office/powerpoint/2010/main" val="11748262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E804E-3E66-4840-9586-3C6CA77DB0FB}"/>
              </a:ext>
            </a:extLst>
          </p:cNvPr>
          <p:cNvSpPr>
            <a:spLocks noGrp="1"/>
          </p:cNvSpPr>
          <p:nvPr>
            <p:ph type="title"/>
          </p:nvPr>
        </p:nvSpPr>
        <p:spPr/>
        <p:txBody>
          <a:bodyPr/>
          <a:lstStyle/>
          <a:p>
            <a:r>
              <a:rPr lang="en-CA" dirty="0"/>
              <a:t>Preliminary matters – </a:t>
            </a:r>
            <a:br>
              <a:rPr lang="en-CA" dirty="0"/>
            </a:br>
            <a:r>
              <a:rPr lang="en-CA" dirty="0"/>
              <a:t>TERRITORIAL JURISDICTION</a:t>
            </a:r>
          </a:p>
        </p:txBody>
      </p:sp>
      <p:sp>
        <p:nvSpPr>
          <p:cNvPr id="3" name="Footer Placeholder 2">
            <a:extLst>
              <a:ext uri="{FF2B5EF4-FFF2-40B4-BE49-F238E27FC236}">
                <a16:creationId xmlns:a16="http://schemas.microsoft.com/office/drawing/2014/main" id="{C8562042-0F3E-4C03-9790-A71EB4A9012A}"/>
              </a:ext>
            </a:extLst>
          </p:cNvPr>
          <p:cNvSpPr>
            <a:spLocks noGrp="1"/>
          </p:cNvSpPr>
          <p:nvPr>
            <p:ph type="ftr" sz="quarter" idx="11"/>
          </p:nvPr>
        </p:nvSpPr>
        <p:spPr/>
        <p:txBody>
          <a:bodyPr/>
          <a:lstStyle/>
          <a:p>
            <a:pPr>
              <a:defRPr/>
            </a:pPr>
            <a:r>
              <a:rPr lang="en-US"/>
              <a:t>Class 3</a:t>
            </a:r>
            <a:endParaRPr lang="en-US" dirty="0"/>
          </a:p>
        </p:txBody>
      </p:sp>
    </p:spTree>
    <p:extLst>
      <p:ext uri="{BB962C8B-B14F-4D97-AF65-F5344CB8AC3E}">
        <p14:creationId xmlns:p14="http://schemas.microsoft.com/office/powerpoint/2010/main" val="30341448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64EB6-37E8-4D00-9FE4-B2228A5BA51A}"/>
              </a:ext>
            </a:extLst>
          </p:cNvPr>
          <p:cNvSpPr>
            <a:spLocks noGrp="1"/>
          </p:cNvSpPr>
          <p:nvPr>
            <p:ph type="title"/>
          </p:nvPr>
        </p:nvSpPr>
        <p:spPr/>
        <p:txBody>
          <a:bodyPr/>
          <a:lstStyle/>
          <a:p>
            <a:r>
              <a:rPr lang="en-US" altLang="en-US" dirty="0"/>
              <a:t>Territorial jurisdiction</a:t>
            </a:r>
            <a:endParaRPr lang="en-CA" dirty="0"/>
          </a:p>
        </p:txBody>
      </p:sp>
      <p:sp>
        <p:nvSpPr>
          <p:cNvPr id="4" name="Footer Placeholder 3">
            <a:extLst>
              <a:ext uri="{FF2B5EF4-FFF2-40B4-BE49-F238E27FC236}">
                <a16:creationId xmlns:a16="http://schemas.microsoft.com/office/drawing/2014/main" id="{E0938B80-218A-4F07-95AA-885B0EA9738C}"/>
              </a:ext>
            </a:extLst>
          </p:cNvPr>
          <p:cNvSpPr>
            <a:spLocks noGrp="1"/>
          </p:cNvSpPr>
          <p:nvPr>
            <p:ph type="ftr" sz="quarter" idx="11"/>
          </p:nvPr>
        </p:nvSpPr>
        <p:spPr/>
        <p:txBody>
          <a:bodyPr/>
          <a:lstStyle/>
          <a:p>
            <a:pPr>
              <a:defRPr/>
            </a:pPr>
            <a:r>
              <a:rPr lang="en-US"/>
              <a:t>Class 3</a:t>
            </a:r>
            <a:endParaRPr lang="en-US" dirty="0"/>
          </a:p>
        </p:txBody>
      </p:sp>
      <p:pic>
        <p:nvPicPr>
          <p:cNvPr id="5" name="Picture 2" descr="C:\Users\Pc\AppData\Local\Microsoft\Windows\Temporary Internet Files\Content.IE5\G3P5U8SB\MC910216337[1].png">
            <a:extLst>
              <a:ext uri="{FF2B5EF4-FFF2-40B4-BE49-F238E27FC236}">
                <a16:creationId xmlns:a16="http://schemas.microsoft.com/office/drawing/2014/main" id="{8FE47D56-F0F9-4F2B-BAC2-E3C4CE9C5E9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07504" y="1357417"/>
            <a:ext cx="8906550" cy="4998933"/>
          </a:xfrm>
        </p:spPr>
      </p:pic>
      <p:sp>
        <p:nvSpPr>
          <p:cNvPr id="6" name="laptop">
            <a:extLst>
              <a:ext uri="{FF2B5EF4-FFF2-40B4-BE49-F238E27FC236}">
                <a16:creationId xmlns:a16="http://schemas.microsoft.com/office/drawing/2014/main" id="{A75A9F4E-B654-4307-8B63-6D31EC85F183}"/>
              </a:ext>
            </a:extLst>
          </p:cNvPr>
          <p:cNvSpPr>
            <a:spLocks noEditPoints="1" noChangeArrowheads="1"/>
          </p:cNvSpPr>
          <p:nvPr/>
        </p:nvSpPr>
        <p:spPr bwMode="auto">
          <a:xfrm>
            <a:off x="3779838" y="2492375"/>
            <a:ext cx="504825" cy="504825"/>
          </a:xfrm>
          <a:custGeom>
            <a:avLst/>
            <a:gdLst>
              <a:gd name="T0" fmla="*/ 78455 w 21600"/>
              <a:gd name="T1" fmla="*/ 0 h 21600"/>
              <a:gd name="T2" fmla="*/ 78455 w 21600"/>
              <a:gd name="T3" fmla="*/ 167389 h 21600"/>
              <a:gd name="T4" fmla="*/ 427678 w 21600"/>
              <a:gd name="T5" fmla="*/ 0 h 21600"/>
              <a:gd name="T6" fmla="*/ 427678 w 21600"/>
              <a:gd name="T7" fmla="*/ 167389 h 21600"/>
              <a:gd name="T8" fmla="*/ 252028 w 21600"/>
              <a:gd name="T9" fmla="*/ 0 h 21600"/>
              <a:gd name="T10" fmla="*/ 252028 w 21600"/>
              <a:gd name="T11" fmla="*/ 504056 h 21600"/>
              <a:gd name="T12" fmla="*/ 0 w 21600"/>
              <a:gd name="T13" fmla="*/ 504056 h 21600"/>
              <a:gd name="T14" fmla="*/ 504056 w 21600"/>
              <a:gd name="T15" fmla="*/ 504056 h 21600"/>
              <a:gd name="T16" fmla="*/ 0 60000 65536"/>
              <a:gd name="T17" fmla="*/ 0 60000 65536"/>
              <a:gd name="T18" fmla="*/ 0 60000 65536"/>
              <a:gd name="T19" fmla="*/ 0 60000 65536"/>
              <a:gd name="T20" fmla="*/ 0 60000 65536"/>
              <a:gd name="T21" fmla="*/ 0 60000 65536"/>
              <a:gd name="T22" fmla="*/ 0 60000 65536"/>
              <a:gd name="T23" fmla="*/ 0 60000 65536"/>
              <a:gd name="T24" fmla="*/ 4445 w 21600"/>
              <a:gd name="T25" fmla="*/ 1858 h 21600"/>
              <a:gd name="T26" fmla="*/ 17311 w 21600"/>
              <a:gd name="T27" fmla="*/ 1232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a:lstStyle/>
          <a:p>
            <a:endParaRPr lang="en-CA"/>
          </a:p>
        </p:txBody>
      </p:sp>
      <p:pic>
        <p:nvPicPr>
          <p:cNvPr id="7" name="Picture 5" descr="C:\Users\Pc\AppData\Local\Microsoft\Windows\Temporary Internet Files\Content.IE5\DMXDSCXF\MC900440380[1].png">
            <a:extLst>
              <a:ext uri="{FF2B5EF4-FFF2-40B4-BE49-F238E27FC236}">
                <a16:creationId xmlns:a16="http://schemas.microsoft.com/office/drawing/2014/main" id="{99BB2929-2E5D-42CB-B1E3-C49A89716B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3284538"/>
            <a:ext cx="647700"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C:\Users\Pc\AppData\Local\Microsoft\Windows\Temporary Internet Files\Content.IE5\DMXDSCXF\MC900440380[1].png">
            <a:extLst>
              <a:ext uri="{FF2B5EF4-FFF2-40B4-BE49-F238E27FC236}">
                <a16:creationId xmlns:a16="http://schemas.microsoft.com/office/drawing/2014/main" id="{C840A3A0-C2C1-4BCA-8D86-E98648FF28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9563" y="3500438"/>
            <a:ext cx="64928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C:\Users\Pc\AppData\Local\Microsoft\Windows\Temporary Internet Files\Content.IE5\RDC8P696\MC900442130[1].png">
            <a:extLst>
              <a:ext uri="{FF2B5EF4-FFF2-40B4-BE49-F238E27FC236}">
                <a16:creationId xmlns:a16="http://schemas.microsoft.com/office/drawing/2014/main" id="{5CB94981-3586-4193-9A29-58136DA014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4075" y="2349500"/>
            <a:ext cx="5842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Visa-logo-big.jpg">
            <a:extLst>
              <a:ext uri="{FF2B5EF4-FFF2-40B4-BE49-F238E27FC236}">
                <a16:creationId xmlns:a16="http://schemas.microsoft.com/office/drawing/2014/main" id="{58059772-BF38-47F0-B099-2916EA0F133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331913" y="2781300"/>
            <a:ext cx="89058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online_casinos_rooms.jpg">
            <a:extLst>
              <a:ext uri="{FF2B5EF4-FFF2-40B4-BE49-F238E27FC236}">
                <a16:creationId xmlns:a16="http://schemas.microsoft.com/office/drawing/2014/main" id="{D78A8FCC-0900-495E-A945-57D7514E9838}"/>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787900" y="4149725"/>
            <a:ext cx="1152525"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a:extLst>
              <a:ext uri="{FF2B5EF4-FFF2-40B4-BE49-F238E27FC236}">
                <a16:creationId xmlns:a16="http://schemas.microsoft.com/office/drawing/2014/main" id="{8F61C37E-F7C4-47E7-8110-4538E09E1BCA}"/>
              </a:ext>
            </a:extLst>
          </p:cNvPr>
          <p:cNvCxnSpPr/>
          <p:nvPr/>
        </p:nvCxnSpPr>
        <p:spPr>
          <a:xfrm>
            <a:off x="4284663" y="2997200"/>
            <a:ext cx="2590800" cy="79216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2C5027E-052F-47F3-8E6F-FAC8FC70C2F1}"/>
              </a:ext>
            </a:extLst>
          </p:cNvPr>
          <p:cNvCxnSpPr/>
          <p:nvPr/>
        </p:nvCxnSpPr>
        <p:spPr>
          <a:xfrm>
            <a:off x="2416175" y="2924175"/>
            <a:ext cx="2516188" cy="16573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CA08A13-979A-4320-BF10-42C47E487979}"/>
              </a:ext>
            </a:extLst>
          </p:cNvPr>
          <p:cNvCxnSpPr/>
          <p:nvPr/>
        </p:nvCxnSpPr>
        <p:spPr>
          <a:xfrm>
            <a:off x="2627313" y="2636838"/>
            <a:ext cx="1216025" cy="14446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5D59F3-C1CE-454F-BE26-4A335ACBDAA7}"/>
              </a:ext>
            </a:extLst>
          </p:cNvPr>
          <p:cNvCxnSpPr/>
          <p:nvPr/>
        </p:nvCxnSpPr>
        <p:spPr>
          <a:xfrm>
            <a:off x="2416175" y="2924175"/>
            <a:ext cx="31750" cy="36036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1A77B83-85EA-4B6F-B7D8-4434EBA8E70B}"/>
              </a:ext>
            </a:extLst>
          </p:cNvPr>
          <p:cNvCxnSpPr>
            <a:cxnSpLocks/>
          </p:cNvCxnSpPr>
          <p:nvPr/>
        </p:nvCxnSpPr>
        <p:spPr>
          <a:xfrm>
            <a:off x="4284663" y="2997200"/>
            <a:ext cx="1150937" cy="122396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C5E8EB1-1352-4F56-B934-10C85A8FFE19}"/>
              </a:ext>
            </a:extLst>
          </p:cNvPr>
          <p:cNvCxnSpPr>
            <a:cxnSpLocks/>
          </p:cNvCxnSpPr>
          <p:nvPr/>
        </p:nvCxnSpPr>
        <p:spPr>
          <a:xfrm>
            <a:off x="2771775" y="3608388"/>
            <a:ext cx="4032250" cy="18097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40730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3D408-3547-464E-BFD9-5A27A06C8095}"/>
              </a:ext>
            </a:extLst>
          </p:cNvPr>
          <p:cNvSpPr>
            <a:spLocks noGrp="1"/>
          </p:cNvSpPr>
          <p:nvPr>
            <p:ph type="title"/>
          </p:nvPr>
        </p:nvSpPr>
        <p:spPr/>
        <p:txBody>
          <a:bodyPr/>
          <a:lstStyle/>
          <a:p>
            <a:r>
              <a:rPr lang="en-CA" dirty="0"/>
              <a:t>Tariff-22 Case</a:t>
            </a:r>
          </a:p>
        </p:txBody>
      </p:sp>
      <p:sp>
        <p:nvSpPr>
          <p:cNvPr id="3" name="Content Placeholder 2">
            <a:extLst>
              <a:ext uri="{FF2B5EF4-FFF2-40B4-BE49-F238E27FC236}">
                <a16:creationId xmlns:a16="http://schemas.microsoft.com/office/drawing/2014/main" id="{382EF33B-7C1E-41CB-ABD6-345229B9CD6D}"/>
              </a:ext>
            </a:extLst>
          </p:cNvPr>
          <p:cNvSpPr>
            <a:spLocks noGrp="1"/>
          </p:cNvSpPr>
          <p:nvPr>
            <p:ph idx="1"/>
          </p:nvPr>
        </p:nvSpPr>
        <p:spPr/>
        <p:txBody>
          <a:bodyPr/>
          <a:lstStyle/>
          <a:p>
            <a:pPr marL="0" indent="0">
              <a:buNone/>
            </a:pPr>
            <a:r>
              <a:rPr lang="en-CA" altLang="en-US" sz="2400" i="1" dirty="0"/>
              <a:t>Society of Composers, Authors and Music Publishers of Canada v. Canadian Assn. of Internet Providers</a:t>
            </a:r>
            <a:r>
              <a:rPr lang="en-CA" altLang="en-US" sz="2400" dirty="0"/>
              <a:t>, [2004] 2 S.C.R. 427 </a:t>
            </a:r>
          </a:p>
          <a:p>
            <a:pPr marL="0" indent="0">
              <a:buNone/>
            </a:pPr>
            <a:endParaRPr lang="en-CA" sz="2400" u="sng" dirty="0"/>
          </a:p>
          <a:p>
            <a:pPr marL="0" indent="0">
              <a:buNone/>
            </a:pPr>
            <a:endParaRPr lang="fr-CA" altLang="en-US" sz="2400" b="1" dirty="0"/>
          </a:p>
          <a:p>
            <a:pPr marL="0" indent="0">
              <a:buNone/>
            </a:pPr>
            <a:r>
              <a:rPr lang="fr-CA" altLang="en-US" b="1" dirty="0"/>
              <a:t>Gabriel D'Astous </a:t>
            </a:r>
            <a:r>
              <a:rPr lang="en-CA" altLang="en-US" dirty="0"/>
              <a:t>presentation</a:t>
            </a:r>
            <a:endParaRPr lang="en-CA" dirty="0"/>
          </a:p>
          <a:p>
            <a:pPr marL="0" indent="0">
              <a:buNone/>
            </a:pPr>
            <a:endParaRPr lang="en-CA" sz="2400" dirty="0"/>
          </a:p>
        </p:txBody>
      </p:sp>
      <p:sp>
        <p:nvSpPr>
          <p:cNvPr id="4" name="Footer Placeholder 3">
            <a:extLst>
              <a:ext uri="{FF2B5EF4-FFF2-40B4-BE49-F238E27FC236}">
                <a16:creationId xmlns:a16="http://schemas.microsoft.com/office/drawing/2014/main" id="{E08A48F0-CC95-47BE-A494-2C419C274EC7}"/>
              </a:ext>
            </a:extLst>
          </p:cNvPr>
          <p:cNvSpPr>
            <a:spLocks noGrp="1"/>
          </p:cNvSpPr>
          <p:nvPr>
            <p:ph type="ftr" sz="quarter" idx="11"/>
          </p:nvPr>
        </p:nvSpPr>
        <p:spPr/>
        <p:txBody>
          <a:bodyPr/>
          <a:lstStyle/>
          <a:p>
            <a:pPr>
              <a:defRPr/>
            </a:pPr>
            <a:r>
              <a:rPr lang="en-US"/>
              <a:t>Class 3</a:t>
            </a:r>
            <a:endParaRPr lang="en-US" dirty="0"/>
          </a:p>
        </p:txBody>
      </p:sp>
    </p:spTree>
    <p:extLst>
      <p:ext uri="{BB962C8B-B14F-4D97-AF65-F5344CB8AC3E}">
        <p14:creationId xmlns:p14="http://schemas.microsoft.com/office/powerpoint/2010/main" val="15207996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3D408-3547-464E-BFD9-5A27A06C8095}"/>
              </a:ext>
            </a:extLst>
          </p:cNvPr>
          <p:cNvSpPr>
            <a:spLocks noGrp="1"/>
          </p:cNvSpPr>
          <p:nvPr>
            <p:ph type="title"/>
          </p:nvPr>
        </p:nvSpPr>
        <p:spPr/>
        <p:txBody>
          <a:bodyPr/>
          <a:lstStyle/>
          <a:p>
            <a:r>
              <a:rPr lang="en-CA" dirty="0"/>
              <a:t>Tariff-22 Case takeaways</a:t>
            </a:r>
          </a:p>
        </p:txBody>
      </p:sp>
      <p:sp>
        <p:nvSpPr>
          <p:cNvPr id="3" name="Content Placeholder 2">
            <a:extLst>
              <a:ext uri="{FF2B5EF4-FFF2-40B4-BE49-F238E27FC236}">
                <a16:creationId xmlns:a16="http://schemas.microsoft.com/office/drawing/2014/main" id="{382EF33B-7C1E-41CB-ABD6-345229B9CD6D}"/>
              </a:ext>
            </a:extLst>
          </p:cNvPr>
          <p:cNvSpPr>
            <a:spLocks noGrp="1"/>
          </p:cNvSpPr>
          <p:nvPr>
            <p:ph idx="1"/>
          </p:nvPr>
        </p:nvSpPr>
        <p:spPr/>
        <p:txBody>
          <a:bodyPr/>
          <a:lstStyle/>
          <a:p>
            <a:pPr marL="0" indent="0">
              <a:buNone/>
            </a:pPr>
            <a:r>
              <a:rPr lang="en-CA" altLang="en-US" dirty="0"/>
              <a:t>Issue 1. </a:t>
            </a:r>
            <a:r>
              <a:rPr lang="en-CA" altLang="en-US" b="1" dirty="0"/>
              <a:t>Real and Substantial Connection test</a:t>
            </a:r>
          </a:p>
          <a:p>
            <a:pPr marL="0" indent="0">
              <a:buNone/>
            </a:pPr>
            <a:r>
              <a:rPr lang="en-CA" altLang="en-US" dirty="0"/>
              <a:t>“this Court has recognized, as a sufficient ‘connection’ for taking jurisdiction, situations where Canada is the country of … reception”</a:t>
            </a:r>
          </a:p>
          <a:p>
            <a:pPr marL="0" indent="0">
              <a:buNone/>
            </a:pPr>
            <a:endParaRPr lang="en-CA" altLang="en-US" dirty="0"/>
          </a:p>
          <a:p>
            <a:pPr marL="0" indent="0">
              <a:buNone/>
            </a:pPr>
            <a:r>
              <a:rPr lang="en-CA" altLang="en-US" dirty="0"/>
              <a:t>Issue 2. No liability of ISPs for © infringement </a:t>
            </a:r>
            <a:r>
              <a:rPr lang="en-CA" altLang="en-US" dirty="0">
                <a:sym typeface="Wingdings" panose="05000000000000000000" pitchFamily="2" charset="2"/>
              </a:rPr>
              <a:t></a:t>
            </a:r>
            <a:r>
              <a:rPr lang="en-CA" altLang="en-US" dirty="0"/>
              <a:t> But now codified in s. 31.1</a:t>
            </a:r>
          </a:p>
          <a:p>
            <a:pPr marL="0" indent="0">
              <a:buNone/>
            </a:pPr>
            <a:endParaRPr lang="en-CA" dirty="0"/>
          </a:p>
          <a:p>
            <a:pPr marL="0" indent="0">
              <a:buNone/>
            </a:pPr>
            <a:endParaRPr lang="en-CA" dirty="0"/>
          </a:p>
          <a:p>
            <a:pPr marL="0" indent="0">
              <a:buNone/>
            </a:pPr>
            <a:endParaRPr lang="en-CA" dirty="0"/>
          </a:p>
        </p:txBody>
      </p:sp>
      <p:sp>
        <p:nvSpPr>
          <p:cNvPr id="4" name="Footer Placeholder 3">
            <a:extLst>
              <a:ext uri="{FF2B5EF4-FFF2-40B4-BE49-F238E27FC236}">
                <a16:creationId xmlns:a16="http://schemas.microsoft.com/office/drawing/2014/main" id="{E08A48F0-CC95-47BE-A494-2C419C274EC7}"/>
              </a:ext>
            </a:extLst>
          </p:cNvPr>
          <p:cNvSpPr>
            <a:spLocks noGrp="1"/>
          </p:cNvSpPr>
          <p:nvPr>
            <p:ph type="ftr" sz="quarter" idx="11"/>
          </p:nvPr>
        </p:nvSpPr>
        <p:spPr/>
        <p:txBody>
          <a:bodyPr/>
          <a:lstStyle/>
          <a:p>
            <a:pPr>
              <a:defRPr/>
            </a:pPr>
            <a:r>
              <a:rPr lang="en-US"/>
              <a:t>Class 3</a:t>
            </a:r>
            <a:endParaRPr lang="en-US" dirty="0"/>
          </a:p>
        </p:txBody>
      </p:sp>
    </p:spTree>
    <p:extLst>
      <p:ext uri="{BB962C8B-B14F-4D97-AF65-F5344CB8AC3E}">
        <p14:creationId xmlns:p14="http://schemas.microsoft.com/office/powerpoint/2010/main" val="23537424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3F2DE-F3DA-4854-B834-CED1B8D36C63}"/>
              </a:ext>
            </a:extLst>
          </p:cNvPr>
          <p:cNvSpPr>
            <a:spLocks noGrp="1"/>
          </p:cNvSpPr>
          <p:nvPr>
            <p:ph type="title"/>
          </p:nvPr>
        </p:nvSpPr>
        <p:spPr/>
        <p:txBody>
          <a:bodyPr/>
          <a:lstStyle/>
          <a:p>
            <a:r>
              <a:rPr lang="en-CA" dirty="0"/>
              <a:t>Copyright Trilogy 2004</a:t>
            </a:r>
          </a:p>
        </p:txBody>
      </p:sp>
      <p:sp>
        <p:nvSpPr>
          <p:cNvPr id="3" name="Content Placeholder 2">
            <a:extLst>
              <a:ext uri="{FF2B5EF4-FFF2-40B4-BE49-F238E27FC236}">
                <a16:creationId xmlns:a16="http://schemas.microsoft.com/office/drawing/2014/main" id="{6820A18A-EE49-47FC-B9A8-E946DCB92865}"/>
              </a:ext>
            </a:extLst>
          </p:cNvPr>
          <p:cNvSpPr>
            <a:spLocks noGrp="1"/>
          </p:cNvSpPr>
          <p:nvPr>
            <p:ph idx="1"/>
          </p:nvPr>
        </p:nvSpPr>
        <p:spPr/>
        <p:txBody>
          <a:bodyPr/>
          <a:lstStyle/>
          <a:p>
            <a:pPr marL="514350" indent="-514350">
              <a:buFont typeface="+mj-lt"/>
              <a:buAutoNum type="arabicPeriod"/>
            </a:pPr>
            <a:r>
              <a:rPr lang="en-CA" i="1" dirty="0" err="1"/>
              <a:t>Théberge</a:t>
            </a:r>
            <a:r>
              <a:rPr lang="en-CA" i="1" dirty="0"/>
              <a:t> v. Galerie </a:t>
            </a:r>
            <a:r>
              <a:rPr lang="en-CA" i="1" dirty="0" err="1"/>
              <a:t>d’Art</a:t>
            </a:r>
            <a:r>
              <a:rPr lang="en-CA" i="1" dirty="0"/>
              <a:t> du Petit Champlain </a:t>
            </a:r>
            <a:r>
              <a:rPr lang="en-CA" i="1" dirty="0" err="1"/>
              <a:t>inc.</a:t>
            </a:r>
            <a:r>
              <a:rPr lang="en-CA" i="1" dirty="0"/>
              <a:t> </a:t>
            </a:r>
            <a:r>
              <a:rPr lang="en-CA" dirty="0"/>
              <a:t>(fixation, reproduction, moral rights, “balance”)</a:t>
            </a:r>
          </a:p>
          <a:p>
            <a:pPr marL="514350" indent="-514350">
              <a:buFont typeface="+mj-lt"/>
              <a:buAutoNum type="arabicPeriod"/>
            </a:pPr>
            <a:r>
              <a:rPr lang="en-CA" i="1" dirty="0"/>
              <a:t>CCH Canadian Ltd. v. Law Society of Upper Canada </a:t>
            </a:r>
            <a:r>
              <a:rPr lang="en-CA" dirty="0"/>
              <a:t>(fair dealing and user rights)</a:t>
            </a:r>
          </a:p>
          <a:p>
            <a:pPr marL="514350" indent="-514350">
              <a:buFont typeface="+mj-lt"/>
              <a:buAutoNum type="arabicPeriod"/>
            </a:pPr>
            <a:r>
              <a:rPr lang="en-CA" i="1" dirty="0"/>
              <a:t>Tariff-22</a:t>
            </a:r>
          </a:p>
        </p:txBody>
      </p:sp>
      <p:sp>
        <p:nvSpPr>
          <p:cNvPr id="4" name="Footer Placeholder 3">
            <a:extLst>
              <a:ext uri="{FF2B5EF4-FFF2-40B4-BE49-F238E27FC236}">
                <a16:creationId xmlns:a16="http://schemas.microsoft.com/office/drawing/2014/main" id="{321B97D7-5C62-4468-92A0-22BD8FEDC75E}"/>
              </a:ext>
            </a:extLst>
          </p:cNvPr>
          <p:cNvSpPr>
            <a:spLocks noGrp="1"/>
          </p:cNvSpPr>
          <p:nvPr>
            <p:ph type="ftr" sz="quarter" idx="11"/>
          </p:nvPr>
        </p:nvSpPr>
        <p:spPr/>
        <p:txBody>
          <a:bodyPr/>
          <a:lstStyle/>
          <a:p>
            <a:pPr>
              <a:defRPr/>
            </a:pPr>
            <a:r>
              <a:rPr lang="en-US"/>
              <a:t>Class 3</a:t>
            </a:r>
            <a:endParaRPr lang="en-US" dirty="0"/>
          </a:p>
        </p:txBody>
      </p:sp>
    </p:spTree>
    <p:extLst>
      <p:ext uri="{BB962C8B-B14F-4D97-AF65-F5344CB8AC3E}">
        <p14:creationId xmlns:p14="http://schemas.microsoft.com/office/powerpoint/2010/main" val="1253439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29C4C-36A8-4A48-860C-C5511A342516}"/>
              </a:ext>
            </a:extLst>
          </p:cNvPr>
          <p:cNvSpPr>
            <a:spLocks noGrp="1"/>
          </p:cNvSpPr>
          <p:nvPr>
            <p:ph type="title"/>
          </p:nvPr>
        </p:nvSpPr>
        <p:spPr/>
        <p:txBody>
          <a:bodyPr/>
          <a:lstStyle/>
          <a:p>
            <a:r>
              <a:rPr lang="en-CA" dirty="0"/>
              <a:t>Other announcements</a:t>
            </a:r>
          </a:p>
        </p:txBody>
      </p:sp>
      <p:sp>
        <p:nvSpPr>
          <p:cNvPr id="3" name="Content Placeholder 2">
            <a:extLst>
              <a:ext uri="{FF2B5EF4-FFF2-40B4-BE49-F238E27FC236}">
                <a16:creationId xmlns:a16="http://schemas.microsoft.com/office/drawing/2014/main" id="{C891D798-4CB7-4F36-B024-E478CB097783}"/>
              </a:ext>
            </a:extLst>
          </p:cNvPr>
          <p:cNvSpPr>
            <a:spLocks noGrp="1"/>
          </p:cNvSpPr>
          <p:nvPr>
            <p:ph idx="1"/>
          </p:nvPr>
        </p:nvSpPr>
        <p:spPr/>
        <p:txBody>
          <a:bodyPr/>
          <a:lstStyle/>
          <a:p>
            <a:pPr marL="0" indent="0">
              <a:buNone/>
            </a:pPr>
            <a:r>
              <a:rPr lang="en-CA" sz="3600" dirty="0"/>
              <a:t>Tech Law McGill Physically Distanced Meet &amp; Greet</a:t>
            </a:r>
          </a:p>
          <a:p>
            <a:pPr marL="0" indent="0">
              <a:buNone/>
            </a:pPr>
            <a:endParaRPr lang="en-CA" sz="2400" dirty="0"/>
          </a:p>
          <a:p>
            <a:pPr marL="0" indent="0">
              <a:buNone/>
            </a:pPr>
            <a:r>
              <a:rPr lang="en-CA" sz="2400" dirty="0">
                <a:hlinkClick r:id="rId3"/>
              </a:rPr>
              <a:t>https://www.facebook.com/events/1548477512026972/</a:t>
            </a:r>
            <a:r>
              <a:rPr lang="en-CA" sz="2400" dirty="0"/>
              <a:t> </a:t>
            </a:r>
          </a:p>
          <a:p>
            <a:pPr marL="0" indent="0">
              <a:buNone/>
            </a:pPr>
            <a:endParaRPr lang="en-CA" sz="2400" dirty="0"/>
          </a:p>
          <a:p>
            <a:pPr marL="0" indent="0">
              <a:buNone/>
            </a:pPr>
            <a:r>
              <a:rPr lang="en-CA" sz="2400" b="1" dirty="0"/>
              <a:t>Where</a:t>
            </a:r>
            <a:r>
              <a:rPr lang="en-CA" sz="2400" dirty="0"/>
              <a:t>: </a:t>
            </a:r>
            <a:r>
              <a:rPr lang="fr-FR" sz="2400" dirty="0"/>
              <a:t>Jeanne-Mance Park (</a:t>
            </a:r>
            <a:r>
              <a:rPr lang="en-US" sz="2400" dirty="0"/>
              <a:t>corner of Park and Duluth)</a:t>
            </a:r>
            <a:endParaRPr lang="fr-FR" sz="2400" dirty="0"/>
          </a:p>
          <a:p>
            <a:pPr marL="0" indent="0">
              <a:buNone/>
            </a:pPr>
            <a:endParaRPr lang="en-CA" sz="2400" b="1" dirty="0"/>
          </a:p>
          <a:p>
            <a:pPr marL="0" indent="0">
              <a:buNone/>
            </a:pPr>
            <a:r>
              <a:rPr lang="en-CA" sz="2400" b="1" dirty="0"/>
              <a:t>When</a:t>
            </a:r>
            <a:r>
              <a:rPr lang="en-CA" sz="2400" dirty="0"/>
              <a:t>: Wednesday, September 23, 18h00</a:t>
            </a:r>
          </a:p>
          <a:p>
            <a:pPr marL="0" indent="0">
              <a:buNone/>
            </a:pPr>
            <a:endParaRPr lang="en-CA" dirty="0"/>
          </a:p>
        </p:txBody>
      </p:sp>
      <p:sp>
        <p:nvSpPr>
          <p:cNvPr id="4" name="Footer Placeholder 3">
            <a:extLst>
              <a:ext uri="{FF2B5EF4-FFF2-40B4-BE49-F238E27FC236}">
                <a16:creationId xmlns:a16="http://schemas.microsoft.com/office/drawing/2014/main" id="{5C3F18DE-1BF3-4382-9752-54BE84666AF8}"/>
              </a:ext>
            </a:extLst>
          </p:cNvPr>
          <p:cNvSpPr>
            <a:spLocks noGrp="1"/>
          </p:cNvSpPr>
          <p:nvPr>
            <p:ph type="ftr" sz="quarter" idx="11"/>
          </p:nvPr>
        </p:nvSpPr>
        <p:spPr/>
        <p:txBody>
          <a:bodyPr/>
          <a:lstStyle/>
          <a:p>
            <a:pPr>
              <a:defRPr/>
            </a:pPr>
            <a:r>
              <a:rPr lang="en-US"/>
              <a:t>Class 3</a:t>
            </a:r>
            <a:endParaRPr lang="en-US" dirty="0"/>
          </a:p>
        </p:txBody>
      </p:sp>
    </p:spTree>
    <p:extLst>
      <p:ext uri="{BB962C8B-B14F-4D97-AF65-F5344CB8AC3E}">
        <p14:creationId xmlns:p14="http://schemas.microsoft.com/office/powerpoint/2010/main" val="33671168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42481-8512-4A77-AB96-D65B8AE69267}"/>
              </a:ext>
            </a:extLst>
          </p:cNvPr>
          <p:cNvSpPr>
            <a:spLocks noGrp="1"/>
          </p:cNvSpPr>
          <p:nvPr>
            <p:ph type="title"/>
          </p:nvPr>
        </p:nvSpPr>
        <p:spPr/>
        <p:txBody>
          <a:bodyPr/>
          <a:lstStyle/>
          <a:p>
            <a:r>
              <a:rPr lang="en-CA" dirty="0"/>
              <a:t>S. 31.1 </a:t>
            </a:r>
            <a:r>
              <a:rPr lang="en-CA" i="1" dirty="0"/>
              <a:t>Copyright Act</a:t>
            </a:r>
          </a:p>
        </p:txBody>
      </p:sp>
      <p:sp>
        <p:nvSpPr>
          <p:cNvPr id="3" name="Content Placeholder 2">
            <a:extLst>
              <a:ext uri="{FF2B5EF4-FFF2-40B4-BE49-F238E27FC236}">
                <a16:creationId xmlns:a16="http://schemas.microsoft.com/office/drawing/2014/main" id="{9DE9C7C2-0FD6-4633-B1B4-69ADA8197FAC}"/>
              </a:ext>
            </a:extLst>
          </p:cNvPr>
          <p:cNvSpPr>
            <a:spLocks noGrp="1"/>
          </p:cNvSpPr>
          <p:nvPr>
            <p:ph idx="1"/>
          </p:nvPr>
        </p:nvSpPr>
        <p:spPr/>
        <p:txBody>
          <a:bodyPr/>
          <a:lstStyle/>
          <a:p>
            <a:pPr marL="0" indent="0">
              <a:buNone/>
            </a:pPr>
            <a:r>
              <a:rPr lang="en-CA" sz="2400" dirty="0"/>
              <a:t>31.1 (1) A person who, in providing services related to the operation of the Internet or another digital network, provides any means for the telecommunication or the reproduction of a work or other subject-matter through the Internet or that other network does not, solely by reason of providing those means, infringe copyright in that work or other subject-matter.</a:t>
            </a:r>
          </a:p>
          <a:p>
            <a:pPr marL="0" indent="0">
              <a:buNone/>
            </a:pPr>
            <a:r>
              <a:rPr lang="en-CA" sz="2400" dirty="0"/>
              <a:t>(2) </a:t>
            </a:r>
            <a:r>
              <a:rPr lang="en-CA" sz="2400" b="1" dirty="0"/>
              <a:t>Caching</a:t>
            </a:r>
            <a:r>
              <a:rPr lang="en-CA" sz="2400" dirty="0"/>
              <a:t> – still not infringing</a:t>
            </a:r>
          </a:p>
          <a:p>
            <a:pPr marL="0" indent="0">
              <a:buNone/>
            </a:pPr>
            <a:r>
              <a:rPr lang="en-CA" sz="2400" dirty="0"/>
              <a:t>(3) conditions for (2)</a:t>
            </a:r>
          </a:p>
          <a:p>
            <a:pPr marL="0" indent="0">
              <a:buNone/>
            </a:pPr>
            <a:r>
              <a:rPr lang="en-CA" sz="2400" dirty="0"/>
              <a:t>(4) </a:t>
            </a:r>
            <a:r>
              <a:rPr lang="en-CA" sz="2400" b="1" dirty="0"/>
              <a:t>Hosting</a:t>
            </a:r>
            <a:r>
              <a:rPr lang="en-CA" sz="2400" dirty="0"/>
              <a:t> – not infringing </a:t>
            </a:r>
          </a:p>
          <a:p>
            <a:pPr marL="0" indent="0">
              <a:buNone/>
            </a:pPr>
            <a:r>
              <a:rPr lang="en-CA" sz="2400" dirty="0"/>
              <a:t>(5) conditions for (4)</a:t>
            </a:r>
          </a:p>
          <a:p>
            <a:pPr marL="0" indent="0">
              <a:buNone/>
            </a:pPr>
            <a:r>
              <a:rPr lang="en-CA" sz="2400" dirty="0"/>
              <a:t>(6) doesn’t apply to s. 27(2.3) cases (</a:t>
            </a:r>
            <a:r>
              <a:rPr lang="en-CA" sz="2400" dirty="0" err="1"/>
              <a:t>isoHunt</a:t>
            </a:r>
            <a:r>
              <a:rPr lang="en-CA" sz="2400" dirty="0"/>
              <a:t> )</a:t>
            </a:r>
          </a:p>
        </p:txBody>
      </p:sp>
      <p:sp>
        <p:nvSpPr>
          <p:cNvPr id="4" name="Footer Placeholder 3">
            <a:extLst>
              <a:ext uri="{FF2B5EF4-FFF2-40B4-BE49-F238E27FC236}">
                <a16:creationId xmlns:a16="http://schemas.microsoft.com/office/drawing/2014/main" id="{F14EF3CD-ADAC-4A2C-9DB7-605B39E2FFE3}"/>
              </a:ext>
            </a:extLst>
          </p:cNvPr>
          <p:cNvSpPr>
            <a:spLocks noGrp="1"/>
          </p:cNvSpPr>
          <p:nvPr>
            <p:ph type="ftr" sz="quarter" idx="11"/>
          </p:nvPr>
        </p:nvSpPr>
        <p:spPr/>
        <p:txBody>
          <a:bodyPr/>
          <a:lstStyle/>
          <a:p>
            <a:pPr>
              <a:defRPr/>
            </a:pPr>
            <a:r>
              <a:rPr lang="en-US"/>
              <a:t>Class 3</a:t>
            </a:r>
            <a:endParaRPr lang="en-US" dirty="0"/>
          </a:p>
        </p:txBody>
      </p:sp>
    </p:spTree>
    <p:extLst>
      <p:ext uri="{BB962C8B-B14F-4D97-AF65-F5344CB8AC3E}">
        <p14:creationId xmlns:p14="http://schemas.microsoft.com/office/powerpoint/2010/main" val="36769241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CE8BB-47CD-42D4-8089-E935A8395C15}"/>
              </a:ext>
            </a:extLst>
          </p:cNvPr>
          <p:cNvSpPr>
            <a:spLocks noGrp="1"/>
          </p:cNvSpPr>
          <p:nvPr>
            <p:ph type="title"/>
          </p:nvPr>
        </p:nvSpPr>
        <p:spPr/>
        <p:txBody>
          <a:bodyPr/>
          <a:lstStyle/>
          <a:p>
            <a:r>
              <a:rPr lang="en-CA" dirty="0"/>
              <a:t>USA equivalent to 31.1</a:t>
            </a:r>
          </a:p>
        </p:txBody>
      </p:sp>
      <p:sp>
        <p:nvSpPr>
          <p:cNvPr id="3" name="Content Placeholder 2">
            <a:extLst>
              <a:ext uri="{FF2B5EF4-FFF2-40B4-BE49-F238E27FC236}">
                <a16:creationId xmlns:a16="http://schemas.microsoft.com/office/drawing/2014/main" id="{9CFF565D-C863-46C5-B8A1-55DA9B946309}"/>
              </a:ext>
            </a:extLst>
          </p:cNvPr>
          <p:cNvSpPr>
            <a:spLocks noGrp="1"/>
          </p:cNvSpPr>
          <p:nvPr>
            <p:ph idx="1"/>
          </p:nvPr>
        </p:nvSpPr>
        <p:spPr/>
        <p:txBody>
          <a:bodyPr/>
          <a:lstStyle/>
          <a:p>
            <a:pPr marL="0" indent="0">
              <a:buNone/>
            </a:pPr>
            <a:r>
              <a:rPr lang="en-CA" dirty="0"/>
              <a:t>17 U.S. Code § 512  (DMCA)</a:t>
            </a:r>
          </a:p>
          <a:p>
            <a:pPr marL="0" indent="0">
              <a:buNone/>
            </a:pPr>
            <a:endParaRPr lang="en-CA" dirty="0"/>
          </a:p>
          <a:p>
            <a:pPr marL="0" indent="0">
              <a:buNone/>
            </a:pPr>
            <a:r>
              <a:rPr lang="en-CA" dirty="0"/>
              <a:t>“service provider” (incl. ISP, hosting </a:t>
            </a:r>
            <a:r>
              <a:rPr lang="en-CA" dirty="0" err="1"/>
              <a:t>co’s</a:t>
            </a:r>
            <a:r>
              <a:rPr lang="en-CA" dirty="0"/>
              <a:t>, search engines) not liable for copyright infringement on their networks …</a:t>
            </a:r>
          </a:p>
          <a:p>
            <a:pPr marL="0" indent="0">
              <a:buNone/>
            </a:pPr>
            <a:endParaRPr lang="en-CA" dirty="0"/>
          </a:p>
          <a:p>
            <a:pPr marL="0" indent="0">
              <a:buNone/>
            </a:pPr>
            <a:r>
              <a:rPr lang="en-CA" b="1" dirty="0"/>
              <a:t>IF </a:t>
            </a:r>
            <a:r>
              <a:rPr lang="en-CA" b="1" dirty="0" err="1"/>
              <a:t>IF</a:t>
            </a:r>
            <a:r>
              <a:rPr lang="en-CA" b="1" dirty="0"/>
              <a:t> </a:t>
            </a:r>
            <a:r>
              <a:rPr lang="en-CA" b="1" dirty="0" err="1"/>
              <a:t>IF</a:t>
            </a:r>
            <a:r>
              <a:rPr lang="en-CA" b="1" dirty="0"/>
              <a:t> </a:t>
            </a:r>
            <a:r>
              <a:rPr lang="en-CA" dirty="0"/>
              <a:t>they comply with something we’ll talk about later…</a:t>
            </a:r>
          </a:p>
          <a:p>
            <a:pPr marL="0" indent="0">
              <a:buNone/>
            </a:pPr>
            <a:endParaRPr lang="en-CA" dirty="0"/>
          </a:p>
        </p:txBody>
      </p:sp>
      <p:sp>
        <p:nvSpPr>
          <p:cNvPr id="4" name="Footer Placeholder 3">
            <a:extLst>
              <a:ext uri="{FF2B5EF4-FFF2-40B4-BE49-F238E27FC236}">
                <a16:creationId xmlns:a16="http://schemas.microsoft.com/office/drawing/2014/main" id="{F1B8D164-55F7-490B-8CE4-6E37D40A2E10}"/>
              </a:ext>
            </a:extLst>
          </p:cNvPr>
          <p:cNvSpPr>
            <a:spLocks noGrp="1"/>
          </p:cNvSpPr>
          <p:nvPr>
            <p:ph type="ftr" sz="quarter" idx="11"/>
          </p:nvPr>
        </p:nvSpPr>
        <p:spPr/>
        <p:txBody>
          <a:bodyPr/>
          <a:lstStyle/>
          <a:p>
            <a:pPr>
              <a:defRPr/>
            </a:pPr>
            <a:r>
              <a:rPr lang="en-US"/>
              <a:t>Class 3</a:t>
            </a:r>
            <a:endParaRPr lang="en-US" dirty="0"/>
          </a:p>
        </p:txBody>
      </p:sp>
    </p:spTree>
    <p:extLst>
      <p:ext uri="{BB962C8B-B14F-4D97-AF65-F5344CB8AC3E}">
        <p14:creationId xmlns:p14="http://schemas.microsoft.com/office/powerpoint/2010/main" val="5104755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C2FCAB-7CF6-4164-ABFA-BBA7552B5BDD}"/>
              </a:ext>
            </a:extLst>
          </p:cNvPr>
          <p:cNvSpPr>
            <a:spLocks noGrp="1"/>
          </p:cNvSpPr>
          <p:nvPr>
            <p:ph type="title"/>
          </p:nvPr>
        </p:nvSpPr>
        <p:spPr/>
        <p:txBody>
          <a:bodyPr/>
          <a:lstStyle/>
          <a:p>
            <a:r>
              <a:rPr lang="en-CA" dirty="0"/>
              <a:t>Territorial Jurisdiction:</a:t>
            </a:r>
            <a:br>
              <a:rPr lang="en-CA" dirty="0"/>
            </a:br>
            <a:r>
              <a:rPr lang="en-CA" dirty="0"/>
              <a:t>@</a:t>
            </a:r>
            <a:r>
              <a:rPr lang="en-CA" dirty="0" err="1"/>
              <a:t>yousuck</a:t>
            </a:r>
            <a:r>
              <a:rPr lang="en-CA" dirty="0"/>
              <a:t>! – Internet Defamation</a:t>
            </a:r>
          </a:p>
        </p:txBody>
      </p:sp>
      <p:sp>
        <p:nvSpPr>
          <p:cNvPr id="5" name="Content Placeholder 4">
            <a:extLst>
              <a:ext uri="{FF2B5EF4-FFF2-40B4-BE49-F238E27FC236}">
                <a16:creationId xmlns:a16="http://schemas.microsoft.com/office/drawing/2014/main" id="{118A59C6-F4B1-45CE-AA9B-E8119BDC97E2}"/>
              </a:ext>
            </a:extLst>
          </p:cNvPr>
          <p:cNvSpPr>
            <a:spLocks noGrp="1"/>
          </p:cNvSpPr>
          <p:nvPr>
            <p:ph idx="1"/>
          </p:nvPr>
        </p:nvSpPr>
        <p:spPr>
          <a:xfrm>
            <a:off x="457200" y="1700808"/>
            <a:ext cx="8229600" cy="4425355"/>
          </a:xfrm>
        </p:spPr>
        <p:txBody>
          <a:bodyPr/>
          <a:lstStyle/>
          <a:p>
            <a:pPr marL="0" indent="0" algn="ctr" eaLnBrk="1" hangingPunct="1">
              <a:buNone/>
              <a:defRPr/>
            </a:pPr>
            <a:r>
              <a:rPr lang="en-CA" b="1" i="1" dirty="0"/>
              <a:t>Haaretz.com v. </a:t>
            </a:r>
            <a:r>
              <a:rPr lang="en-CA" b="1" i="1" dirty="0" err="1"/>
              <a:t>Goldhar</a:t>
            </a:r>
            <a:r>
              <a:rPr lang="en-CA" b="1" dirty="0"/>
              <a:t>, 2018 SCC 28</a:t>
            </a:r>
          </a:p>
          <a:p>
            <a:pPr marL="0" indent="0" eaLnBrk="1" hangingPunct="1">
              <a:buNone/>
              <a:defRPr/>
            </a:pPr>
            <a:r>
              <a:rPr lang="en-CA" altLang="en-US" dirty="0"/>
              <a:t>“This case is a f*</a:t>
            </a:r>
            <a:r>
              <a:rPr lang="en-CA" altLang="en-US" dirty="0" err="1"/>
              <a:t>ing</a:t>
            </a:r>
            <a:r>
              <a:rPr lang="en-CA" altLang="en-US" dirty="0"/>
              <a:t> nightmare to teach so I am not bothering to do so in detail”</a:t>
            </a:r>
          </a:p>
          <a:p>
            <a:pPr eaLnBrk="1" hangingPunct="1">
              <a:buFontTx/>
              <a:buChar char="-"/>
              <a:defRPr/>
            </a:pPr>
            <a:r>
              <a:rPr lang="en-CA" altLang="en-US" dirty="0"/>
              <a:t>Prof-</a:t>
            </a:r>
            <a:r>
              <a:rPr lang="en-CA" altLang="en-US" dirty="0" err="1"/>
              <a:t>ish</a:t>
            </a:r>
            <a:r>
              <a:rPr lang="en-CA" altLang="en-US" dirty="0"/>
              <a:t> Mendelsohn</a:t>
            </a:r>
          </a:p>
          <a:p>
            <a:pPr marL="0" indent="0" eaLnBrk="1" hangingPunct="1">
              <a:buNone/>
              <a:defRPr/>
            </a:pPr>
            <a:r>
              <a:rPr lang="en-US" altLang="en-US" i="1" dirty="0"/>
              <a:t>Supreme Court makes a statement (or five) about defamation on the internet and where to sue</a:t>
            </a:r>
          </a:p>
          <a:p>
            <a:pPr marL="0" indent="0" eaLnBrk="1" hangingPunct="1">
              <a:buNone/>
              <a:defRPr/>
            </a:pPr>
            <a:r>
              <a:rPr lang="en-US" altLang="en-US" i="1" dirty="0">
                <a:sym typeface="Wingdings" panose="05000000000000000000" pitchFamily="2" charset="2"/>
              </a:rPr>
              <a:t></a:t>
            </a:r>
            <a:r>
              <a:rPr lang="en-US" altLang="en-US" i="1" dirty="0"/>
              <a:t> </a:t>
            </a:r>
            <a:r>
              <a:rPr lang="en-US" altLang="en-US" dirty="0"/>
              <a:t>allenmendelsohn.com</a:t>
            </a:r>
            <a:endParaRPr lang="en-CA" altLang="en-US" dirty="0"/>
          </a:p>
        </p:txBody>
      </p:sp>
      <p:sp>
        <p:nvSpPr>
          <p:cNvPr id="3" name="Footer Placeholder 2">
            <a:extLst>
              <a:ext uri="{FF2B5EF4-FFF2-40B4-BE49-F238E27FC236}">
                <a16:creationId xmlns:a16="http://schemas.microsoft.com/office/drawing/2014/main" id="{62A5201B-9138-4805-BA4F-8FEB92E3552C}"/>
              </a:ext>
            </a:extLst>
          </p:cNvPr>
          <p:cNvSpPr>
            <a:spLocks noGrp="1"/>
          </p:cNvSpPr>
          <p:nvPr>
            <p:ph type="ftr" sz="quarter" idx="11"/>
          </p:nvPr>
        </p:nvSpPr>
        <p:spPr/>
        <p:txBody>
          <a:bodyPr/>
          <a:lstStyle/>
          <a:p>
            <a:pPr>
              <a:defRPr/>
            </a:pPr>
            <a:r>
              <a:rPr lang="en-US"/>
              <a:t>Class 3</a:t>
            </a:r>
            <a:endParaRPr lang="en-US" dirty="0"/>
          </a:p>
        </p:txBody>
      </p:sp>
    </p:spTree>
    <p:extLst>
      <p:ext uri="{BB962C8B-B14F-4D97-AF65-F5344CB8AC3E}">
        <p14:creationId xmlns:p14="http://schemas.microsoft.com/office/powerpoint/2010/main" val="26936881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485AB-542C-40EB-AA71-0646CBE8EE8F}"/>
              </a:ext>
            </a:extLst>
          </p:cNvPr>
          <p:cNvSpPr>
            <a:spLocks noGrp="1"/>
          </p:cNvSpPr>
          <p:nvPr>
            <p:ph type="title"/>
          </p:nvPr>
        </p:nvSpPr>
        <p:spPr/>
        <p:txBody>
          <a:bodyPr/>
          <a:lstStyle/>
          <a:p>
            <a:r>
              <a:rPr lang="en-CA" i="1" dirty="0"/>
              <a:t>Haaretz.com v. </a:t>
            </a:r>
            <a:r>
              <a:rPr lang="en-CA" i="1" dirty="0" err="1"/>
              <a:t>Goldhar</a:t>
            </a:r>
            <a:r>
              <a:rPr lang="en-CA" i="1" dirty="0"/>
              <a:t> </a:t>
            </a:r>
            <a:r>
              <a:rPr lang="en-CA" dirty="0"/>
              <a:t>basics</a:t>
            </a:r>
          </a:p>
        </p:txBody>
      </p:sp>
      <p:sp>
        <p:nvSpPr>
          <p:cNvPr id="3" name="Content Placeholder 2">
            <a:extLst>
              <a:ext uri="{FF2B5EF4-FFF2-40B4-BE49-F238E27FC236}">
                <a16:creationId xmlns:a16="http://schemas.microsoft.com/office/drawing/2014/main" id="{D480BF6C-FB03-4CB9-9790-654A138C39F1}"/>
              </a:ext>
            </a:extLst>
          </p:cNvPr>
          <p:cNvSpPr>
            <a:spLocks noGrp="1"/>
          </p:cNvSpPr>
          <p:nvPr>
            <p:ph idx="1"/>
          </p:nvPr>
        </p:nvSpPr>
        <p:spPr>
          <a:xfrm>
            <a:off x="457200" y="1196752"/>
            <a:ext cx="8229600" cy="5159598"/>
          </a:xfrm>
        </p:spPr>
        <p:txBody>
          <a:bodyPr/>
          <a:lstStyle/>
          <a:p>
            <a:pPr marL="0" indent="0">
              <a:buNone/>
            </a:pPr>
            <a:r>
              <a:rPr lang="en-CA" sz="2400" dirty="0"/>
              <a:t>“In the case of Internet communications, the publication of defamatory statements occurs when they are read or downloaded by the recipient” (step 1 </a:t>
            </a:r>
            <a:r>
              <a:rPr lang="en-CA" sz="2400" dirty="0">
                <a:sym typeface="Wingdings" panose="05000000000000000000" pitchFamily="2" charset="2"/>
              </a:rPr>
              <a:t> jurisdiction </a:t>
            </a:r>
            <a:r>
              <a:rPr lang="en-CA" sz="2400" i="1" dirty="0">
                <a:sym typeface="Wingdings" panose="05000000000000000000" pitchFamily="2" charset="2"/>
              </a:rPr>
              <a:t>simpliciter</a:t>
            </a:r>
            <a:r>
              <a:rPr lang="en-CA" sz="2400" dirty="0">
                <a:sym typeface="Wingdings" panose="05000000000000000000" pitchFamily="2" charset="2"/>
              </a:rPr>
              <a:t>)</a:t>
            </a:r>
            <a:endParaRPr lang="en-CA" sz="2400" dirty="0"/>
          </a:p>
          <a:p>
            <a:pPr marL="0" indent="0">
              <a:buNone/>
            </a:pPr>
            <a:endParaRPr lang="en-CA" sz="2400" dirty="0"/>
          </a:p>
          <a:p>
            <a:pPr marL="0" indent="0">
              <a:buNone/>
            </a:pPr>
            <a:r>
              <a:rPr lang="en-CA" sz="2400" dirty="0"/>
              <a:t>“</a:t>
            </a:r>
            <a:r>
              <a:rPr lang="en-CA" sz="2400" i="1" dirty="0"/>
              <a:t>forum non </a:t>
            </a:r>
            <a:r>
              <a:rPr lang="en-CA" sz="2400" i="1" dirty="0" err="1"/>
              <a:t>conveniens</a:t>
            </a:r>
            <a:r>
              <a:rPr lang="en-CA" sz="2400" i="1" dirty="0"/>
              <a:t> [</a:t>
            </a:r>
            <a:r>
              <a:rPr lang="en-CA" sz="2400" dirty="0"/>
              <a:t>ed. – step 2]</a:t>
            </a:r>
            <a:r>
              <a:rPr lang="en-CA" sz="2400" i="1" dirty="0"/>
              <a:t> </a:t>
            </a:r>
            <a:r>
              <a:rPr lang="en-CA" sz="2400" dirty="0"/>
              <a:t>analysis is inherently factual in nature” [but] “Where the motion judge has ‘erred in principle, misapprehended or failed to take account of material evidence, or reached an unreasonable decision’, courts of appeal may intervene” </a:t>
            </a:r>
            <a:r>
              <a:rPr lang="en-CA" sz="2400" dirty="0">
                <a:sym typeface="Wingdings" panose="05000000000000000000" pitchFamily="2" charset="2"/>
              </a:rPr>
              <a:t> met here, Israel more appropriate</a:t>
            </a:r>
            <a:r>
              <a:rPr lang="en-CA" sz="2400" dirty="0"/>
              <a:t> (dissent said that should not have happened here)</a:t>
            </a:r>
          </a:p>
          <a:p>
            <a:pPr marL="0" indent="0">
              <a:buNone/>
            </a:pPr>
            <a:endParaRPr lang="en-CA" sz="2400" dirty="0"/>
          </a:p>
          <a:p>
            <a:pPr marL="0" indent="0">
              <a:buNone/>
            </a:pPr>
            <a:r>
              <a:rPr lang="en-CA" sz="2400" dirty="0"/>
              <a:t>Did not change </a:t>
            </a:r>
            <a:r>
              <a:rPr lang="en-CA" sz="2400" i="1" dirty="0" err="1"/>
              <a:t>lex</a:t>
            </a:r>
            <a:r>
              <a:rPr lang="en-CA" sz="2400" i="1" dirty="0"/>
              <a:t> loci delicti </a:t>
            </a:r>
            <a:r>
              <a:rPr lang="en-CA" sz="2400" dirty="0"/>
              <a:t>rule (</a:t>
            </a:r>
            <a:r>
              <a:rPr lang="en-CA" sz="2400" dirty="0" err="1"/>
              <a:t>Abella</a:t>
            </a:r>
            <a:r>
              <a:rPr lang="en-CA" sz="2400" dirty="0"/>
              <a:t> and Wagner JJ. would have, and substituted “most substantial harm”)</a:t>
            </a:r>
          </a:p>
          <a:p>
            <a:pPr marL="0" indent="0">
              <a:buNone/>
            </a:pPr>
            <a:endParaRPr lang="en-CA" dirty="0"/>
          </a:p>
        </p:txBody>
      </p:sp>
      <p:sp>
        <p:nvSpPr>
          <p:cNvPr id="4" name="Footer Placeholder 3">
            <a:extLst>
              <a:ext uri="{FF2B5EF4-FFF2-40B4-BE49-F238E27FC236}">
                <a16:creationId xmlns:a16="http://schemas.microsoft.com/office/drawing/2014/main" id="{90B4727B-4A59-45B4-BB0D-D69B5CA6A953}"/>
              </a:ext>
            </a:extLst>
          </p:cNvPr>
          <p:cNvSpPr>
            <a:spLocks noGrp="1"/>
          </p:cNvSpPr>
          <p:nvPr>
            <p:ph type="ftr" sz="quarter" idx="11"/>
          </p:nvPr>
        </p:nvSpPr>
        <p:spPr/>
        <p:txBody>
          <a:bodyPr/>
          <a:lstStyle/>
          <a:p>
            <a:pPr>
              <a:defRPr/>
            </a:pPr>
            <a:r>
              <a:rPr lang="en-US"/>
              <a:t>Class 3</a:t>
            </a:r>
            <a:endParaRPr lang="en-US" dirty="0"/>
          </a:p>
        </p:txBody>
      </p:sp>
    </p:spTree>
    <p:extLst>
      <p:ext uri="{BB962C8B-B14F-4D97-AF65-F5344CB8AC3E}">
        <p14:creationId xmlns:p14="http://schemas.microsoft.com/office/powerpoint/2010/main" val="11881399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C2FCAB-7CF6-4164-ABFA-BBA7552B5BDD}"/>
              </a:ext>
            </a:extLst>
          </p:cNvPr>
          <p:cNvSpPr>
            <a:spLocks noGrp="1"/>
          </p:cNvSpPr>
          <p:nvPr>
            <p:ph type="title"/>
          </p:nvPr>
        </p:nvSpPr>
        <p:spPr/>
        <p:txBody>
          <a:bodyPr/>
          <a:lstStyle/>
          <a:p>
            <a:r>
              <a:rPr lang="en-CA" dirty="0"/>
              <a:t>Territorial Jurisdiction</a:t>
            </a:r>
            <a:br>
              <a:rPr lang="en-CA" dirty="0"/>
            </a:br>
            <a:r>
              <a:rPr lang="en-CA" dirty="0"/>
              <a:t>Choice of forum clause?</a:t>
            </a:r>
          </a:p>
        </p:txBody>
      </p:sp>
      <p:sp>
        <p:nvSpPr>
          <p:cNvPr id="5" name="Content Placeholder 4">
            <a:extLst>
              <a:ext uri="{FF2B5EF4-FFF2-40B4-BE49-F238E27FC236}">
                <a16:creationId xmlns:a16="http://schemas.microsoft.com/office/drawing/2014/main" id="{118A59C6-F4B1-45CE-AA9B-E8119BDC97E2}"/>
              </a:ext>
            </a:extLst>
          </p:cNvPr>
          <p:cNvSpPr>
            <a:spLocks noGrp="1"/>
          </p:cNvSpPr>
          <p:nvPr>
            <p:ph idx="1"/>
          </p:nvPr>
        </p:nvSpPr>
        <p:spPr>
          <a:xfrm>
            <a:off x="457200" y="1700808"/>
            <a:ext cx="8229600" cy="4425355"/>
          </a:xfrm>
        </p:spPr>
        <p:txBody>
          <a:bodyPr/>
          <a:lstStyle/>
          <a:p>
            <a:pPr marL="0" indent="0" eaLnBrk="1" hangingPunct="1">
              <a:buNone/>
              <a:defRPr/>
            </a:pPr>
            <a:r>
              <a:rPr lang="en-CA" altLang="en-US" sz="2800" dirty="0"/>
              <a:t>“</a:t>
            </a:r>
            <a:r>
              <a:rPr lang="en-CA" sz="2800" dirty="0"/>
              <a:t>You agree that any legal action or proceeding between you and [my client] shall be brought exclusively in the courts located in the Judicial District of Montreal, Quebec, Canada.”</a:t>
            </a:r>
          </a:p>
          <a:p>
            <a:pPr marL="0" indent="0" eaLnBrk="1" hangingPunct="1">
              <a:buNone/>
              <a:defRPr/>
            </a:pPr>
            <a:endParaRPr lang="en-CA" sz="2800" dirty="0"/>
          </a:p>
          <a:p>
            <a:pPr marL="0" indent="0" eaLnBrk="1" hangingPunct="1">
              <a:buNone/>
              <a:defRPr/>
            </a:pPr>
            <a:r>
              <a:rPr lang="en-CA" sz="2800" dirty="0"/>
              <a:t>“You will resolve any claim, cause of action or dispute (claim) you have with us arising out of or relating to this Statement or </a:t>
            </a:r>
            <a:r>
              <a:rPr lang="en-CA" sz="2800" b="1" dirty="0"/>
              <a:t>Facebook</a:t>
            </a:r>
            <a:r>
              <a:rPr lang="en-CA" sz="2800" dirty="0"/>
              <a:t> exclusively in a state or federal court located in Santa Clara County.”</a:t>
            </a:r>
          </a:p>
          <a:p>
            <a:pPr marL="0" indent="0" eaLnBrk="1" hangingPunct="1">
              <a:buNone/>
              <a:defRPr/>
            </a:pPr>
            <a:endParaRPr lang="en-CA" altLang="en-US" dirty="0"/>
          </a:p>
          <a:p>
            <a:pPr marL="0" indent="0" eaLnBrk="1" hangingPunct="1">
              <a:buNone/>
              <a:defRPr/>
            </a:pPr>
            <a:endParaRPr lang="en-CA" altLang="en-US" dirty="0"/>
          </a:p>
        </p:txBody>
      </p:sp>
      <p:sp>
        <p:nvSpPr>
          <p:cNvPr id="3" name="Footer Placeholder 2">
            <a:extLst>
              <a:ext uri="{FF2B5EF4-FFF2-40B4-BE49-F238E27FC236}">
                <a16:creationId xmlns:a16="http://schemas.microsoft.com/office/drawing/2014/main" id="{62A5201B-9138-4805-BA4F-8FEB92E3552C}"/>
              </a:ext>
            </a:extLst>
          </p:cNvPr>
          <p:cNvSpPr>
            <a:spLocks noGrp="1"/>
          </p:cNvSpPr>
          <p:nvPr>
            <p:ph type="ftr" sz="quarter" idx="11"/>
          </p:nvPr>
        </p:nvSpPr>
        <p:spPr/>
        <p:txBody>
          <a:bodyPr/>
          <a:lstStyle/>
          <a:p>
            <a:pPr>
              <a:defRPr/>
            </a:pPr>
            <a:r>
              <a:rPr lang="en-US" dirty="0"/>
              <a:t>Class 3</a:t>
            </a:r>
          </a:p>
        </p:txBody>
      </p:sp>
    </p:spTree>
    <p:extLst>
      <p:ext uri="{BB962C8B-B14F-4D97-AF65-F5344CB8AC3E}">
        <p14:creationId xmlns:p14="http://schemas.microsoft.com/office/powerpoint/2010/main" val="7534933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98600-81B7-4B14-B373-0967A0ED7506}"/>
              </a:ext>
            </a:extLst>
          </p:cNvPr>
          <p:cNvSpPr>
            <a:spLocks noGrp="1"/>
          </p:cNvSpPr>
          <p:nvPr>
            <p:ph type="title"/>
          </p:nvPr>
        </p:nvSpPr>
        <p:spPr/>
        <p:txBody>
          <a:bodyPr/>
          <a:lstStyle/>
          <a:p>
            <a:r>
              <a:rPr lang="en-CA" dirty="0"/>
              <a:t>Territorial Jurisdiction</a:t>
            </a:r>
            <a:br>
              <a:rPr lang="en-CA" dirty="0"/>
            </a:br>
            <a:r>
              <a:rPr lang="en-CA" dirty="0"/>
              <a:t>Choice of forum clause?</a:t>
            </a:r>
          </a:p>
        </p:txBody>
      </p:sp>
      <p:sp>
        <p:nvSpPr>
          <p:cNvPr id="3" name="Content Placeholder 2">
            <a:extLst>
              <a:ext uri="{FF2B5EF4-FFF2-40B4-BE49-F238E27FC236}">
                <a16:creationId xmlns:a16="http://schemas.microsoft.com/office/drawing/2014/main" id="{E703DB0F-E312-412A-B1D7-1467676A13E0}"/>
              </a:ext>
            </a:extLst>
          </p:cNvPr>
          <p:cNvSpPr>
            <a:spLocks noGrp="1"/>
          </p:cNvSpPr>
          <p:nvPr>
            <p:ph idx="1"/>
          </p:nvPr>
        </p:nvSpPr>
        <p:spPr/>
        <p:txBody>
          <a:bodyPr/>
          <a:lstStyle/>
          <a:p>
            <a:pPr marL="0" indent="0">
              <a:buNone/>
            </a:pPr>
            <a:r>
              <a:rPr lang="en-CA" i="1" dirty="0" err="1"/>
              <a:t>Douez</a:t>
            </a:r>
            <a:r>
              <a:rPr lang="en-CA" i="1" dirty="0"/>
              <a:t> v. Facebook, Inc.</a:t>
            </a:r>
            <a:r>
              <a:rPr lang="en-CA" dirty="0"/>
              <a:t>, </a:t>
            </a:r>
            <a:r>
              <a:rPr lang="en-CA" sz="2000" dirty="0"/>
              <a:t>2017 SCC 33</a:t>
            </a:r>
          </a:p>
          <a:p>
            <a:pPr marL="0" indent="0">
              <a:buNone/>
            </a:pPr>
            <a:endParaRPr lang="en-CA" sz="2000" u="sng" dirty="0"/>
          </a:p>
          <a:p>
            <a:pPr marL="0" indent="0">
              <a:buNone/>
            </a:pPr>
            <a:r>
              <a:rPr lang="en-CA" sz="2400" u="sng" dirty="0"/>
              <a:t>F</a:t>
            </a:r>
            <a:r>
              <a:rPr lang="en-CA" sz="2400" dirty="0"/>
              <a:t>: </a:t>
            </a:r>
            <a:r>
              <a:rPr lang="en-CA" sz="2400" dirty="0" err="1"/>
              <a:t>Douez</a:t>
            </a:r>
            <a:r>
              <a:rPr lang="en-CA" sz="2400" dirty="0"/>
              <a:t> +1.8 million BC residents’ privacy violated because of sponsored stories with their name and likeness</a:t>
            </a:r>
          </a:p>
          <a:p>
            <a:pPr marL="0" indent="0">
              <a:buNone/>
            </a:pPr>
            <a:r>
              <a:rPr lang="en-CA" sz="2400" u="sng" dirty="0"/>
              <a:t>Issue</a:t>
            </a:r>
            <a:r>
              <a:rPr lang="en-CA" sz="2400" dirty="0"/>
              <a:t>: Is the forum selection clause valid and enforceable, barring action in a B.C. court?</a:t>
            </a:r>
          </a:p>
          <a:p>
            <a:pPr marL="0" indent="0">
              <a:buNone/>
            </a:pPr>
            <a:r>
              <a:rPr lang="en-CA" sz="2400" u="sng" dirty="0"/>
              <a:t>Held (4-3)</a:t>
            </a:r>
            <a:r>
              <a:rPr lang="en-CA" sz="2400" dirty="0"/>
              <a:t>: Not enforceable! Ack! Let the lawsuit begin!</a:t>
            </a:r>
          </a:p>
          <a:p>
            <a:pPr marL="0" indent="0">
              <a:buNone/>
            </a:pPr>
            <a:r>
              <a:rPr lang="en-CA" sz="2400" u="sng" dirty="0"/>
              <a:t>Ratio</a:t>
            </a:r>
            <a:r>
              <a:rPr lang="en-CA" sz="2400" dirty="0"/>
              <a:t>:</a:t>
            </a:r>
          </a:p>
          <a:p>
            <a:pPr marL="0" indent="0">
              <a:buNone/>
            </a:pPr>
            <a:r>
              <a:rPr lang="en-CA" sz="2400" dirty="0"/>
              <a:t>…/2</a:t>
            </a:r>
          </a:p>
          <a:p>
            <a:pPr marL="0" indent="0">
              <a:buNone/>
            </a:pPr>
            <a:endParaRPr lang="en-CA" sz="2000" dirty="0"/>
          </a:p>
        </p:txBody>
      </p:sp>
      <p:sp>
        <p:nvSpPr>
          <p:cNvPr id="4" name="Footer Placeholder 3">
            <a:extLst>
              <a:ext uri="{FF2B5EF4-FFF2-40B4-BE49-F238E27FC236}">
                <a16:creationId xmlns:a16="http://schemas.microsoft.com/office/drawing/2014/main" id="{818986A5-5B55-4FB5-9DA7-9B97EEEE11E3}"/>
              </a:ext>
            </a:extLst>
          </p:cNvPr>
          <p:cNvSpPr>
            <a:spLocks noGrp="1"/>
          </p:cNvSpPr>
          <p:nvPr>
            <p:ph type="ftr" sz="quarter" idx="11"/>
          </p:nvPr>
        </p:nvSpPr>
        <p:spPr/>
        <p:txBody>
          <a:bodyPr/>
          <a:lstStyle/>
          <a:p>
            <a:pPr>
              <a:defRPr/>
            </a:pPr>
            <a:r>
              <a:rPr lang="en-US"/>
              <a:t>Class 3</a:t>
            </a:r>
            <a:endParaRPr lang="en-US" dirty="0"/>
          </a:p>
        </p:txBody>
      </p:sp>
    </p:spTree>
    <p:extLst>
      <p:ext uri="{BB962C8B-B14F-4D97-AF65-F5344CB8AC3E}">
        <p14:creationId xmlns:p14="http://schemas.microsoft.com/office/powerpoint/2010/main" val="38199150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98600-81B7-4B14-B373-0967A0ED7506}"/>
              </a:ext>
            </a:extLst>
          </p:cNvPr>
          <p:cNvSpPr>
            <a:spLocks noGrp="1"/>
          </p:cNvSpPr>
          <p:nvPr>
            <p:ph type="title"/>
          </p:nvPr>
        </p:nvSpPr>
        <p:spPr/>
        <p:txBody>
          <a:bodyPr/>
          <a:lstStyle/>
          <a:p>
            <a:r>
              <a:rPr lang="en-CA" dirty="0"/>
              <a:t>Territorial Jurisdiction</a:t>
            </a:r>
            <a:br>
              <a:rPr lang="en-CA" dirty="0"/>
            </a:br>
            <a:r>
              <a:rPr lang="en-CA" i="1" dirty="0" err="1"/>
              <a:t>Douez</a:t>
            </a:r>
            <a:endParaRPr lang="en-CA" i="1" dirty="0"/>
          </a:p>
        </p:txBody>
      </p:sp>
      <p:sp>
        <p:nvSpPr>
          <p:cNvPr id="3" name="Content Placeholder 2">
            <a:extLst>
              <a:ext uri="{FF2B5EF4-FFF2-40B4-BE49-F238E27FC236}">
                <a16:creationId xmlns:a16="http://schemas.microsoft.com/office/drawing/2014/main" id="{E703DB0F-E312-412A-B1D7-1467676A13E0}"/>
              </a:ext>
            </a:extLst>
          </p:cNvPr>
          <p:cNvSpPr>
            <a:spLocks noGrp="1"/>
          </p:cNvSpPr>
          <p:nvPr>
            <p:ph idx="1"/>
          </p:nvPr>
        </p:nvSpPr>
        <p:spPr/>
        <p:txBody>
          <a:bodyPr/>
          <a:lstStyle/>
          <a:p>
            <a:pPr marL="0" indent="0">
              <a:buNone/>
            </a:pPr>
            <a:r>
              <a:rPr lang="en-CA" sz="2000" dirty="0"/>
              <a:t>“commercial and consumer relationships are very different. Irrespective of the formal validity of the contract, the consumer context may provide strong reasons not to enforce forum selection clauses.”</a:t>
            </a:r>
          </a:p>
          <a:p>
            <a:pPr marL="0" indent="0">
              <a:buNone/>
            </a:pPr>
            <a:r>
              <a:rPr lang="en-CA" sz="2000" dirty="0"/>
              <a:t>“the unequal bargaining power of the parties and the rights that a consumer relinquishes under the contract, without any opportunity to negotiate, may provide compelling reasons for a court to exercise its discretion to deny a stay of proceedings”</a:t>
            </a:r>
          </a:p>
          <a:p>
            <a:pPr marL="0" indent="0">
              <a:buNone/>
            </a:pPr>
            <a:r>
              <a:rPr lang="en-CA" sz="2000" dirty="0"/>
              <a:t>“Canadian courts have a greater interest in adjudicating cases impinging on </a:t>
            </a:r>
            <a:r>
              <a:rPr lang="en-CA" sz="2000" b="1" dirty="0"/>
              <a:t>constitutional and quasi-constitutional rights [ed. </a:t>
            </a:r>
            <a:r>
              <a:rPr lang="en-CA" sz="2000" b="1" dirty="0">
                <a:sym typeface="Wingdings" panose="05000000000000000000" pitchFamily="2" charset="2"/>
              </a:rPr>
              <a:t> privacy] </a:t>
            </a:r>
            <a:r>
              <a:rPr lang="en-CA" sz="2000" dirty="0"/>
              <a:t>because these rights play an essential role in a free and democratic society and embody key Canadian values”</a:t>
            </a:r>
          </a:p>
          <a:p>
            <a:pPr marL="0" indent="0">
              <a:buNone/>
            </a:pPr>
            <a:endParaRPr lang="en-CA" sz="2000" dirty="0"/>
          </a:p>
          <a:p>
            <a:pPr marL="0" indent="0">
              <a:buNone/>
            </a:pPr>
            <a:r>
              <a:rPr lang="en-CA" sz="2000" dirty="0"/>
              <a:t>NOTES: 3-1-3 decision “</a:t>
            </a:r>
            <a:r>
              <a:rPr lang="en-CA" sz="2000" i="1" dirty="0"/>
              <a:t>Pompey</a:t>
            </a:r>
            <a:r>
              <a:rPr lang="en-CA" sz="2000" dirty="0"/>
              <a:t> test” of common law (need “strong cause” to override a forum selection clause)</a:t>
            </a:r>
          </a:p>
        </p:txBody>
      </p:sp>
      <p:sp>
        <p:nvSpPr>
          <p:cNvPr id="4" name="Footer Placeholder 3">
            <a:extLst>
              <a:ext uri="{FF2B5EF4-FFF2-40B4-BE49-F238E27FC236}">
                <a16:creationId xmlns:a16="http://schemas.microsoft.com/office/drawing/2014/main" id="{818986A5-5B55-4FB5-9DA7-9B97EEEE11E3}"/>
              </a:ext>
            </a:extLst>
          </p:cNvPr>
          <p:cNvSpPr>
            <a:spLocks noGrp="1"/>
          </p:cNvSpPr>
          <p:nvPr>
            <p:ph type="ftr" sz="quarter" idx="11"/>
          </p:nvPr>
        </p:nvSpPr>
        <p:spPr/>
        <p:txBody>
          <a:bodyPr/>
          <a:lstStyle/>
          <a:p>
            <a:pPr>
              <a:defRPr/>
            </a:pPr>
            <a:r>
              <a:rPr lang="en-US"/>
              <a:t>Class 3</a:t>
            </a:r>
            <a:endParaRPr lang="en-US" dirty="0"/>
          </a:p>
        </p:txBody>
      </p:sp>
    </p:spTree>
    <p:extLst>
      <p:ext uri="{BB962C8B-B14F-4D97-AF65-F5344CB8AC3E}">
        <p14:creationId xmlns:p14="http://schemas.microsoft.com/office/powerpoint/2010/main" val="6276888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98600-81B7-4B14-B373-0967A0ED7506}"/>
              </a:ext>
            </a:extLst>
          </p:cNvPr>
          <p:cNvSpPr>
            <a:spLocks noGrp="1"/>
          </p:cNvSpPr>
          <p:nvPr>
            <p:ph type="title"/>
          </p:nvPr>
        </p:nvSpPr>
        <p:spPr/>
        <p:txBody>
          <a:bodyPr/>
          <a:lstStyle/>
          <a:p>
            <a:r>
              <a:rPr lang="en-CA" dirty="0"/>
              <a:t>Territorial Jurisdiction</a:t>
            </a:r>
            <a:br>
              <a:rPr lang="en-CA" dirty="0"/>
            </a:br>
            <a:r>
              <a:rPr lang="en-CA" i="1" dirty="0" err="1"/>
              <a:t>Douez</a:t>
            </a:r>
            <a:endParaRPr lang="en-CA" i="1" dirty="0"/>
          </a:p>
        </p:txBody>
      </p:sp>
      <p:sp>
        <p:nvSpPr>
          <p:cNvPr id="3" name="Content Placeholder 2">
            <a:extLst>
              <a:ext uri="{FF2B5EF4-FFF2-40B4-BE49-F238E27FC236}">
                <a16:creationId xmlns:a16="http://schemas.microsoft.com/office/drawing/2014/main" id="{E703DB0F-E312-412A-B1D7-1467676A13E0}"/>
              </a:ext>
            </a:extLst>
          </p:cNvPr>
          <p:cNvSpPr>
            <a:spLocks noGrp="1"/>
          </p:cNvSpPr>
          <p:nvPr>
            <p:ph idx="1"/>
          </p:nvPr>
        </p:nvSpPr>
        <p:spPr/>
        <p:txBody>
          <a:bodyPr/>
          <a:lstStyle/>
          <a:p>
            <a:pPr marL="0" indent="0">
              <a:buNone/>
            </a:pPr>
            <a:r>
              <a:rPr lang="en-CA" sz="2400" u="sng" dirty="0"/>
              <a:t>Dissent</a:t>
            </a:r>
            <a:r>
              <a:rPr lang="en-CA" sz="2000" dirty="0"/>
              <a:t>:</a:t>
            </a:r>
          </a:p>
          <a:p>
            <a:pPr marL="0" indent="0">
              <a:buNone/>
            </a:pPr>
            <a:r>
              <a:rPr lang="en-CA" sz="2000" dirty="0"/>
              <a:t>“The issue assumes great importance in a world where millions of people routinely enter into online contracts with corporations, large and small, located in other countries. Often these contracts contain a forum selection clause, specifying that any disputes must be resolved by the corporation’s choice of court. In this way, global corporations, be they American, Canadian or from some other country, seek to ensure that they are not dragged into litigation in foreign countries.”</a:t>
            </a:r>
          </a:p>
          <a:p>
            <a:pPr marL="0" indent="0">
              <a:buNone/>
            </a:pPr>
            <a:endParaRPr lang="en-CA" sz="2000" dirty="0"/>
          </a:p>
          <a:p>
            <a:pPr marL="0" indent="0">
              <a:buNone/>
            </a:pPr>
            <a:r>
              <a:rPr lang="en-CA" sz="2000" dirty="0"/>
              <a:t>“The overwhelming weight of international jurisprudence shows that, far from being a subterfuge to deny access to justice, forum selection clauses are vital to international order, fairness and comity.”</a:t>
            </a:r>
          </a:p>
        </p:txBody>
      </p:sp>
      <p:sp>
        <p:nvSpPr>
          <p:cNvPr id="4" name="Footer Placeholder 3">
            <a:extLst>
              <a:ext uri="{FF2B5EF4-FFF2-40B4-BE49-F238E27FC236}">
                <a16:creationId xmlns:a16="http://schemas.microsoft.com/office/drawing/2014/main" id="{818986A5-5B55-4FB5-9DA7-9B97EEEE11E3}"/>
              </a:ext>
            </a:extLst>
          </p:cNvPr>
          <p:cNvSpPr>
            <a:spLocks noGrp="1"/>
          </p:cNvSpPr>
          <p:nvPr>
            <p:ph type="ftr" sz="quarter" idx="11"/>
          </p:nvPr>
        </p:nvSpPr>
        <p:spPr/>
        <p:txBody>
          <a:bodyPr/>
          <a:lstStyle/>
          <a:p>
            <a:pPr>
              <a:defRPr/>
            </a:pPr>
            <a:r>
              <a:rPr lang="en-US"/>
              <a:t>Class 3</a:t>
            </a:r>
            <a:endParaRPr lang="en-US" dirty="0"/>
          </a:p>
        </p:txBody>
      </p:sp>
    </p:spTree>
    <p:extLst>
      <p:ext uri="{BB962C8B-B14F-4D97-AF65-F5344CB8AC3E}">
        <p14:creationId xmlns:p14="http://schemas.microsoft.com/office/powerpoint/2010/main" val="115062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C7829-69E2-4500-A3A3-6D908C5550E8}"/>
              </a:ext>
            </a:extLst>
          </p:cNvPr>
          <p:cNvSpPr>
            <a:spLocks noGrp="1"/>
          </p:cNvSpPr>
          <p:nvPr>
            <p:ph type="title"/>
          </p:nvPr>
        </p:nvSpPr>
        <p:spPr/>
        <p:txBody>
          <a:bodyPr/>
          <a:lstStyle/>
          <a:p>
            <a:r>
              <a:rPr lang="en-CA" dirty="0"/>
              <a:t>Facebook current Terms</a:t>
            </a:r>
          </a:p>
        </p:txBody>
      </p:sp>
      <p:sp>
        <p:nvSpPr>
          <p:cNvPr id="3" name="Content Placeholder 2">
            <a:extLst>
              <a:ext uri="{FF2B5EF4-FFF2-40B4-BE49-F238E27FC236}">
                <a16:creationId xmlns:a16="http://schemas.microsoft.com/office/drawing/2014/main" id="{C3B97C27-CECB-46B8-AC46-6301BECEB94B}"/>
              </a:ext>
            </a:extLst>
          </p:cNvPr>
          <p:cNvSpPr>
            <a:spLocks noGrp="1"/>
          </p:cNvSpPr>
          <p:nvPr>
            <p:ph idx="1"/>
          </p:nvPr>
        </p:nvSpPr>
        <p:spPr>
          <a:xfrm>
            <a:off x="457200" y="1417638"/>
            <a:ext cx="8229600" cy="4708525"/>
          </a:xfrm>
        </p:spPr>
        <p:txBody>
          <a:bodyPr/>
          <a:lstStyle/>
          <a:p>
            <a:pPr marL="0" indent="0">
              <a:buNone/>
            </a:pPr>
            <a:r>
              <a:rPr lang="en-CA" sz="2800" dirty="0"/>
              <a:t>“</a:t>
            </a:r>
            <a:r>
              <a:rPr lang="en-CA" sz="2800" b="1" dirty="0"/>
              <a:t>If you are a consumer</a:t>
            </a:r>
            <a:r>
              <a:rPr lang="en-CA" sz="2800" dirty="0"/>
              <a:t>, the laws of the country in which you reside will apply to any claim, cause of action, or dispute you have against us that arises out of or relates to these Terms or the Facebook Products ("claim"), and </a:t>
            </a:r>
            <a:r>
              <a:rPr lang="en-CA" sz="2800" b="1" dirty="0"/>
              <a:t>you may resolve your claim in any competent court in that country that has jurisdiction over the claim</a:t>
            </a:r>
            <a:r>
              <a:rPr lang="en-CA" sz="2800" dirty="0"/>
              <a:t>. In all other cases, you agree that the claim must be resolved exclusively in the U.S. District Court for the Northern District of California or a state court located in San Mateo County, that you submit to the personal jurisdiction of either of these courts…”</a:t>
            </a:r>
          </a:p>
        </p:txBody>
      </p:sp>
      <p:sp>
        <p:nvSpPr>
          <p:cNvPr id="4" name="Footer Placeholder 3">
            <a:extLst>
              <a:ext uri="{FF2B5EF4-FFF2-40B4-BE49-F238E27FC236}">
                <a16:creationId xmlns:a16="http://schemas.microsoft.com/office/drawing/2014/main" id="{D4095438-6813-42EA-BB9D-767F83D96BC2}"/>
              </a:ext>
            </a:extLst>
          </p:cNvPr>
          <p:cNvSpPr>
            <a:spLocks noGrp="1"/>
          </p:cNvSpPr>
          <p:nvPr>
            <p:ph type="ftr" sz="quarter" idx="11"/>
          </p:nvPr>
        </p:nvSpPr>
        <p:spPr/>
        <p:txBody>
          <a:bodyPr/>
          <a:lstStyle/>
          <a:p>
            <a:pPr>
              <a:defRPr/>
            </a:pPr>
            <a:r>
              <a:rPr lang="en-US"/>
              <a:t>Class 3</a:t>
            </a:r>
            <a:endParaRPr lang="en-US" dirty="0"/>
          </a:p>
        </p:txBody>
      </p:sp>
    </p:spTree>
    <p:extLst>
      <p:ext uri="{BB962C8B-B14F-4D97-AF65-F5344CB8AC3E}">
        <p14:creationId xmlns:p14="http://schemas.microsoft.com/office/powerpoint/2010/main" val="19128442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98600-81B7-4B14-B373-0967A0ED7506}"/>
              </a:ext>
            </a:extLst>
          </p:cNvPr>
          <p:cNvSpPr>
            <a:spLocks noGrp="1"/>
          </p:cNvSpPr>
          <p:nvPr>
            <p:ph type="title"/>
          </p:nvPr>
        </p:nvSpPr>
        <p:spPr/>
        <p:txBody>
          <a:bodyPr/>
          <a:lstStyle/>
          <a:p>
            <a:r>
              <a:rPr lang="en-CA" dirty="0"/>
              <a:t>Territorial Jurisdiction</a:t>
            </a:r>
            <a:br>
              <a:rPr lang="en-CA" dirty="0"/>
            </a:br>
            <a:r>
              <a:rPr lang="en-CA" dirty="0"/>
              <a:t>Choice of forum clause???</a:t>
            </a:r>
          </a:p>
        </p:txBody>
      </p:sp>
      <p:sp>
        <p:nvSpPr>
          <p:cNvPr id="3" name="Content Placeholder 2">
            <a:extLst>
              <a:ext uri="{FF2B5EF4-FFF2-40B4-BE49-F238E27FC236}">
                <a16:creationId xmlns:a16="http://schemas.microsoft.com/office/drawing/2014/main" id="{E703DB0F-E312-412A-B1D7-1467676A13E0}"/>
              </a:ext>
            </a:extLst>
          </p:cNvPr>
          <p:cNvSpPr>
            <a:spLocks noGrp="1"/>
          </p:cNvSpPr>
          <p:nvPr>
            <p:ph idx="1"/>
          </p:nvPr>
        </p:nvSpPr>
        <p:spPr/>
        <p:txBody>
          <a:bodyPr/>
          <a:lstStyle/>
          <a:p>
            <a:pPr marL="0" indent="0">
              <a:buNone/>
            </a:pPr>
            <a:r>
              <a:rPr lang="en-CA" i="1" dirty="0"/>
              <a:t>Demers c. Yahoo! Inc., </a:t>
            </a:r>
            <a:r>
              <a:rPr lang="en-CA" sz="1800" dirty="0"/>
              <a:t>2017 QCCS 4154</a:t>
            </a:r>
          </a:p>
          <a:p>
            <a:pPr marL="0" indent="0">
              <a:buNone/>
            </a:pPr>
            <a:endParaRPr lang="en-CA" sz="2000" u="sng" dirty="0"/>
          </a:p>
          <a:p>
            <a:pPr marL="0" indent="0">
              <a:buNone/>
            </a:pPr>
            <a:r>
              <a:rPr lang="en-CA" sz="2400" u="sng" dirty="0"/>
              <a:t>F</a:t>
            </a:r>
            <a:r>
              <a:rPr lang="en-CA" sz="2400" dirty="0"/>
              <a:t>: Seeking class action in Quebec against Yahoo!</a:t>
            </a:r>
          </a:p>
          <a:p>
            <a:pPr marL="0" indent="0">
              <a:buNone/>
            </a:pPr>
            <a:r>
              <a:rPr lang="en-CA" sz="2400" u="sng" dirty="0"/>
              <a:t>Issue</a:t>
            </a:r>
            <a:r>
              <a:rPr lang="en-CA" sz="2400" dirty="0"/>
              <a:t>: Is the forum selection clause (Ontario) valid and enforceable, barring action in a Quebec court?</a:t>
            </a:r>
          </a:p>
          <a:p>
            <a:pPr marL="0" indent="0">
              <a:buNone/>
            </a:pPr>
            <a:r>
              <a:rPr lang="en-CA" sz="2400" u="sng" dirty="0"/>
              <a:t>Held</a:t>
            </a:r>
            <a:r>
              <a:rPr lang="en-CA" sz="2400" dirty="0"/>
              <a:t>: Not enforceable! Ack! Let the lawsuit begin!</a:t>
            </a:r>
          </a:p>
          <a:p>
            <a:pPr marL="0" indent="0">
              <a:buNone/>
            </a:pPr>
            <a:r>
              <a:rPr lang="en-CA" sz="2400" u="sng" dirty="0"/>
              <a:t>Ratio</a:t>
            </a:r>
            <a:r>
              <a:rPr lang="en-CA" sz="2400" dirty="0"/>
              <a:t>:</a:t>
            </a:r>
          </a:p>
          <a:p>
            <a:pPr marL="0" indent="0">
              <a:buNone/>
            </a:pPr>
            <a:r>
              <a:rPr lang="en-CA" sz="2000" dirty="0"/>
              <a:t>Terms are a consumer contract, despite being free service, Quebec courts have jurisdiction under 3149 CCQ (</a:t>
            </a:r>
            <a:r>
              <a:rPr lang="en-CA" sz="2000" dirty="0" err="1"/>
              <a:t>Abella</a:t>
            </a:r>
            <a:r>
              <a:rPr lang="en-CA" sz="2000" dirty="0"/>
              <a:t> J. brought this up in </a:t>
            </a:r>
            <a:r>
              <a:rPr lang="en-CA" sz="2000" i="1" dirty="0" err="1"/>
              <a:t>Douez</a:t>
            </a:r>
            <a:r>
              <a:rPr lang="en-CA" sz="2000" dirty="0"/>
              <a:t>)</a:t>
            </a:r>
          </a:p>
          <a:p>
            <a:pPr marL="0" indent="0">
              <a:buNone/>
            </a:pPr>
            <a:r>
              <a:rPr lang="en-CA" sz="2000" i="1" dirty="0" err="1"/>
              <a:t>Douez</a:t>
            </a:r>
            <a:r>
              <a:rPr lang="en-CA" sz="2000" dirty="0"/>
              <a:t> cited, even though that was common law case</a:t>
            </a:r>
          </a:p>
        </p:txBody>
      </p:sp>
      <p:sp>
        <p:nvSpPr>
          <p:cNvPr id="4" name="Footer Placeholder 3">
            <a:extLst>
              <a:ext uri="{FF2B5EF4-FFF2-40B4-BE49-F238E27FC236}">
                <a16:creationId xmlns:a16="http://schemas.microsoft.com/office/drawing/2014/main" id="{818986A5-5B55-4FB5-9DA7-9B97EEEE11E3}"/>
              </a:ext>
            </a:extLst>
          </p:cNvPr>
          <p:cNvSpPr>
            <a:spLocks noGrp="1"/>
          </p:cNvSpPr>
          <p:nvPr>
            <p:ph type="ftr" sz="quarter" idx="11"/>
          </p:nvPr>
        </p:nvSpPr>
        <p:spPr/>
        <p:txBody>
          <a:bodyPr/>
          <a:lstStyle/>
          <a:p>
            <a:pPr>
              <a:defRPr/>
            </a:pPr>
            <a:r>
              <a:rPr lang="en-US"/>
              <a:t>Class 3</a:t>
            </a:r>
            <a:endParaRPr lang="en-US" dirty="0"/>
          </a:p>
        </p:txBody>
      </p:sp>
    </p:spTree>
    <p:extLst>
      <p:ext uri="{BB962C8B-B14F-4D97-AF65-F5344CB8AC3E}">
        <p14:creationId xmlns:p14="http://schemas.microsoft.com/office/powerpoint/2010/main" val="2035922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2EAC9-CD0F-414A-B85F-58EC9608EE4A}"/>
              </a:ext>
            </a:extLst>
          </p:cNvPr>
          <p:cNvSpPr>
            <a:spLocks noGrp="1"/>
          </p:cNvSpPr>
          <p:nvPr>
            <p:ph type="title"/>
          </p:nvPr>
        </p:nvSpPr>
        <p:spPr/>
        <p:txBody>
          <a:bodyPr/>
          <a:lstStyle/>
          <a:p>
            <a:r>
              <a:rPr lang="en-CA" sz="4800" dirty="0"/>
              <a:t>SIMPSONS CLIP OF THE DAY</a:t>
            </a:r>
          </a:p>
        </p:txBody>
      </p:sp>
      <p:sp>
        <p:nvSpPr>
          <p:cNvPr id="3" name="Footer Placeholder 2">
            <a:extLst>
              <a:ext uri="{FF2B5EF4-FFF2-40B4-BE49-F238E27FC236}">
                <a16:creationId xmlns:a16="http://schemas.microsoft.com/office/drawing/2014/main" id="{CC949C28-49E4-4700-A462-7165C7D1DBDA}"/>
              </a:ext>
            </a:extLst>
          </p:cNvPr>
          <p:cNvSpPr>
            <a:spLocks noGrp="1"/>
          </p:cNvSpPr>
          <p:nvPr>
            <p:ph type="ftr" sz="quarter" idx="11"/>
          </p:nvPr>
        </p:nvSpPr>
        <p:spPr/>
        <p:txBody>
          <a:bodyPr/>
          <a:lstStyle/>
          <a:p>
            <a:pPr>
              <a:defRPr/>
            </a:pPr>
            <a:r>
              <a:rPr lang="en-US" dirty="0"/>
              <a:t>Class 3</a:t>
            </a:r>
          </a:p>
        </p:txBody>
      </p:sp>
      <p:sp>
        <p:nvSpPr>
          <p:cNvPr id="5" name="TextBox 4">
            <a:extLst>
              <a:ext uri="{FF2B5EF4-FFF2-40B4-BE49-F238E27FC236}">
                <a16:creationId xmlns:a16="http://schemas.microsoft.com/office/drawing/2014/main" id="{0E45588D-FA39-4198-8BD4-AF2093565217}"/>
              </a:ext>
            </a:extLst>
          </p:cNvPr>
          <p:cNvSpPr txBox="1"/>
          <p:nvPr/>
        </p:nvSpPr>
        <p:spPr>
          <a:xfrm>
            <a:off x="1763688" y="4149080"/>
            <a:ext cx="5616624" cy="369332"/>
          </a:xfrm>
          <a:prstGeom prst="rect">
            <a:avLst/>
          </a:prstGeom>
          <a:noFill/>
        </p:spPr>
        <p:txBody>
          <a:bodyPr wrap="square">
            <a:spAutoFit/>
          </a:bodyPr>
          <a:lstStyle/>
          <a:p>
            <a:r>
              <a:rPr lang="en-CA" dirty="0">
                <a:solidFill>
                  <a:schemeClr val="bg1"/>
                </a:solidFill>
                <a:hlinkClick r:id="rId3"/>
              </a:rPr>
              <a:t>https://www.youtube.com/watch?v=H27rfr59RiE</a:t>
            </a:r>
            <a:r>
              <a:rPr lang="en-CA" dirty="0">
                <a:solidFill>
                  <a:schemeClr val="bg1"/>
                </a:solidFill>
              </a:rPr>
              <a:t> </a:t>
            </a:r>
          </a:p>
        </p:txBody>
      </p:sp>
    </p:spTree>
    <p:extLst>
      <p:ext uri="{BB962C8B-B14F-4D97-AF65-F5344CB8AC3E}">
        <p14:creationId xmlns:p14="http://schemas.microsoft.com/office/powerpoint/2010/main" val="19882236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C2FCAB-7CF6-4164-ABFA-BBA7552B5BDD}"/>
              </a:ext>
            </a:extLst>
          </p:cNvPr>
          <p:cNvSpPr>
            <a:spLocks noGrp="1"/>
          </p:cNvSpPr>
          <p:nvPr>
            <p:ph type="title"/>
          </p:nvPr>
        </p:nvSpPr>
        <p:spPr/>
        <p:txBody>
          <a:bodyPr/>
          <a:lstStyle/>
          <a:p>
            <a:r>
              <a:rPr lang="en-CA" dirty="0"/>
              <a:t>Territorial Jurisdiction</a:t>
            </a:r>
            <a:br>
              <a:rPr lang="en-CA" dirty="0"/>
            </a:br>
            <a:r>
              <a:rPr lang="en-CA" dirty="0"/>
              <a:t>Parting thoughts</a:t>
            </a:r>
          </a:p>
        </p:txBody>
      </p:sp>
      <p:sp>
        <p:nvSpPr>
          <p:cNvPr id="5" name="Content Placeholder 4">
            <a:extLst>
              <a:ext uri="{FF2B5EF4-FFF2-40B4-BE49-F238E27FC236}">
                <a16:creationId xmlns:a16="http://schemas.microsoft.com/office/drawing/2014/main" id="{118A59C6-F4B1-45CE-AA9B-E8119BDC97E2}"/>
              </a:ext>
            </a:extLst>
          </p:cNvPr>
          <p:cNvSpPr>
            <a:spLocks noGrp="1"/>
          </p:cNvSpPr>
          <p:nvPr>
            <p:ph idx="1"/>
          </p:nvPr>
        </p:nvSpPr>
        <p:spPr>
          <a:xfrm>
            <a:off x="457200" y="2204864"/>
            <a:ext cx="8229600" cy="3921299"/>
          </a:xfrm>
        </p:spPr>
        <p:txBody>
          <a:bodyPr/>
          <a:lstStyle/>
          <a:p>
            <a:pPr eaLnBrk="1" hangingPunct="1">
              <a:defRPr/>
            </a:pPr>
            <a:r>
              <a:rPr lang="fr-CA" altLang="en-US" dirty="0"/>
              <a:t>IP </a:t>
            </a:r>
            <a:r>
              <a:rPr lang="fr-CA" altLang="en-US" dirty="0" err="1"/>
              <a:t>legal</a:t>
            </a:r>
            <a:r>
              <a:rPr lang="fr-CA" altLang="en-US" dirty="0"/>
              <a:t> and admin </a:t>
            </a:r>
            <a:r>
              <a:rPr lang="fr-CA" altLang="en-US" dirty="0" err="1"/>
              <a:t>systems</a:t>
            </a:r>
            <a:r>
              <a:rPr lang="fr-CA" altLang="en-US" dirty="0"/>
              <a:t> are </a:t>
            </a:r>
            <a:r>
              <a:rPr lang="fr-CA" altLang="en-US" dirty="0" err="1"/>
              <a:t>generally</a:t>
            </a:r>
            <a:r>
              <a:rPr lang="fr-CA" altLang="en-US" dirty="0"/>
              <a:t> </a:t>
            </a:r>
            <a:r>
              <a:rPr lang="fr-CA" altLang="en-US" b="1" dirty="0"/>
              <a:t>national</a:t>
            </a:r>
          </a:p>
          <a:p>
            <a:pPr eaLnBrk="1" hangingPunct="1">
              <a:defRPr/>
            </a:pPr>
            <a:r>
              <a:rPr lang="fr-CA" altLang="en-US" dirty="0"/>
              <a:t>Copyright </a:t>
            </a:r>
            <a:r>
              <a:rPr lang="fr-CA" altLang="en-US" dirty="0" err="1"/>
              <a:t>treaties</a:t>
            </a:r>
            <a:r>
              <a:rPr lang="fr-CA" altLang="en-US" dirty="0"/>
              <a:t> – Berne, WIPO, Rome convention, TPP(?)</a:t>
            </a:r>
          </a:p>
        </p:txBody>
      </p:sp>
      <p:sp>
        <p:nvSpPr>
          <p:cNvPr id="3" name="Footer Placeholder 2">
            <a:extLst>
              <a:ext uri="{FF2B5EF4-FFF2-40B4-BE49-F238E27FC236}">
                <a16:creationId xmlns:a16="http://schemas.microsoft.com/office/drawing/2014/main" id="{62A5201B-9138-4805-BA4F-8FEB92E3552C}"/>
              </a:ext>
            </a:extLst>
          </p:cNvPr>
          <p:cNvSpPr>
            <a:spLocks noGrp="1"/>
          </p:cNvSpPr>
          <p:nvPr>
            <p:ph type="ftr" sz="quarter" idx="11"/>
          </p:nvPr>
        </p:nvSpPr>
        <p:spPr/>
        <p:txBody>
          <a:bodyPr/>
          <a:lstStyle/>
          <a:p>
            <a:pPr>
              <a:defRPr/>
            </a:pPr>
            <a:r>
              <a:rPr lang="en-US"/>
              <a:t>Class 3</a:t>
            </a:r>
            <a:endParaRPr lang="en-US" dirty="0"/>
          </a:p>
        </p:txBody>
      </p:sp>
    </p:spTree>
    <p:extLst>
      <p:ext uri="{BB962C8B-B14F-4D97-AF65-F5344CB8AC3E}">
        <p14:creationId xmlns:p14="http://schemas.microsoft.com/office/powerpoint/2010/main" val="30326653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15B3-0E3F-4394-82FE-E66EF5533ADC}"/>
              </a:ext>
            </a:extLst>
          </p:cNvPr>
          <p:cNvSpPr>
            <a:spLocks noGrp="1"/>
          </p:cNvSpPr>
          <p:nvPr>
            <p:ph type="title"/>
          </p:nvPr>
        </p:nvSpPr>
        <p:spPr/>
        <p:txBody>
          <a:bodyPr/>
          <a:lstStyle/>
          <a:p>
            <a:r>
              <a:rPr lang="en-CA" dirty="0"/>
              <a:t> </a:t>
            </a:r>
          </a:p>
        </p:txBody>
      </p:sp>
      <p:sp>
        <p:nvSpPr>
          <p:cNvPr id="3" name="Content Placeholder 2">
            <a:extLst>
              <a:ext uri="{FF2B5EF4-FFF2-40B4-BE49-F238E27FC236}">
                <a16:creationId xmlns:a16="http://schemas.microsoft.com/office/drawing/2014/main" id="{CDD54CCE-1DE8-4B1D-BEA8-F58B4A41B4F8}"/>
              </a:ext>
            </a:extLst>
          </p:cNvPr>
          <p:cNvSpPr>
            <a:spLocks noGrp="1"/>
          </p:cNvSpPr>
          <p:nvPr>
            <p:ph idx="1"/>
          </p:nvPr>
        </p:nvSpPr>
        <p:spPr/>
        <p:txBody>
          <a:bodyPr/>
          <a:lstStyle/>
          <a:p>
            <a:pPr marL="0" indent="0">
              <a:buNone/>
            </a:pPr>
            <a:endParaRPr lang="en-CA" dirty="0"/>
          </a:p>
          <a:p>
            <a:pPr marL="0" indent="0">
              <a:buNone/>
            </a:pPr>
            <a:endParaRPr lang="en-CA" dirty="0"/>
          </a:p>
        </p:txBody>
      </p:sp>
      <p:sp>
        <p:nvSpPr>
          <p:cNvPr id="4" name="Footer Placeholder 3">
            <a:extLst>
              <a:ext uri="{FF2B5EF4-FFF2-40B4-BE49-F238E27FC236}">
                <a16:creationId xmlns:a16="http://schemas.microsoft.com/office/drawing/2014/main" id="{A3223CE8-416D-4B45-9CBD-BC0B5937750F}"/>
              </a:ext>
            </a:extLst>
          </p:cNvPr>
          <p:cNvSpPr>
            <a:spLocks noGrp="1"/>
          </p:cNvSpPr>
          <p:nvPr>
            <p:ph type="ftr" sz="quarter" idx="11"/>
          </p:nvPr>
        </p:nvSpPr>
        <p:spPr/>
        <p:txBody>
          <a:bodyPr/>
          <a:lstStyle/>
          <a:p>
            <a:pPr>
              <a:defRPr/>
            </a:pPr>
            <a:r>
              <a:rPr lang="en-US" dirty="0"/>
              <a:t>Class 3</a:t>
            </a:r>
          </a:p>
        </p:txBody>
      </p:sp>
      <p:sp>
        <p:nvSpPr>
          <p:cNvPr id="9" name="Title 5">
            <a:extLst>
              <a:ext uri="{FF2B5EF4-FFF2-40B4-BE49-F238E27FC236}">
                <a16:creationId xmlns:a16="http://schemas.microsoft.com/office/drawing/2014/main" id="{5BF48CD2-2689-477F-93EE-9C464C7DBB77}"/>
              </a:ext>
            </a:extLst>
          </p:cNvPr>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a:lstStyle>
          <a:p>
            <a:pPr eaLnBrk="1" hangingPunct="1"/>
            <a:r>
              <a:rPr lang="en-US" altLang="en-US"/>
              <a:t>Online Copyright</a:t>
            </a:r>
          </a:p>
        </p:txBody>
      </p:sp>
      <p:sp>
        <p:nvSpPr>
          <p:cNvPr id="10" name="Footer Placeholder 3">
            <a:extLst>
              <a:ext uri="{FF2B5EF4-FFF2-40B4-BE49-F238E27FC236}">
                <a16:creationId xmlns:a16="http://schemas.microsoft.com/office/drawing/2014/main" id="{88DAC138-AB75-4176-AB92-20843E7BAC62}"/>
              </a:ext>
            </a:extLst>
          </p:cNvPr>
          <p:cNvSpPr txBox="1">
            <a:spLocks/>
          </p:cNvSpPr>
          <p:nvPr/>
        </p:nvSpPr>
        <p:spPr bwMode="auto">
          <a:xfrm>
            <a:off x="2987675" y="6356350"/>
            <a:ext cx="3313113"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defPPr>
              <a:defRPr lang="en-US"/>
            </a:defPPr>
            <a:lvl1pPr algn="ctr" rtl="0" eaLnBrk="1" fontAlgn="auto" hangingPunct="1">
              <a:spcBef>
                <a:spcPts val="0"/>
              </a:spcBef>
              <a:spcAft>
                <a:spcPts val="0"/>
              </a:spcAft>
              <a:defRPr sz="1600" i="1" kern="1200">
                <a:solidFill>
                  <a:schemeClr val="bg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CA" dirty="0"/>
              <a:t>I</a:t>
            </a:r>
            <a:endParaRPr lang="en-US" dirty="0"/>
          </a:p>
        </p:txBody>
      </p:sp>
      <p:sp>
        <p:nvSpPr>
          <p:cNvPr id="11" name="Content Placeholder 7">
            <a:extLst>
              <a:ext uri="{FF2B5EF4-FFF2-40B4-BE49-F238E27FC236}">
                <a16:creationId xmlns:a16="http://schemas.microsoft.com/office/drawing/2014/main" id="{1047E62B-CDF5-4825-943C-18A8BFA6A63B}"/>
              </a:ext>
            </a:extLst>
          </p:cNvPr>
          <p:cNvSpPr txBox="1">
            <a:spLocks/>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algn="ctr" eaLnBrk="1" hangingPunct="1">
              <a:buFont typeface="Arial" panose="020B0604020202020204" pitchFamily="34" charset="0"/>
              <a:buNone/>
            </a:pPr>
            <a:r>
              <a:rPr lang="en-US" altLang="en-US"/>
              <a:t>“Oh, they have the internet on computers now”</a:t>
            </a:r>
          </a:p>
        </p:txBody>
      </p:sp>
      <p:pic>
        <p:nvPicPr>
          <p:cNvPr id="12" name="Content Placeholder 6" descr="homer.jpg">
            <a:extLst>
              <a:ext uri="{FF2B5EF4-FFF2-40B4-BE49-F238E27FC236}">
                <a16:creationId xmlns:a16="http://schemas.microsoft.com/office/drawing/2014/main" id="{888A88E0-4108-4FFE-B0C5-DE8E5CC3276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1341438"/>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29216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DBB76-46FB-4A01-9991-FFFB90CC3403}"/>
              </a:ext>
            </a:extLst>
          </p:cNvPr>
          <p:cNvSpPr>
            <a:spLocks noGrp="1"/>
          </p:cNvSpPr>
          <p:nvPr>
            <p:ph type="title"/>
          </p:nvPr>
        </p:nvSpPr>
        <p:spPr/>
        <p:txBody>
          <a:bodyPr/>
          <a:lstStyle/>
          <a:p>
            <a:r>
              <a:rPr lang="en-US" dirty="0"/>
              <a:t>© law doesn’t vanish on the internet</a:t>
            </a:r>
            <a:endParaRPr lang="en-CA" dirty="0"/>
          </a:p>
        </p:txBody>
      </p:sp>
      <p:sp>
        <p:nvSpPr>
          <p:cNvPr id="3" name="Content Placeholder 2">
            <a:extLst>
              <a:ext uri="{FF2B5EF4-FFF2-40B4-BE49-F238E27FC236}">
                <a16:creationId xmlns:a16="http://schemas.microsoft.com/office/drawing/2014/main" id="{ED43D574-3CEA-4D29-B0D2-AC01D004FEF6}"/>
              </a:ext>
            </a:extLst>
          </p:cNvPr>
          <p:cNvSpPr>
            <a:spLocks noGrp="1"/>
          </p:cNvSpPr>
          <p:nvPr>
            <p:ph idx="1"/>
          </p:nvPr>
        </p:nvSpPr>
        <p:spPr/>
        <p:txBody>
          <a:bodyPr/>
          <a:lstStyle/>
          <a:p>
            <a:pPr marL="0" indent="0" eaLnBrk="1" hangingPunct="1">
              <a:buNone/>
            </a:pPr>
            <a:r>
              <a:rPr lang="en-US" altLang="en-US" sz="2800" i="1" dirty="0"/>
              <a:t>Wesley dba MTLFREETV.com v. Bell Canada et al </a:t>
            </a:r>
          </a:p>
          <a:p>
            <a:pPr marL="0" indent="0" eaLnBrk="1" hangingPunct="1">
              <a:buNone/>
            </a:pPr>
            <a:r>
              <a:rPr lang="en-US" altLang="en-US" sz="2800" dirty="0"/>
              <a:t>2017 FCA 55</a:t>
            </a:r>
          </a:p>
          <a:p>
            <a:pPr marL="0" indent="0" eaLnBrk="1" hangingPunct="1">
              <a:buNone/>
            </a:pPr>
            <a:endParaRPr lang="en-US" altLang="en-US" dirty="0"/>
          </a:p>
          <a:p>
            <a:pPr marL="0" indent="0" eaLnBrk="1" hangingPunct="1">
              <a:buNone/>
            </a:pPr>
            <a:r>
              <a:rPr lang="en-US" altLang="en-US" sz="2400" dirty="0"/>
              <a:t>“</a:t>
            </a:r>
            <a:r>
              <a:rPr lang="en-CA" altLang="en-US" sz="2400" dirty="0"/>
              <a:t>This is a motion for injunctive relief with respect to an emerging phenomenon in the Canadian market, that of pre-loaded "plug-and-play" set-top boxes. These boxes have several uses for consumers, some of which are perfectly legal and some which skirt around the fringes of copyright law. </a:t>
            </a:r>
            <a:r>
              <a:rPr lang="en-CA" altLang="en-US" sz="2400" b="1" dirty="0"/>
              <a:t>This is not the first time a new technology has been alleged to violate copyright law, nor will it be the last.</a:t>
            </a:r>
            <a:r>
              <a:rPr lang="en-CA" altLang="en-US" sz="2400" dirty="0"/>
              <a:t> “</a:t>
            </a:r>
            <a:endParaRPr lang="en-US" altLang="en-US" sz="2400" dirty="0"/>
          </a:p>
          <a:p>
            <a:endParaRPr lang="en-CA" dirty="0"/>
          </a:p>
        </p:txBody>
      </p:sp>
      <p:sp>
        <p:nvSpPr>
          <p:cNvPr id="4" name="Footer Placeholder 3">
            <a:extLst>
              <a:ext uri="{FF2B5EF4-FFF2-40B4-BE49-F238E27FC236}">
                <a16:creationId xmlns:a16="http://schemas.microsoft.com/office/drawing/2014/main" id="{19975596-8736-4C27-BDA5-454D1CA0647D}"/>
              </a:ext>
            </a:extLst>
          </p:cNvPr>
          <p:cNvSpPr>
            <a:spLocks noGrp="1"/>
          </p:cNvSpPr>
          <p:nvPr>
            <p:ph type="ftr" sz="quarter" idx="11"/>
          </p:nvPr>
        </p:nvSpPr>
        <p:spPr/>
        <p:txBody>
          <a:bodyPr/>
          <a:lstStyle/>
          <a:p>
            <a:pPr>
              <a:defRPr/>
            </a:pPr>
            <a:r>
              <a:rPr lang="en-US"/>
              <a:t>Class 3</a:t>
            </a:r>
            <a:endParaRPr lang="en-US" dirty="0"/>
          </a:p>
        </p:txBody>
      </p:sp>
    </p:spTree>
    <p:extLst>
      <p:ext uri="{BB962C8B-B14F-4D97-AF65-F5344CB8AC3E}">
        <p14:creationId xmlns:p14="http://schemas.microsoft.com/office/powerpoint/2010/main" val="20833239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7BC43-A766-4988-82BB-A5C7A589A567}"/>
              </a:ext>
            </a:extLst>
          </p:cNvPr>
          <p:cNvSpPr>
            <a:spLocks noGrp="1"/>
          </p:cNvSpPr>
          <p:nvPr>
            <p:ph type="title"/>
          </p:nvPr>
        </p:nvSpPr>
        <p:spPr/>
        <p:txBody>
          <a:bodyPr/>
          <a:lstStyle/>
          <a:p>
            <a:r>
              <a:rPr lang="en-US" dirty="0"/>
              <a:t>© law doesn’t vanish on the internet, but maybe it changes?</a:t>
            </a:r>
            <a:endParaRPr lang="en-CA" dirty="0"/>
          </a:p>
        </p:txBody>
      </p:sp>
      <p:sp>
        <p:nvSpPr>
          <p:cNvPr id="3" name="Content Placeholder 2">
            <a:extLst>
              <a:ext uri="{FF2B5EF4-FFF2-40B4-BE49-F238E27FC236}">
                <a16:creationId xmlns:a16="http://schemas.microsoft.com/office/drawing/2014/main" id="{34166BE2-FC50-4884-A619-454644E5E88E}"/>
              </a:ext>
            </a:extLst>
          </p:cNvPr>
          <p:cNvSpPr>
            <a:spLocks noGrp="1"/>
          </p:cNvSpPr>
          <p:nvPr>
            <p:ph idx="1"/>
          </p:nvPr>
        </p:nvSpPr>
        <p:spPr/>
        <p:txBody>
          <a:bodyPr/>
          <a:lstStyle/>
          <a:p>
            <a:pPr marL="0" indent="0" eaLnBrk="1" hangingPunct="1">
              <a:buNone/>
              <a:defRPr/>
            </a:pPr>
            <a:r>
              <a:rPr lang="en-US" altLang="en-US" dirty="0"/>
              <a:t>Not here!          </a:t>
            </a:r>
            <a:r>
              <a:rPr lang="en-US" altLang="en-US" i="1" dirty="0"/>
              <a:t>ESA v. SOCAN</a:t>
            </a:r>
            <a:r>
              <a:rPr lang="en-US" altLang="en-US" dirty="0"/>
              <a:t>, </a:t>
            </a:r>
            <a:r>
              <a:rPr lang="en-CA" sz="2000" dirty="0"/>
              <a:t>2012 SCC 34</a:t>
            </a:r>
            <a:endParaRPr lang="en-US" altLang="en-US" sz="2000" dirty="0"/>
          </a:p>
          <a:p>
            <a:pPr marL="0" indent="0" eaLnBrk="1" hangingPunct="1">
              <a:buNone/>
              <a:defRPr/>
            </a:pPr>
            <a:r>
              <a:rPr lang="en-US" altLang="en-US" u="sng" dirty="0"/>
              <a:t>Copyright should be technology-neutral:</a:t>
            </a:r>
          </a:p>
          <a:p>
            <a:pPr marL="0" indent="0" eaLnBrk="1" hangingPunct="1">
              <a:buNone/>
              <a:defRPr/>
            </a:pPr>
            <a:r>
              <a:rPr lang="en-US" altLang="en-US" dirty="0"/>
              <a:t>“</a:t>
            </a:r>
            <a:r>
              <a:rPr lang="en-CA" dirty="0"/>
              <a:t>The Internet is simply a technological taxi that delivers a durable copy of the same work to the end user. ”</a:t>
            </a:r>
            <a:endParaRPr lang="en-US" altLang="en-US" dirty="0"/>
          </a:p>
          <a:p>
            <a:pPr marL="0" indent="0" eaLnBrk="1" hangingPunct="1">
              <a:buNone/>
              <a:defRPr/>
            </a:pPr>
            <a:r>
              <a:rPr lang="en-US" altLang="en-US" dirty="0"/>
              <a:t>“</a:t>
            </a:r>
            <a:r>
              <a:rPr lang="en-CA" dirty="0"/>
              <a:t>In many respects, the Internet may well be described as a technological taxi; but taxis need not give free rides.” [</a:t>
            </a:r>
            <a:r>
              <a:rPr lang="en-CA" cap="small" dirty="0"/>
              <a:t>Rothstein J.</a:t>
            </a:r>
            <a:r>
              <a:rPr lang="en-CA" dirty="0"/>
              <a:t> (dissenting)]</a:t>
            </a:r>
            <a:endParaRPr lang="en-US" altLang="en-US" dirty="0"/>
          </a:p>
          <a:p>
            <a:pPr marL="0" indent="0">
              <a:buNone/>
            </a:pPr>
            <a:endParaRPr lang="en-CA" dirty="0"/>
          </a:p>
        </p:txBody>
      </p:sp>
      <p:sp>
        <p:nvSpPr>
          <p:cNvPr id="4" name="Footer Placeholder 3">
            <a:extLst>
              <a:ext uri="{FF2B5EF4-FFF2-40B4-BE49-F238E27FC236}">
                <a16:creationId xmlns:a16="http://schemas.microsoft.com/office/drawing/2014/main" id="{D8A1FACA-9489-4C68-A972-952875DB4548}"/>
              </a:ext>
            </a:extLst>
          </p:cNvPr>
          <p:cNvSpPr>
            <a:spLocks noGrp="1"/>
          </p:cNvSpPr>
          <p:nvPr>
            <p:ph type="ftr" sz="quarter" idx="11"/>
          </p:nvPr>
        </p:nvSpPr>
        <p:spPr/>
        <p:txBody>
          <a:bodyPr/>
          <a:lstStyle/>
          <a:p>
            <a:pPr>
              <a:defRPr/>
            </a:pPr>
            <a:r>
              <a:rPr lang="en-US"/>
              <a:t>Class 3</a:t>
            </a:r>
            <a:endParaRPr lang="en-US" dirty="0"/>
          </a:p>
        </p:txBody>
      </p:sp>
    </p:spTree>
    <p:extLst>
      <p:ext uri="{BB962C8B-B14F-4D97-AF65-F5344CB8AC3E}">
        <p14:creationId xmlns:p14="http://schemas.microsoft.com/office/powerpoint/2010/main" val="17277835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19EC1-8E40-485B-8C0B-1F1BA1D4B8EA}"/>
              </a:ext>
            </a:extLst>
          </p:cNvPr>
          <p:cNvSpPr>
            <a:spLocks noGrp="1"/>
          </p:cNvSpPr>
          <p:nvPr>
            <p:ph type="title"/>
          </p:nvPr>
        </p:nvSpPr>
        <p:spPr/>
        <p:txBody>
          <a:bodyPr/>
          <a:lstStyle/>
          <a:p>
            <a:r>
              <a:rPr lang="en-CA" dirty="0"/>
              <a:t>2012 Copyright Pentalogy</a:t>
            </a:r>
          </a:p>
        </p:txBody>
      </p:sp>
      <p:sp>
        <p:nvSpPr>
          <p:cNvPr id="3" name="Content Placeholder 2">
            <a:extLst>
              <a:ext uri="{FF2B5EF4-FFF2-40B4-BE49-F238E27FC236}">
                <a16:creationId xmlns:a16="http://schemas.microsoft.com/office/drawing/2014/main" id="{F5B62BCE-C514-483D-8257-82DE110B0624}"/>
              </a:ext>
            </a:extLst>
          </p:cNvPr>
          <p:cNvSpPr>
            <a:spLocks noGrp="1"/>
          </p:cNvSpPr>
          <p:nvPr>
            <p:ph idx="1"/>
          </p:nvPr>
        </p:nvSpPr>
        <p:spPr/>
        <p:txBody>
          <a:bodyPr/>
          <a:lstStyle/>
          <a:p>
            <a:pPr marL="457200" indent="-457200">
              <a:buFont typeface="+mj-lt"/>
              <a:buAutoNum type="arabicPeriod"/>
            </a:pPr>
            <a:r>
              <a:rPr lang="en-CA" sz="2000" i="1" dirty="0"/>
              <a:t>Entertainment Software Association (ESA) v. Society of Composers, Authors and Music Publishers Canada (SOCAN)</a:t>
            </a:r>
            <a:r>
              <a:rPr lang="en-CA" sz="2000" dirty="0"/>
              <a:t>, 2012 SCC 34</a:t>
            </a:r>
          </a:p>
          <a:p>
            <a:pPr marL="457200" indent="-457200">
              <a:buFont typeface="+mj-lt"/>
              <a:buAutoNum type="arabicPeriod"/>
            </a:pPr>
            <a:r>
              <a:rPr lang="en-CA" sz="2000" i="1" dirty="0"/>
              <a:t>Rogers Communications Inc. v. Society of Composers, Authors and Music Publishers of Canada (SOCAN)</a:t>
            </a:r>
            <a:r>
              <a:rPr lang="en-CA" sz="2000" dirty="0"/>
              <a:t>, 2012 SCC 35</a:t>
            </a:r>
          </a:p>
          <a:p>
            <a:pPr marL="457200" indent="-457200">
              <a:buFont typeface="+mj-lt"/>
              <a:buAutoNum type="arabicPeriod"/>
            </a:pPr>
            <a:r>
              <a:rPr lang="en-CA" sz="2000" i="1" dirty="0"/>
              <a:t>Society of Composers, Authors and Music Publishers of Canada (SOCAN) v. Bell Canada</a:t>
            </a:r>
            <a:r>
              <a:rPr lang="en-CA" sz="2000" dirty="0"/>
              <a:t>, 2012 SCC 36</a:t>
            </a:r>
          </a:p>
          <a:p>
            <a:pPr marL="457200" indent="-457200">
              <a:buFont typeface="+mj-lt"/>
              <a:buAutoNum type="arabicPeriod"/>
            </a:pPr>
            <a:r>
              <a:rPr lang="en-CA" sz="2000" i="1" dirty="0"/>
              <a:t>Alberta (Education) v. Canadian Copyright Licensing Agency (Access Copyright)</a:t>
            </a:r>
            <a:r>
              <a:rPr lang="en-CA" sz="2000" dirty="0"/>
              <a:t>, 2012 SCC 37</a:t>
            </a:r>
          </a:p>
          <a:p>
            <a:pPr marL="457200" indent="-457200">
              <a:buFont typeface="+mj-lt"/>
              <a:buAutoNum type="arabicPeriod"/>
            </a:pPr>
            <a:r>
              <a:rPr lang="en-CA" sz="2000" i="1" dirty="0" err="1"/>
              <a:t>Re:Sound</a:t>
            </a:r>
            <a:r>
              <a:rPr lang="en-CA" sz="2000" i="1" dirty="0"/>
              <a:t> v. Motion Picture Theatre Associations of Canada</a:t>
            </a:r>
            <a:r>
              <a:rPr lang="en-CA" sz="2000" dirty="0"/>
              <a:t>, 2012 SCC 38</a:t>
            </a:r>
          </a:p>
        </p:txBody>
      </p:sp>
      <p:sp>
        <p:nvSpPr>
          <p:cNvPr id="4" name="Footer Placeholder 3">
            <a:extLst>
              <a:ext uri="{FF2B5EF4-FFF2-40B4-BE49-F238E27FC236}">
                <a16:creationId xmlns:a16="http://schemas.microsoft.com/office/drawing/2014/main" id="{1AEC86B9-F410-44B2-B242-E53406ED31E3}"/>
              </a:ext>
            </a:extLst>
          </p:cNvPr>
          <p:cNvSpPr>
            <a:spLocks noGrp="1"/>
          </p:cNvSpPr>
          <p:nvPr>
            <p:ph type="ftr" sz="quarter" idx="11"/>
          </p:nvPr>
        </p:nvSpPr>
        <p:spPr/>
        <p:txBody>
          <a:bodyPr/>
          <a:lstStyle/>
          <a:p>
            <a:pPr>
              <a:defRPr/>
            </a:pPr>
            <a:r>
              <a:rPr lang="en-US"/>
              <a:t>Class 3</a:t>
            </a:r>
            <a:endParaRPr lang="en-US" dirty="0"/>
          </a:p>
        </p:txBody>
      </p:sp>
    </p:spTree>
    <p:extLst>
      <p:ext uri="{BB962C8B-B14F-4D97-AF65-F5344CB8AC3E}">
        <p14:creationId xmlns:p14="http://schemas.microsoft.com/office/powerpoint/2010/main" val="9145222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1F1EB-C4C0-45AD-9F11-04AF61E647A3}"/>
              </a:ext>
            </a:extLst>
          </p:cNvPr>
          <p:cNvSpPr>
            <a:spLocks noGrp="1"/>
          </p:cNvSpPr>
          <p:nvPr>
            <p:ph type="title"/>
          </p:nvPr>
        </p:nvSpPr>
        <p:spPr/>
        <p:txBody>
          <a:bodyPr/>
          <a:lstStyle/>
          <a:p>
            <a:r>
              <a:rPr lang="en-US" altLang="en-US" dirty="0"/>
              <a:t>C-11: </a:t>
            </a:r>
            <a:r>
              <a:rPr lang="en-US" altLang="en-US" i="1" dirty="0"/>
              <a:t>Copyright Modernization Act</a:t>
            </a:r>
            <a:endParaRPr lang="en-CA" dirty="0"/>
          </a:p>
        </p:txBody>
      </p:sp>
      <p:sp>
        <p:nvSpPr>
          <p:cNvPr id="3" name="Content Placeholder 2">
            <a:extLst>
              <a:ext uri="{FF2B5EF4-FFF2-40B4-BE49-F238E27FC236}">
                <a16:creationId xmlns:a16="http://schemas.microsoft.com/office/drawing/2014/main" id="{B1442CF3-A7F3-4CF7-A7EC-138CFB6734A7}"/>
              </a:ext>
            </a:extLst>
          </p:cNvPr>
          <p:cNvSpPr>
            <a:spLocks noGrp="1"/>
          </p:cNvSpPr>
          <p:nvPr>
            <p:ph idx="1"/>
          </p:nvPr>
        </p:nvSpPr>
        <p:spPr/>
        <p:txBody>
          <a:bodyPr/>
          <a:lstStyle/>
          <a:p>
            <a:pPr>
              <a:buNone/>
              <a:defRPr/>
            </a:pPr>
            <a:r>
              <a:rPr lang="en-US" dirty="0"/>
              <a:t>Fourth time’s a charm!</a:t>
            </a:r>
          </a:p>
          <a:p>
            <a:pPr>
              <a:buNone/>
              <a:defRPr/>
            </a:pPr>
            <a:endParaRPr lang="en-US" dirty="0"/>
          </a:p>
          <a:p>
            <a:pPr marL="514350" indent="-514350">
              <a:buFont typeface="+mj-lt"/>
              <a:buAutoNum type="arabicPeriod"/>
              <a:defRPr/>
            </a:pPr>
            <a:r>
              <a:rPr lang="en-US" dirty="0"/>
              <a:t>C-60 (2005)</a:t>
            </a:r>
          </a:p>
          <a:p>
            <a:pPr marL="514350" indent="-514350">
              <a:buFont typeface="+mj-lt"/>
              <a:buAutoNum type="arabicPeriod"/>
              <a:defRPr/>
            </a:pPr>
            <a:r>
              <a:rPr lang="en-US" dirty="0"/>
              <a:t>C-61 (2008)</a:t>
            </a:r>
          </a:p>
          <a:p>
            <a:pPr marL="514350" indent="-514350">
              <a:buFont typeface="+mj-lt"/>
              <a:buAutoNum type="arabicPeriod"/>
              <a:defRPr/>
            </a:pPr>
            <a:r>
              <a:rPr lang="en-US" dirty="0"/>
              <a:t>C-32 (2010)</a:t>
            </a:r>
          </a:p>
          <a:p>
            <a:pPr marL="514350" indent="-514350">
              <a:buFont typeface="+mj-lt"/>
              <a:buAutoNum type="arabicPeriod"/>
              <a:defRPr/>
            </a:pPr>
            <a:r>
              <a:rPr lang="en-US" dirty="0"/>
              <a:t>C-11 </a:t>
            </a:r>
            <a:r>
              <a:rPr lang="pl-PL" sz="2000" dirty="0"/>
              <a:t>S.C. 2012, c. 20</a:t>
            </a:r>
            <a:r>
              <a:rPr lang="en-CA" dirty="0"/>
              <a:t>, </a:t>
            </a:r>
            <a:r>
              <a:rPr lang="en-US" dirty="0"/>
              <a:t>assented to June 2012; in force (for the most part) November 7, 2012</a:t>
            </a:r>
          </a:p>
          <a:p>
            <a:endParaRPr lang="en-CA" dirty="0"/>
          </a:p>
        </p:txBody>
      </p:sp>
      <p:sp>
        <p:nvSpPr>
          <p:cNvPr id="4" name="Footer Placeholder 3">
            <a:extLst>
              <a:ext uri="{FF2B5EF4-FFF2-40B4-BE49-F238E27FC236}">
                <a16:creationId xmlns:a16="http://schemas.microsoft.com/office/drawing/2014/main" id="{BF4EAE52-A077-4E57-880C-83EDEEE1A4B8}"/>
              </a:ext>
            </a:extLst>
          </p:cNvPr>
          <p:cNvSpPr>
            <a:spLocks noGrp="1"/>
          </p:cNvSpPr>
          <p:nvPr>
            <p:ph type="ftr" sz="quarter" idx="11"/>
          </p:nvPr>
        </p:nvSpPr>
        <p:spPr/>
        <p:txBody>
          <a:bodyPr/>
          <a:lstStyle/>
          <a:p>
            <a:pPr>
              <a:defRPr/>
            </a:pPr>
            <a:r>
              <a:rPr lang="en-US"/>
              <a:t>Class 3</a:t>
            </a:r>
            <a:endParaRPr lang="en-US" dirty="0"/>
          </a:p>
        </p:txBody>
      </p:sp>
    </p:spTree>
    <p:extLst>
      <p:ext uri="{BB962C8B-B14F-4D97-AF65-F5344CB8AC3E}">
        <p14:creationId xmlns:p14="http://schemas.microsoft.com/office/powerpoint/2010/main" val="20679578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70209-9F74-442A-BFAB-D09B3E8F94F6}"/>
              </a:ext>
            </a:extLst>
          </p:cNvPr>
          <p:cNvSpPr>
            <a:spLocks noGrp="1"/>
          </p:cNvSpPr>
          <p:nvPr>
            <p:ph type="title"/>
          </p:nvPr>
        </p:nvSpPr>
        <p:spPr/>
        <p:txBody>
          <a:bodyPr/>
          <a:lstStyle/>
          <a:p>
            <a:r>
              <a:rPr lang="en-US" altLang="en-US" i="1" dirty="0"/>
              <a:t>Copyright Modernization Act</a:t>
            </a:r>
            <a:endParaRPr lang="en-CA" dirty="0"/>
          </a:p>
        </p:txBody>
      </p:sp>
      <p:sp>
        <p:nvSpPr>
          <p:cNvPr id="3" name="Content Placeholder 2">
            <a:extLst>
              <a:ext uri="{FF2B5EF4-FFF2-40B4-BE49-F238E27FC236}">
                <a16:creationId xmlns:a16="http://schemas.microsoft.com/office/drawing/2014/main" id="{DB714FC2-FF57-467C-81DC-7D7853DAA49A}"/>
              </a:ext>
            </a:extLst>
          </p:cNvPr>
          <p:cNvSpPr>
            <a:spLocks noGrp="1"/>
          </p:cNvSpPr>
          <p:nvPr>
            <p:ph idx="1"/>
          </p:nvPr>
        </p:nvSpPr>
        <p:spPr/>
        <p:txBody>
          <a:bodyPr/>
          <a:lstStyle/>
          <a:p>
            <a:pPr marL="0" indent="0">
              <a:buNone/>
            </a:pPr>
            <a:r>
              <a:rPr lang="en-CA" altLang="en-US" sz="2400" b="1" dirty="0"/>
              <a:t>Summary</a:t>
            </a:r>
          </a:p>
          <a:p>
            <a:pPr marL="0" indent="0">
              <a:buNone/>
            </a:pPr>
            <a:r>
              <a:rPr lang="en-CA" altLang="en-US" sz="2400" dirty="0"/>
              <a:t>This enactment amends the </a:t>
            </a:r>
            <a:r>
              <a:rPr lang="en-CA" altLang="en-US" sz="2400" i="1" u="sng" dirty="0">
                <a:hlinkClick r:id="rId3"/>
              </a:rPr>
              <a:t>Copyright Act</a:t>
            </a:r>
            <a:r>
              <a:rPr lang="en-CA" altLang="en-US" sz="2400" dirty="0"/>
              <a:t> to</a:t>
            </a:r>
          </a:p>
          <a:p>
            <a:pPr marL="0" indent="0">
              <a:buNone/>
            </a:pPr>
            <a:endParaRPr lang="en-CA" altLang="en-US" sz="2400" dirty="0"/>
          </a:p>
          <a:p>
            <a:pPr marL="0" indent="0">
              <a:buNone/>
            </a:pPr>
            <a:r>
              <a:rPr lang="en-CA" altLang="en-US" sz="2400" dirty="0"/>
              <a:t>(</a:t>
            </a:r>
            <a:r>
              <a:rPr lang="en-CA" altLang="en-US" sz="2400" i="1" dirty="0"/>
              <a:t>a</a:t>
            </a:r>
            <a:r>
              <a:rPr lang="en-CA" altLang="en-US" sz="2400" dirty="0"/>
              <a:t>) update the rights and protections of copyright owners to better address the challenges and opportunities of the Internet, so as to be in line with international standards;</a:t>
            </a:r>
          </a:p>
          <a:p>
            <a:pPr marL="0" indent="0">
              <a:buNone/>
            </a:pPr>
            <a:r>
              <a:rPr lang="en-CA" altLang="en-US" sz="2400" dirty="0"/>
              <a:t>(</a:t>
            </a:r>
            <a:r>
              <a:rPr lang="en-CA" altLang="en-US" sz="2400" i="1" dirty="0"/>
              <a:t>b</a:t>
            </a:r>
            <a:r>
              <a:rPr lang="en-CA" altLang="en-US" sz="2400" dirty="0"/>
              <a:t>) clarify Internet service providers’ liability and make the enabling of online copyright infringement itself an infringement of copyright; (…)</a:t>
            </a:r>
          </a:p>
          <a:p>
            <a:pPr marL="0" indent="0">
              <a:buNone/>
            </a:pPr>
            <a:r>
              <a:rPr lang="en-CA" altLang="en-US" sz="2400" dirty="0"/>
              <a:t>(</a:t>
            </a:r>
            <a:r>
              <a:rPr lang="en-CA" altLang="en-US" sz="2400" i="1" dirty="0"/>
              <a:t>e</a:t>
            </a:r>
            <a:r>
              <a:rPr lang="en-CA" altLang="en-US" sz="2400" dirty="0"/>
              <a:t>) permit certain uses of copyright material by consumers; (…)</a:t>
            </a:r>
          </a:p>
          <a:p>
            <a:pPr marL="0" indent="0">
              <a:buNone/>
            </a:pPr>
            <a:r>
              <a:rPr lang="en-CA" altLang="en-US" sz="2400" dirty="0"/>
              <a:t>(</a:t>
            </a:r>
            <a:r>
              <a:rPr lang="en-CA" altLang="en-US" sz="2400" i="1" dirty="0"/>
              <a:t>g</a:t>
            </a:r>
            <a:r>
              <a:rPr lang="en-CA" altLang="en-US" sz="2400" dirty="0"/>
              <a:t>) ensure that it remains technologically neutral</a:t>
            </a:r>
            <a:endParaRPr lang="en-US" altLang="en-US" sz="2400" dirty="0"/>
          </a:p>
          <a:p>
            <a:endParaRPr lang="en-CA" dirty="0"/>
          </a:p>
        </p:txBody>
      </p:sp>
      <p:sp>
        <p:nvSpPr>
          <p:cNvPr id="4" name="Footer Placeholder 3">
            <a:extLst>
              <a:ext uri="{FF2B5EF4-FFF2-40B4-BE49-F238E27FC236}">
                <a16:creationId xmlns:a16="http://schemas.microsoft.com/office/drawing/2014/main" id="{A2E9832E-2686-4401-BE3D-C7C6EBBA4E43}"/>
              </a:ext>
            </a:extLst>
          </p:cNvPr>
          <p:cNvSpPr>
            <a:spLocks noGrp="1"/>
          </p:cNvSpPr>
          <p:nvPr>
            <p:ph type="ftr" sz="quarter" idx="11"/>
          </p:nvPr>
        </p:nvSpPr>
        <p:spPr/>
        <p:txBody>
          <a:bodyPr/>
          <a:lstStyle/>
          <a:p>
            <a:pPr>
              <a:defRPr/>
            </a:pPr>
            <a:r>
              <a:rPr lang="en-US" dirty="0"/>
              <a:t>Class 3</a:t>
            </a:r>
          </a:p>
        </p:txBody>
      </p:sp>
    </p:spTree>
    <p:extLst>
      <p:ext uri="{BB962C8B-B14F-4D97-AF65-F5344CB8AC3E}">
        <p14:creationId xmlns:p14="http://schemas.microsoft.com/office/powerpoint/2010/main" val="18197097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BAA72-CED6-46E9-B6E4-8AC313886D3F}"/>
              </a:ext>
            </a:extLst>
          </p:cNvPr>
          <p:cNvSpPr>
            <a:spLocks noGrp="1"/>
          </p:cNvSpPr>
          <p:nvPr>
            <p:ph type="title"/>
          </p:nvPr>
        </p:nvSpPr>
        <p:spPr/>
        <p:txBody>
          <a:bodyPr/>
          <a:lstStyle/>
          <a:p>
            <a:r>
              <a:rPr lang="en-US" altLang="en-US" i="1" dirty="0"/>
              <a:t>CMA – </a:t>
            </a:r>
            <a:r>
              <a:rPr lang="en-US" altLang="en-US" dirty="0"/>
              <a:t>Notice and Notice</a:t>
            </a:r>
            <a:endParaRPr lang="en-CA" dirty="0"/>
          </a:p>
        </p:txBody>
      </p:sp>
      <p:sp>
        <p:nvSpPr>
          <p:cNvPr id="3" name="Content Placeholder 2">
            <a:extLst>
              <a:ext uri="{FF2B5EF4-FFF2-40B4-BE49-F238E27FC236}">
                <a16:creationId xmlns:a16="http://schemas.microsoft.com/office/drawing/2014/main" id="{279A8501-1397-44E6-861B-3CE8F15D13C6}"/>
              </a:ext>
            </a:extLst>
          </p:cNvPr>
          <p:cNvSpPr>
            <a:spLocks noGrp="1"/>
          </p:cNvSpPr>
          <p:nvPr>
            <p:ph idx="1"/>
          </p:nvPr>
        </p:nvSpPr>
        <p:spPr>
          <a:xfrm>
            <a:off x="457200" y="1124744"/>
            <a:ext cx="8229600" cy="5001419"/>
          </a:xfrm>
        </p:spPr>
        <p:txBody>
          <a:bodyPr/>
          <a:lstStyle/>
          <a:p>
            <a:pPr marL="0" indent="0">
              <a:buNone/>
            </a:pPr>
            <a:r>
              <a:rPr lang="en-CA" altLang="en-US" sz="2000" b="1" dirty="0"/>
              <a:t>41.25</a:t>
            </a:r>
            <a:r>
              <a:rPr lang="en-CA" altLang="en-US" sz="2000" dirty="0"/>
              <a:t> (1) An owner of the copyright in a work or other subject-matter </a:t>
            </a:r>
            <a:r>
              <a:rPr lang="en-CA" altLang="en-US" sz="2000" b="1" dirty="0"/>
              <a:t>may send a notice of claimed infringement </a:t>
            </a:r>
            <a:r>
              <a:rPr lang="en-CA" altLang="en-US" sz="2000" dirty="0"/>
              <a:t>to a person who provides</a:t>
            </a:r>
          </a:p>
          <a:p>
            <a:pPr marL="0" indent="0">
              <a:buNone/>
            </a:pPr>
            <a:r>
              <a:rPr lang="en-CA" altLang="en-US" sz="2000" dirty="0"/>
              <a:t>(a) the means, in the course of providing services related to the operation of the Internet or another digital network, of telecommunication through which the electronic location that is the subject of the claim of infringement is connected to the Internet or another digital network;</a:t>
            </a:r>
          </a:p>
          <a:p>
            <a:pPr marL="0" indent="0">
              <a:buNone/>
            </a:pPr>
            <a:r>
              <a:rPr lang="en-CA" altLang="en-US" sz="2000" dirty="0"/>
              <a:t>(b) for the purpose set out in subsection 31.1(4), the digital memory that is used for the electronic location to which the claim of infringement relates; (…)</a:t>
            </a:r>
          </a:p>
          <a:p>
            <a:pPr marL="0" indent="0">
              <a:buNone/>
            </a:pPr>
            <a:endParaRPr lang="en-CA" altLang="en-US" sz="2000" dirty="0"/>
          </a:p>
          <a:p>
            <a:pPr marL="0" indent="0">
              <a:buNone/>
            </a:pPr>
            <a:r>
              <a:rPr lang="en-CA" altLang="en-US" sz="2000" b="1" dirty="0"/>
              <a:t>41.26</a:t>
            </a:r>
            <a:r>
              <a:rPr lang="en-CA" altLang="en-US" sz="2000" dirty="0"/>
              <a:t> (1) A person described in paragraph 41.25(1)(a) or (b) who receives a notice of claimed infringement that complies with subsection 41.25(2) shall, on being paid any fee that the person has lawfully charged for doing so,</a:t>
            </a:r>
          </a:p>
          <a:p>
            <a:pPr marL="0" indent="0">
              <a:buNone/>
            </a:pPr>
            <a:r>
              <a:rPr lang="en-CA" altLang="en-US" sz="2000" dirty="0"/>
              <a:t>(a) as soon as feasible </a:t>
            </a:r>
            <a:r>
              <a:rPr lang="en-CA" altLang="en-US" sz="2000" b="1" dirty="0"/>
              <a:t>forward the notice electronically </a:t>
            </a:r>
            <a:r>
              <a:rPr lang="en-CA" altLang="en-US" sz="2000" dirty="0"/>
              <a:t>to the person to whom the electronic location identified by the location data specified in the notice belongs (…)</a:t>
            </a:r>
            <a:endParaRPr lang="en-US" altLang="en-US" sz="2000" dirty="0"/>
          </a:p>
          <a:p>
            <a:endParaRPr lang="en-CA" sz="2000" dirty="0"/>
          </a:p>
        </p:txBody>
      </p:sp>
      <p:sp>
        <p:nvSpPr>
          <p:cNvPr id="4" name="Footer Placeholder 3">
            <a:extLst>
              <a:ext uri="{FF2B5EF4-FFF2-40B4-BE49-F238E27FC236}">
                <a16:creationId xmlns:a16="http://schemas.microsoft.com/office/drawing/2014/main" id="{49644834-6A80-480B-9A6B-1D6A8E946070}"/>
              </a:ext>
            </a:extLst>
          </p:cNvPr>
          <p:cNvSpPr>
            <a:spLocks noGrp="1"/>
          </p:cNvSpPr>
          <p:nvPr>
            <p:ph type="ftr" sz="quarter" idx="11"/>
          </p:nvPr>
        </p:nvSpPr>
        <p:spPr/>
        <p:txBody>
          <a:bodyPr/>
          <a:lstStyle/>
          <a:p>
            <a:pPr>
              <a:defRPr/>
            </a:pPr>
            <a:r>
              <a:rPr lang="en-US"/>
              <a:t>Class 3</a:t>
            </a:r>
            <a:endParaRPr lang="en-US" dirty="0"/>
          </a:p>
        </p:txBody>
      </p:sp>
    </p:spTree>
    <p:extLst>
      <p:ext uri="{BB962C8B-B14F-4D97-AF65-F5344CB8AC3E}">
        <p14:creationId xmlns:p14="http://schemas.microsoft.com/office/powerpoint/2010/main" val="9777349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C974D-3460-4B45-B982-C91797716C6B}"/>
              </a:ext>
            </a:extLst>
          </p:cNvPr>
          <p:cNvSpPr>
            <a:spLocks noGrp="1"/>
          </p:cNvSpPr>
          <p:nvPr>
            <p:ph type="title"/>
          </p:nvPr>
        </p:nvSpPr>
        <p:spPr>
          <a:xfrm>
            <a:off x="457200" y="274638"/>
            <a:ext cx="8229600" cy="706090"/>
          </a:xfrm>
        </p:spPr>
        <p:txBody>
          <a:bodyPr/>
          <a:lstStyle/>
          <a:p>
            <a:r>
              <a:rPr lang="en-CA" dirty="0"/>
              <a:t>A notice!</a:t>
            </a:r>
          </a:p>
        </p:txBody>
      </p:sp>
      <p:sp>
        <p:nvSpPr>
          <p:cNvPr id="3" name="Content Placeholder 2">
            <a:extLst>
              <a:ext uri="{FF2B5EF4-FFF2-40B4-BE49-F238E27FC236}">
                <a16:creationId xmlns:a16="http://schemas.microsoft.com/office/drawing/2014/main" id="{34EF9139-5530-4CE0-96D5-50083BCE0A52}"/>
              </a:ext>
            </a:extLst>
          </p:cNvPr>
          <p:cNvSpPr>
            <a:spLocks noGrp="1"/>
          </p:cNvSpPr>
          <p:nvPr>
            <p:ph idx="1"/>
          </p:nvPr>
        </p:nvSpPr>
        <p:spPr>
          <a:xfrm>
            <a:off x="457200" y="980728"/>
            <a:ext cx="8229600" cy="5145435"/>
          </a:xfrm>
        </p:spPr>
        <p:txBody>
          <a:bodyPr/>
          <a:lstStyle/>
          <a:p>
            <a:pPr marL="0" indent="0">
              <a:buNone/>
            </a:pPr>
            <a:r>
              <a:rPr lang="en-CA" sz="1600" dirty="0"/>
              <a:t>The Government of Canada requires by law that all Internet Service Providers (ISPs) let their clients know when content owners contact them about possible unauthorized use of the content owner's material such as illegal downloading of music, videos and games. As a result, we must let you know that we have received the below notification related to your account. </a:t>
            </a:r>
            <a:br>
              <a:rPr lang="en-CA" sz="1600" dirty="0"/>
            </a:br>
            <a:br>
              <a:rPr lang="en-CA" sz="1600" dirty="0"/>
            </a:br>
            <a:r>
              <a:rPr lang="en-CA" sz="1600" dirty="0"/>
              <a:t>We want to assure you that Bell Aliant as your Internet Service Provider played no part in the identification of possible unauthorized use of content but are only passing on the owner's message as required by law. </a:t>
            </a:r>
            <a:br>
              <a:rPr lang="en-CA" sz="1600" dirty="0"/>
            </a:br>
            <a:r>
              <a:rPr lang="en-CA" sz="1600" dirty="0"/>
              <a:t>(…)</a:t>
            </a:r>
            <a:br>
              <a:rPr lang="en-CA" sz="1600" dirty="0"/>
            </a:br>
            <a:r>
              <a:rPr lang="en-CA" sz="1600" dirty="0"/>
              <a:t>-----BEGIN PGP SIGNED MESSAGE-----</a:t>
            </a:r>
            <a:br>
              <a:rPr lang="en-CA" sz="1600" dirty="0"/>
            </a:br>
            <a:r>
              <a:rPr lang="en-CA" sz="1600" dirty="0"/>
              <a:t>Hash: SHA1</a:t>
            </a:r>
            <a:br>
              <a:rPr lang="en-CA" sz="1600" dirty="0"/>
            </a:br>
            <a:br>
              <a:rPr lang="en-CA" sz="1600" dirty="0"/>
            </a:br>
            <a:r>
              <a:rPr lang="en-CA" sz="1600" dirty="0"/>
              <a:t>***NOTE TO BELL ALIANT: Pursuant to the provisions of Sections 41.25 and 41.26 of the Canada Copyright Act, please electronically forward as soon as feasible the entire copyright infringement notice set forth below to the ACCOUNT HOLDER OF IP ADDRESS 142.162.191.180 at 2015-01-21 16:58:15 North American Eastern Time and inform us on behalf of Rights Owner once it has been forwarded or (if applicable) the reason it was not possible for you to do so.***</a:t>
            </a:r>
            <a:br>
              <a:rPr lang="en-CA" sz="1600" dirty="0"/>
            </a:br>
            <a:br>
              <a:rPr lang="en-CA" sz="1600" dirty="0"/>
            </a:br>
            <a:r>
              <a:rPr lang="en-CA" sz="1600" dirty="0"/>
              <a:t>February 26, 2015</a:t>
            </a:r>
            <a:br>
              <a:rPr lang="en-CA" sz="1600" dirty="0"/>
            </a:br>
            <a:br>
              <a:rPr lang="en-CA" sz="1600" dirty="0"/>
            </a:br>
            <a:r>
              <a:rPr lang="en-CA" sz="1600" dirty="0"/>
              <a:t>NOTICE TO BELL ALIANT ACCOUNT HOLDER</a:t>
            </a:r>
            <a:br>
              <a:rPr lang="en-CA" sz="1600" dirty="0"/>
            </a:br>
            <a:r>
              <a:rPr lang="en-CA" sz="1600" dirty="0"/>
              <a:t>IP ADDRESS 142.162.191.180 at 2015-01-21 16:58:15 North American Eastern Time</a:t>
            </a:r>
            <a:br>
              <a:rPr lang="en-CA" sz="1600" dirty="0"/>
            </a:br>
            <a:br>
              <a:rPr lang="en-CA" sz="1600" dirty="0"/>
            </a:br>
            <a:r>
              <a:rPr lang="en-CA" sz="1600" dirty="0"/>
              <a:t>Re: Notice of Unauthorized Use of Copyright Owned by EA Distribution Inc DBA Elegant Angel, Case #: C973579</a:t>
            </a:r>
            <a:br>
              <a:rPr lang="en-CA" sz="1600" dirty="0"/>
            </a:br>
            <a:br>
              <a:rPr lang="en-CA" sz="1600" dirty="0"/>
            </a:br>
            <a:r>
              <a:rPr lang="en-CA" sz="1600" dirty="0"/>
              <a:t>This notice is intended solely for the primary Bell Aliant service account holder. </a:t>
            </a:r>
            <a:br>
              <a:rPr lang="en-CA" sz="1600" dirty="0"/>
            </a:br>
            <a:br>
              <a:rPr lang="en-CA" sz="1600" dirty="0"/>
            </a:br>
            <a:r>
              <a:rPr lang="en-CA" sz="1600" dirty="0"/>
              <a:t>CEG TEK International ("CEG") is the agent for </a:t>
            </a:r>
          </a:p>
        </p:txBody>
      </p:sp>
      <p:sp>
        <p:nvSpPr>
          <p:cNvPr id="4" name="Footer Placeholder 3">
            <a:extLst>
              <a:ext uri="{FF2B5EF4-FFF2-40B4-BE49-F238E27FC236}">
                <a16:creationId xmlns:a16="http://schemas.microsoft.com/office/drawing/2014/main" id="{5511B648-7478-48C1-A2F7-DB9127625A3C}"/>
              </a:ext>
            </a:extLst>
          </p:cNvPr>
          <p:cNvSpPr>
            <a:spLocks noGrp="1"/>
          </p:cNvSpPr>
          <p:nvPr>
            <p:ph type="ftr" sz="quarter" idx="11"/>
          </p:nvPr>
        </p:nvSpPr>
        <p:spPr/>
        <p:txBody>
          <a:bodyPr/>
          <a:lstStyle/>
          <a:p>
            <a:pPr>
              <a:defRPr/>
            </a:pPr>
            <a:r>
              <a:rPr lang="en-US"/>
              <a:t>Class 3</a:t>
            </a:r>
            <a:endParaRPr lang="en-US" dirty="0"/>
          </a:p>
        </p:txBody>
      </p:sp>
    </p:spTree>
    <p:extLst>
      <p:ext uri="{BB962C8B-B14F-4D97-AF65-F5344CB8AC3E}">
        <p14:creationId xmlns:p14="http://schemas.microsoft.com/office/powerpoint/2010/main" val="40987330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19705-2B8A-47DF-BB82-ACA003F8BE73}"/>
              </a:ext>
            </a:extLst>
          </p:cNvPr>
          <p:cNvSpPr>
            <a:spLocks noGrp="1"/>
          </p:cNvSpPr>
          <p:nvPr>
            <p:ph type="title"/>
          </p:nvPr>
        </p:nvSpPr>
        <p:spPr/>
        <p:txBody>
          <a:bodyPr/>
          <a:lstStyle/>
          <a:p>
            <a:r>
              <a:rPr lang="en-CA" i="1" dirty="0"/>
              <a:t>Voltage v. Doe: </a:t>
            </a:r>
            <a:r>
              <a:rPr lang="en-CA" dirty="0"/>
              <a:t>Part III the Revenge</a:t>
            </a:r>
          </a:p>
        </p:txBody>
      </p:sp>
      <p:sp>
        <p:nvSpPr>
          <p:cNvPr id="3" name="Content Placeholder 2">
            <a:extLst>
              <a:ext uri="{FF2B5EF4-FFF2-40B4-BE49-F238E27FC236}">
                <a16:creationId xmlns:a16="http://schemas.microsoft.com/office/drawing/2014/main" id="{FF76948D-4D7C-4C8E-B1BD-3A510F26D08D}"/>
              </a:ext>
            </a:extLst>
          </p:cNvPr>
          <p:cNvSpPr>
            <a:spLocks noGrp="1"/>
          </p:cNvSpPr>
          <p:nvPr>
            <p:ph idx="1"/>
          </p:nvPr>
        </p:nvSpPr>
        <p:spPr>
          <a:xfrm>
            <a:off x="457200" y="1600200"/>
            <a:ext cx="8229600" cy="4756150"/>
          </a:xfrm>
        </p:spPr>
        <p:txBody>
          <a:bodyPr/>
          <a:lstStyle/>
          <a:p>
            <a:pPr marL="0" indent="0">
              <a:buNone/>
            </a:pPr>
            <a:r>
              <a:rPr lang="en-CA" sz="2400" dirty="0"/>
              <a:t>2016 FC 881</a:t>
            </a:r>
          </a:p>
          <a:p>
            <a:r>
              <a:rPr lang="en-CA" sz="2400" dirty="0"/>
              <a:t>Only one John Doe – reverse class action representative </a:t>
            </a:r>
          </a:p>
          <a:p>
            <a:r>
              <a:rPr lang="en-CA" sz="2400" dirty="0"/>
              <a:t>Voltage wants Rogers to cough up Doe’s personal info</a:t>
            </a:r>
          </a:p>
          <a:p>
            <a:pPr marL="0" indent="0">
              <a:buNone/>
            </a:pPr>
            <a:r>
              <a:rPr lang="en-CA" sz="2400" dirty="0"/>
              <a:t>‘The Applicants request a disclosure order “in accordance with” sections 41.25 and 41.26 of the Copyright Act.’</a:t>
            </a:r>
          </a:p>
          <a:p>
            <a:pPr marL="0" indent="0">
              <a:buNone/>
            </a:pPr>
            <a:endParaRPr lang="en-CA" sz="2400" dirty="0"/>
          </a:p>
          <a:p>
            <a:pPr marL="0" indent="0">
              <a:buNone/>
            </a:pPr>
            <a:r>
              <a:rPr lang="en-CA" sz="2800" u="sng" dirty="0"/>
              <a:t>Held</a:t>
            </a:r>
            <a:r>
              <a:rPr lang="en-CA" sz="2800" dirty="0"/>
              <a:t> </a:t>
            </a:r>
            <a:r>
              <a:rPr lang="en-CA" sz="2800" dirty="0">
                <a:sym typeface="Wingdings" panose="05000000000000000000" pitchFamily="2" charset="2"/>
              </a:rPr>
              <a:t> That’s a load of crap, but we’ll grant a </a:t>
            </a:r>
            <a:r>
              <a:rPr lang="en-CA" sz="2800" i="1" dirty="0">
                <a:sym typeface="Wingdings" panose="05000000000000000000" pitchFamily="2" charset="2"/>
              </a:rPr>
              <a:t>Norwich</a:t>
            </a:r>
            <a:r>
              <a:rPr lang="en-CA" sz="2800" dirty="0">
                <a:sym typeface="Wingdings" panose="05000000000000000000" pitchFamily="2" charset="2"/>
              </a:rPr>
              <a:t> order under BMG principles* anyway, and Voltage must pay $100 / hour fee to Rogers to do the work of getting the subscriber info</a:t>
            </a:r>
            <a:endParaRPr lang="en-CA" sz="2000" dirty="0">
              <a:sym typeface="Wingdings" panose="05000000000000000000" pitchFamily="2" charset="2"/>
            </a:endParaRPr>
          </a:p>
          <a:p>
            <a:pPr marL="0" indent="0">
              <a:buNone/>
            </a:pPr>
            <a:r>
              <a:rPr lang="en-CA" sz="2000" dirty="0">
                <a:sym typeface="Wingdings" panose="05000000000000000000" pitchFamily="2" charset="2"/>
              </a:rPr>
              <a:t>* Cited paras. 41 and 42!</a:t>
            </a:r>
            <a:endParaRPr lang="en-CA" sz="2000" dirty="0"/>
          </a:p>
        </p:txBody>
      </p:sp>
      <p:sp>
        <p:nvSpPr>
          <p:cNvPr id="4" name="Footer Placeholder 3">
            <a:extLst>
              <a:ext uri="{FF2B5EF4-FFF2-40B4-BE49-F238E27FC236}">
                <a16:creationId xmlns:a16="http://schemas.microsoft.com/office/drawing/2014/main" id="{1CBCD4B9-39B3-4B90-9AEB-0528710F1288}"/>
              </a:ext>
            </a:extLst>
          </p:cNvPr>
          <p:cNvSpPr>
            <a:spLocks noGrp="1"/>
          </p:cNvSpPr>
          <p:nvPr>
            <p:ph type="ftr" sz="quarter" idx="11"/>
          </p:nvPr>
        </p:nvSpPr>
        <p:spPr/>
        <p:txBody>
          <a:bodyPr/>
          <a:lstStyle/>
          <a:p>
            <a:pPr>
              <a:defRPr/>
            </a:pPr>
            <a:r>
              <a:rPr lang="en-US"/>
              <a:t>Class 3</a:t>
            </a:r>
            <a:endParaRPr lang="en-US" dirty="0"/>
          </a:p>
        </p:txBody>
      </p:sp>
    </p:spTree>
    <p:extLst>
      <p:ext uri="{BB962C8B-B14F-4D97-AF65-F5344CB8AC3E}">
        <p14:creationId xmlns:p14="http://schemas.microsoft.com/office/powerpoint/2010/main" val="1082253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C1373-1AB7-46B8-9176-4563AC2DBDF8}"/>
              </a:ext>
            </a:extLst>
          </p:cNvPr>
          <p:cNvSpPr>
            <a:spLocks noGrp="1"/>
          </p:cNvSpPr>
          <p:nvPr>
            <p:ph type="title"/>
          </p:nvPr>
        </p:nvSpPr>
        <p:spPr/>
        <p:txBody>
          <a:bodyPr/>
          <a:lstStyle/>
          <a:p>
            <a:r>
              <a:rPr lang="en-CA" dirty="0"/>
              <a:t>Quiz 1 winners!</a:t>
            </a:r>
          </a:p>
        </p:txBody>
      </p:sp>
      <p:sp>
        <p:nvSpPr>
          <p:cNvPr id="3" name="Content Placeholder 2">
            <a:extLst>
              <a:ext uri="{FF2B5EF4-FFF2-40B4-BE49-F238E27FC236}">
                <a16:creationId xmlns:a16="http://schemas.microsoft.com/office/drawing/2014/main" id="{1DE36B80-CC01-479A-A621-81F1434AD8B5}"/>
              </a:ext>
            </a:extLst>
          </p:cNvPr>
          <p:cNvSpPr>
            <a:spLocks noGrp="1"/>
          </p:cNvSpPr>
          <p:nvPr>
            <p:ph idx="1"/>
          </p:nvPr>
        </p:nvSpPr>
        <p:spPr/>
        <p:txBody>
          <a:bodyPr/>
          <a:lstStyle/>
          <a:p>
            <a:pPr marL="0" indent="0">
              <a:buNone/>
            </a:pPr>
            <a:r>
              <a:rPr lang="en-CA" dirty="0"/>
              <a:t>“Internet data equality”</a:t>
            </a:r>
          </a:p>
          <a:p>
            <a:pPr marL="0" indent="0">
              <a:buNone/>
            </a:pPr>
            <a:endParaRPr lang="en-CA" dirty="0"/>
          </a:p>
          <a:p>
            <a:pPr marL="0" indent="0">
              <a:buNone/>
            </a:pPr>
            <a:r>
              <a:rPr lang="en-CA" dirty="0"/>
              <a:t>Excellent but perhaps flawed:</a:t>
            </a:r>
          </a:p>
          <a:p>
            <a:pPr marL="0" indent="0">
              <a:buNone/>
            </a:pPr>
            <a:r>
              <a:rPr lang="en-CA" dirty="0"/>
              <a:t>“</a:t>
            </a:r>
            <a:r>
              <a:rPr lang="en-CA" b="1" dirty="0"/>
              <a:t>ISPs</a:t>
            </a:r>
            <a:r>
              <a:rPr lang="en-CA" dirty="0"/>
              <a:t> not favouring </a:t>
            </a:r>
            <a:r>
              <a:rPr lang="en-CA" b="1" dirty="0"/>
              <a:t>content</a:t>
            </a:r>
            <a:r>
              <a:rPr lang="en-CA" dirty="0"/>
              <a:t>”</a:t>
            </a:r>
          </a:p>
          <a:p>
            <a:pPr marL="0" indent="0">
              <a:buNone/>
            </a:pPr>
            <a:endParaRPr lang="en-CA" dirty="0"/>
          </a:p>
          <a:p>
            <a:pPr marL="0" indent="0">
              <a:buNone/>
            </a:pPr>
            <a:r>
              <a:rPr lang="en-CA" dirty="0"/>
              <a:t>(recall Prof answer:</a:t>
            </a:r>
          </a:p>
          <a:p>
            <a:pPr marL="0" indent="0">
              <a:buNone/>
            </a:pPr>
            <a:r>
              <a:rPr lang="en-CA" dirty="0"/>
              <a:t>All internet traffic treated equally)</a:t>
            </a:r>
          </a:p>
        </p:txBody>
      </p:sp>
      <p:sp>
        <p:nvSpPr>
          <p:cNvPr id="4" name="Footer Placeholder 3">
            <a:extLst>
              <a:ext uri="{FF2B5EF4-FFF2-40B4-BE49-F238E27FC236}">
                <a16:creationId xmlns:a16="http://schemas.microsoft.com/office/drawing/2014/main" id="{D64B63B6-E58B-4C24-AD0F-8FACBA4C59EE}"/>
              </a:ext>
            </a:extLst>
          </p:cNvPr>
          <p:cNvSpPr>
            <a:spLocks noGrp="1"/>
          </p:cNvSpPr>
          <p:nvPr>
            <p:ph type="ftr" sz="quarter" idx="11"/>
          </p:nvPr>
        </p:nvSpPr>
        <p:spPr/>
        <p:txBody>
          <a:bodyPr/>
          <a:lstStyle/>
          <a:p>
            <a:pPr>
              <a:defRPr/>
            </a:pPr>
            <a:r>
              <a:rPr lang="en-US"/>
              <a:t>Class 3</a:t>
            </a:r>
            <a:endParaRPr lang="en-US" dirty="0"/>
          </a:p>
        </p:txBody>
      </p:sp>
    </p:spTree>
    <p:extLst>
      <p:ext uri="{BB962C8B-B14F-4D97-AF65-F5344CB8AC3E}">
        <p14:creationId xmlns:p14="http://schemas.microsoft.com/office/powerpoint/2010/main" val="8099838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19705-2B8A-47DF-BB82-ACA003F8BE73}"/>
              </a:ext>
            </a:extLst>
          </p:cNvPr>
          <p:cNvSpPr>
            <a:spLocks noGrp="1"/>
          </p:cNvSpPr>
          <p:nvPr>
            <p:ph type="title"/>
          </p:nvPr>
        </p:nvSpPr>
        <p:spPr/>
        <p:txBody>
          <a:bodyPr/>
          <a:lstStyle/>
          <a:p>
            <a:r>
              <a:rPr lang="en-CA" i="1" dirty="0"/>
              <a:t>Voltage v. Doe: </a:t>
            </a:r>
            <a:r>
              <a:rPr lang="en-CA" dirty="0"/>
              <a:t>Part IV in 3-D</a:t>
            </a:r>
          </a:p>
        </p:txBody>
      </p:sp>
      <p:sp>
        <p:nvSpPr>
          <p:cNvPr id="3" name="Content Placeholder 2">
            <a:extLst>
              <a:ext uri="{FF2B5EF4-FFF2-40B4-BE49-F238E27FC236}">
                <a16:creationId xmlns:a16="http://schemas.microsoft.com/office/drawing/2014/main" id="{FF76948D-4D7C-4C8E-B1BD-3A510F26D08D}"/>
              </a:ext>
            </a:extLst>
          </p:cNvPr>
          <p:cNvSpPr>
            <a:spLocks noGrp="1"/>
          </p:cNvSpPr>
          <p:nvPr>
            <p:ph idx="1"/>
          </p:nvPr>
        </p:nvSpPr>
        <p:spPr>
          <a:xfrm>
            <a:off x="457200" y="1196752"/>
            <a:ext cx="8229600" cy="4929411"/>
          </a:xfrm>
        </p:spPr>
        <p:txBody>
          <a:bodyPr/>
          <a:lstStyle/>
          <a:p>
            <a:pPr marL="0" indent="0">
              <a:buNone/>
            </a:pPr>
            <a:r>
              <a:rPr lang="en-CA" sz="2400" dirty="0"/>
              <a:t>2017 FCA 97</a:t>
            </a:r>
          </a:p>
          <a:p>
            <a:pPr marL="0" indent="0">
              <a:buNone/>
            </a:pPr>
            <a:endParaRPr lang="en-CA" sz="2400" u="sng" dirty="0"/>
          </a:p>
          <a:p>
            <a:pPr marL="0" indent="0">
              <a:buNone/>
            </a:pPr>
            <a:r>
              <a:rPr lang="en-CA" sz="2800" u="sng" dirty="0"/>
              <a:t>Voltage</a:t>
            </a:r>
            <a:r>
              <a:rPr lang="en-CA" sz="2800" dirty="0"/>
              <a:t>: That $100 / hour fee will kill us when we ask for thousands of names / addresses for the rest of the class (up to 55,000!)</a:t>
            </a:r>
          </a:p>
          <a:p>
            <a:pPr marL="0" indent="0">
              <a:buNone/>
            </a:pPr>
            <a:r>
              <a:rPr lang="en-CA" sz="2800" u="sng" dirty="0"/>
              <a:t>CA</a:t>
            </a:r>
            <a:r>
              <a:rPr lang="en-CA" sz="2800" dirty="0"/>
              <a:t>: We agree!</a:t>
            </a:r>
          </a:p>
          <a:p>
            <a:pPr marL="0" indent="0">
              <a:buNone/>
            </a:pPr>
            <a:endParaRPr lang="en-CA" sz="2800" u="sng" dirty="0"/>
          </a:p>
          <a:p>
            <a:pPr marL="0" indent="0">
              <a:buNone/>
            </a:pPr>
            <a:r>
              <a:rPr lang="en-CA" sz="2800" u="sng" dirty="0"/>
              <a:t>Ratio</a:t>
            </a:r>
            <a:r>
              <a:rPr lang="en-CA" sz="2800" dirty="0"/>
              <a:t>: Notice and Notice regime requires by law the ISPs </a:t>
            </a:r>
            <a:r>
              <a:rPr lang="en-CA" sz="2800" i="1" dirty="0"/>
              <a:t>keep</a:t>
            </a:r>
            <a:r>
              <a:rPr lang="en-CA" sz="2800" dirty="0"/>
              <a:t> the subscriber info, they can’t get money for that. But they can get $ for </a:t>
            </a:r>
            <a:r>
              <a:rPr lang="en-CA" sz="2800" b="1" dirty="0"/>
              <a:t>delivering</a:t>
            </a:r>
            <a:r>
              <a:rPr lang="en-CA" sz="2800" dirty="0"/>
              <a:t> the info to Voltage. However…</a:t>
            </a:r>
          </a:p>
          <a:p>
            <a:pPr marL="0" indent="0">
              <a:buNone/>
            </a:pPr>
            <a:endParaRPr lang="en-CA" sz="2400" dirty="0"/>
          </a:p>
          <a:p>
            <a:pPr marL="0" indent="0">
              <a:buNone/>
            </a:pPr>
            <a:endParaRPr lang="en-CA" sz="2400" dirty="0"/>
          </a:p>
        </p:txBody>
      </p:sp>
      <p:sp>
        <p:nvSpPr>
          <p:cNvPr id="4" name="Footer Placeholder 3">
            <a:extLst>
              <a:ext uri="{FF2B5EF4-FFF2-40B4-BE49-F238E27FC236}">
                <a16:creationId xmlns:a16="http://schemas.microsoft.com/office/drawing/2014/main" id="{1CBCD4B9-39B3-4B90-9AEB-0528710F1288}"/>
              </a:ext>
            </a:extLst>
          </p:cNvPr>
          <p:cNvSpPr>
            <a:spLocks noGrp="1"/>
          </p:cNvSpPr>
          <p:nvPr>
            <p:ph type="ftr" sz="quarter" idx="11"/>
          </p:nvPr>
        </p:nvSpPr>
        <p:spPr/>
        <p:txBody>
          <a:bodyPr/>
          <a:lstStyle/>
          <a:p>
            <a:pPr>
              <a:defRPr/>
            </a:pPr>
            <a:r>
              <a:rPr lang="en-US"/>
              <a:t>Class 3</a:t>
            </a:r>
            <a:endParaRPr lang="en-US" dirty="0"/>
          </a:p>
        </p:txBody>
      </p:sp>
    </p:spTree>
    <p:extLst>
      <p:ext uri="{BB962C8B-B14F-4D97-AF65-F5344CB8AC3E}">
        <p14:creationId xmlns:p14="http://schemas.microsoft.com/office/powerpoint/2010/main" val="716375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19705-2B8A-47DF-BB82-ACA003F8BE73}"/>
              </a:ext>
            </a:extLst>
          </p:cNvPr>
          <p:cNvSpPr>
            <a:spLocks noGrp="1"/>
          </p:cNvSpPr>
          <p:nvPr>
            <p:ph type="title"/>
          </p:nvPr>
        </p:nvSpPr>
        <p:spPr/>
        <p:txBody>
          <a:bodyPr/>
          <a:lstStyle/>
          <a:p>
            <a:r>
              <a:rPr lang="en-CA" sz="4200" i="1" dirty="0"/>
              <a:t>Voltage v. Doe: </a:t>
            </a:r>
            <a:r>
              <a:rPr lang="en-CA" sz="4200" dirty="0"/>
              <a:t>Part IV in 3-D (cont.)</a:t>
            </a:r>
          </a:p>
        </p:txBody>
      </p:sp>
      <p:sp>
        <p:nvSpPr>
          <p:cNvPr id="3" name="Content Placeholder 2">
            <a:extLst>
              <a:ext uri="{FF2B5EF4-FFF2-40B4-BE49-F238E27FC236}">
                <a16:creationId xmlns:a16="http://schemas.microsoft.com/office/drawing/2014/main" id="{FF76948D-4D7C-4C8E-B1BD-3A510F26D08D}"/>
              </a:ext>
            </a:extLst>
          </p:cNvPr>
          <p:cNvSpPr>
            <a:spLocks noGrp="1"/>
          </p:cNvSpPr>
          <p:nvPr>
            <p:ph idx="1"/>
          </p:nvPr>
        </p:nvSpPr>
        <p:spPr>
          <a:xfrm>
            <a:off x="457200" y="1196752"/>
            <a:ext cx="8229600" cy="4929411"/>
          </a:xfrm>
        </p:spPr>
        <p:txBody>
          <a:bodyPr/>
          <a:lstStyle/>
          <a:p>
            <a:pPr marL="0" indent="0">
              <a:buNone/>
            </a:pPr>
            <a:endParaRPr lang="en-CA" sz="2400" dirty="0"/>
          </a:p>
          <a:p>
            <a:pPr marL="0" indent="0">
              <a:buNone/>
            </a:pPr>
            <a:r>
              <a:rPr lang="en-CA" sz="2400" dirty="0"/>
              <a:t>“The actual, reasonable and necessary costs of delivery or electronic transmission of the records by the internet service provider are likely to be negligible. ”</a:t>
            </a:r>
          </a:p>
          <a:p>
            <a:pPr marL="0" indent="0">
              <a:buNone/>
            </a:pPr>
            <a:r>
              <a:rPr lang="en-CA" sz="2400" dirty="0"/>
              <a:t>Also costs related to proceedings but those will be negligible too</a:t>
            </a:r>
          </a:p>
          <a:p>
            <a:pPr marL="0" indent="0">
              <a:buNone/>
            </a:pPr>
            <a:endParaRPr lang="en-CA" sz="2400" dirty="0"/>
          </a:p>
          <a:p>
            <a:pPr marL="0" indent="0">
              <a:buNone/>
            </a:pPr>
            <a:r>
              <a:rPr lang="en-CA" sz="2400" dirty="0"/>
              <a:t>“Minister of Industry, may, by regulation, fix the maximum fee that an internet service provider like Rogers can charge for performing the subsection 41.26(1) obligations. But if no maximum fee is fixed by regulation, the internet service provider may not charge anything for performing the subsection 41.26(1) obligations”</a:t>
            </a:r>
          </a:p>
          <a:p>
            <a:pPr marL="0" indent="0">
              <a:buNone/>
            </a:pPr>
            <a:endParaRPr lang="en-CA" sz="2400" dirty="0"/>
          </a:p>
        </p:txBody>
      </p:sp>
      <p:sp>
        <p:nvSpPr>
          <p:cNvPr id="4" name="Footer Placeholder 3">
            <a:extLst>
              <a:ext uri="{FF2B5EF4-FFF2-40B4-BE49-F238E27FC236}">
                <a16:creationId xmlns:a16="http://schemas.microsoft.com/office/drawing/2014/main" id="{1CBCD4B9-39B3-4B90-9AEB-0528710F1288}"/>
              </a:ext>
            </a:extLst>
          </p:cNvPr>
          <p:cNvSpPr>
            <a:spLocks noGrp="1"/>
          </p:cNvSpPr>
          <p:nvPr>
            <p:ph type="ftr" sz="quarter" idx="11"/>
          </p:nvPr>
        </p:nvSpPr>
        <p:spPr/>
        <p:txBody>
          <a:bodyPr/>
          <a:lstStyle/>
          <a:p>
            <a:pPr>
              <a:defRPr/>
            </a:pPr>
            <a:r>
              <a:rPr lang="en-US"/>
              <a:t>Class 3</a:t>
            </a:r>
            <a:endParaRPr lang="en-US" dirty="0"/>
          </a:p>
        </p:txBody>
      </p:sp>
    </p:spTree>
    <p:extLst>
      <p:ext uri="{BB962C8B-B14F-4D97-AF65-F5344CB8AC3E}">
        <p14:creationId xmlns:p14="http://schemas.microsoft.com/office/powerpoint/2010/main" val="34646423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0AB89-F4C1-426E-AC1D-1659FE0DAF05}"/>
              </a:ext>
            </a:extLst>
          </p:cNvPr>
          <p:cNvSpPr>
            <a:spLocks noGrp="1"/>
          </p:cNvSpPr>
          <p:nvPr>
            <p:ph type="title"/>
          </p:nvPr>
        </p:nvSpPr>
        <p:spPr>
          <a:xfrm>
            <a:off x="0" y="274638"/>
            <a:ext cx="9144000" cy="1143000"/>
          </a:xfrm>
        </p:spPr>
        <p:txBody>
          <a:bodyPr/>
          <a:lstStyle/>
          <a:p>
            <a:r>
              <a:rPr lang="en-CA" i="1" dirty="0"/>
              <a:t>Voltage v. Doe: </a:t>
            </a:r>
            <a:r>
              <a:rPr lang="en-CA" dirty="0"/>
              <a:t>Part V - The Reckoning</a:t>
            </a:r>
          </a:p>
        </p:txBody>
      </p:sp>
      <p:sp>
        <p:nvSpPr>
          <p:cNvPr id="3" name="Content Placeholder 2">
            <a:extLst>
              <a:ext uri="{FF2B5EF4-FFF2-40B4-BE49-F238E27FC236}">
                <a16:creationId xmlns:a16="http://schemas.microsoft.com/office/drawing/2014/main" id="{C3E59246-533C-4BEB-8FF9-6DE1BA4946E6}"/>
              </a:ext>
            </a:extLst>
          </p:cNvPr>
          <p:cNvSpPr>
            <a:spLocks noGrp="1"/>
          </p:cNvSpPr>
          <p:nvPr>
            <p:ph idx="1"/>
          </p:nvPr>
        </p:nvSpPr>
        <p:spPr/>
        <p:txBody>
          <a:bodyPr/>
          <a:lstStyle/>
          <a:p>
            <a:pPr marL="0" indent="0">
              <a:buNone/>
            </a:pPr>
            <a:r>
              <a:rPr lang="en-CA" i="1" dirty="0"/>
              <a:t>Rogers Communications Inc. v. Voltage Pictures, LLC</a:t>
            </a:r>
            <a:r>
              <a:rPr lang="en-CA" dirty="0"/>
              <a:t>, </a:t>
            </a:r>
            <a:r>
              <a:rPr lang="en-CA" sz="2000" dirty="0"/>
              <a:t>2018 SCC 38 (2018-09-14)</a:t>
            </a:r>
          </a:p>
          <a:p>
            <a:pPr marL="0" indent="0">
              <a:buNone/>
            </a:pPr>
            <a:r>
              <a:rPr lang="en-CA" sz="2800" u="sng" dirty="0"/>
              <a:t>F</a:t>
            </a:r>
            <a:r>
              <a:rPr lang="en-CA" sz="2800" dirty="0"/>
              <a:t>: illegal downloading, </a:t>
            </a:r>
            <a:r>
              <a:rPr lang="en-CA" sz="2800" dirty="0" err="1"/>
              <a:t>bla</a:t>
            </a:r>
            <a:r>
              <a:rPr lang="en-CA" sz="2800" dirty="0"/>
              <a:t> </a:t>
            </a:r>
            <a:r>
              <a:rPr lang="en-CA" sz="2800" dirty="0" err="1"/>
              <a:t>bla</a:t>
            </a:r>
            <a:r>
              <a:rPr lang="en-CA" sz="2800" dirty="0"/>
              <a:t> </a:t>
            </a:r>
            <a:r>
              <a:rPr lang="en-CA" sz="2800" dirty="0" err="1"/>
              <a:t>bla</a:t>
            </a:r>
            <a:r>
              <a:rPr lang="en-CA" sz="2800" dirty="0"/>
              <a:t>, you should know them by now</a:t>
            </a:r>
          </a:p>
          <a:p>
            <a:pPr marL="0" indent="0">
              <a:buNone/>
            </a:pPr>
            <a:r>
              <a:rPr lang="en-CA" sz="2800" u="sng" dirty="0"/>
              <a:t>Issue</a:t>
            </a:r>
            <a:r>
              <a:rPr lang="en-CA" sz="2800" dirty="0"/>
              <a:t>: Can Rogers get that $100 /hr for finding the subscriber info and delivering it to Voltage?</a:t>
            </a:r>
          </a:p>
          <a:p>
            <a:pPr marL="0" indent="0">
              <a:buNone/>
            </a:pPr>
            <a:r>
              <a:rPr lang="en-CA" sz="2800" u="sng" dirty="0"/>
              <a:t>Held (9-0)</a:t>
            </a:r>
            <a:r>
              <a:rPr lang="en-CA" sz="2800" dirty="0"/>
              <a:t>: Well they can get </a:t>
            </a:r>
            <a:r>
              <a:rPr lang="en-CA" sz="2800" i="1" dirty="0"/>
              <a:t>some</a:t>
            </a:r>
            <a:r>
              <a:rPr lang="en-CA" sz="2800" dirty="0"/>
              <a:t> costs, but we’ll send it back to the Motions judge to hear evidence as to what costs are reasonable</a:t>
            </a:r>
          </a:p>
        </p:txBody>
      </p:sp>
      <p:sp>
        <p:nvSpPr>
          <p:cNvPr id="4" name="Footer Placeholder 3">
            <a:extLst>
              <a:ext uri="{FF2B5EF4-FFF2-40B4-BE49-F238E27FC236}">
                <a16:creationId xmlns:a16="http://schemas.microsoft.com/office/drawing/2014/main" id="{64FAEB63-0755-4994-9721-F1D65F459FC0}"/>
              </a:ext>
            </a:extLst>
          </p:cNvPr>
          <p:cNvSpPr>
            <a:spLocks noGrp="1"/>
          </p:cNvSpPr>
          <p:nvPr>
            <p:ph type="ftr" sz="quarter" idx="11"/>
          </p:nvPr>
        </p:nvSpPr>
        <p:spPr/>
        <p:txBody>
          <a:bodyPr/>
          <a:lstStyle/>
          <a:p>
            <a:pPr>
              <a:defRPr/>
            </a:pPr>
            <a:r>
              <a:rPr lang="en-US"/>
              <a:t>Class 3</a:t>
            </a:r>
            <a:endParaRPr lang="en-US" dirty="0"/>
          </a:p>
        </p:txBody>
      </p:sp>
    </p:spTree>
    <p:extLst>
      <p:ext uri="{BB962C8B-B14F-4D97-AF65-F5344CB8AC3E}">
        <p14:creationId xmlns:p14="http://schemas.microsoft.com/office/powerpoint/2010/main" val="27544069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0AB89-F4C1-426E-AC1D-1659FE0DAF05}"/>
              </a:ext>
            </a:extLst>
          </p:cNvPr>
          <p:cNvSpPr>
            <a:spLocks noGrp="1"/>
          </p:cNvSpPr>
          <p:nvPr>
            <p:ph type="title"/>
          </p:nvPr>
        </p:nvSpPr>
        <p:spPr>
          <a:xfrm>
            <a:off x="0" y="274638"/>
            <a:ext cx="9144000" cy="1143000"/>
          </a:xfrm>
        </p:spPr>
        <p:txBody>
          <a:bodyPr/>
          <a:lstStyle/>
          <a:p>
            <a:r>
              <a:rPr lang="en-CA" i="1" dirty="0"/>
              <a:t>Voltage v. Doe: </a:t>
            </a:r>
            <a:r>
              <a:rPr lang="en-CA" dirty="0"/>
              <a:t>Part V - The Reckoning</a:t>
            </a:r>
          </a:p>
        </p:txBody>
      </p:sp>
      <p:sp>
        <p:nvSpPr>
          <p:cNvPr id="3" name="Content Placeholder 2">
            <a:extLst>
              <a:ext uri="{FF2B5EF4-FFF2-40B4-BE49-F238E27FC236}">
                <a16:creationId xmlns:a16="http://schemas.microsoft.com/office/drawing/2014/main" id="{C3E59246-533C-4BEB-8FF9-6DE1BA4946E6}"/>
              </a:ext>
            </a:extLst>
          </p:cNvPr>
          <p:cNvSpPr>
            <a:spLocks noGrp="1"/>
          </p:cNvSpPr>
          <p:nvPr>
            <p:ph idx="1"/>
          </p:nvPr>
        </p:nvSpPr>
        <p:spPr/>
        <p:txBody>
          <a:bodyPr/>
          <a:lstStyle/>
          <a:p>
            <a:pPr marL="0" indent="0">
              <a:buNone/>
            </a:pPr>
            <a:r>
              <a:rPr lang="en-CA" sz="2800" u="sng" dirty="0"/>
              <a:t>Ratio</a:t>
            </a:r>
          </a:p>
          <a:p>
            <a:pPr marL="0" indent="0">
              <a:buNone/>
            </a:pPr>
            <a:r>
              <a:rPr lang="en-CA" sz="2000" dirty="0"/>
              <a:t>“a copyright owner who wishes to sue a person alleged to have infringed copyright online must obtain a Norwich order to compel the ISP to disclose that person’s identity. The statutory notice and notice regime has not displaced this requirement, but operates in tandem with it”</a:t>
            </a:r>
          </a:p>
          <a:p>
            <a:pPr marL="0" indent="0">
              <a:buNone/>
            </a:pPr>
            <a:endParaRPr lang="en-CA" sz="2000" dirty="0"/>
          </a:p>
          <a:p>
            <a:pPr marL="0" indent="0">
              <a:buNone/>
            </a:pPr>
            <a:r>
              <a:rPr lang="en-CA" sz="2000" dirty="0"/>
              <a:t>“the statutory notice and notice regime, as I read it, does not require an ISP to maintain records in a manner or form that would allow copyright owners or a court to discern the identity and physical address of the person to whom notice was sent. In response to a Norwich order requiring it to furnish such information (or other supporting information), an ISP is therefore entitled to </a:t>
            </a:r>
            <a:r>
              <a:rPr lang="en-CA" sz="2000" b="1" dirty="0"/>
              <a:t>the reasonable costs of steps that are necessary to discern a person’s identity </a:t>
            </a:r>
            <a:r>
              <a:rPr lang="en-CA" sz="2000" dirty="0"/>
              <a:t>from the accurate records retained under s. 41.26(1)(b)” (…)</a:t>
            </a:r>
          </a:p>
        </p:txBody>
      </p:sp>
      <p:sp>
        <p:nvSpPr>
          <p:cNvPr id="4" name="Footer Placeholder 3">
            <a:extLst>
              <a:ext uri="{FF2B5EF4-FFF2-40B4-BE49-F238E27FC236}">
                <a16:creationId xmlns:a16="http://schemas.microsoft.com/office/drawing/2014/main" id="{64FAEB63-0755-4994-9721-F1D65F459FC0}"/>
              </a:ext>
            </a:extLst>
          </p:cNvPr>
          <p:cNvSpPr>
            <a:spLocks noGrp="1"/>
          </p:cNvSpPr>
          <p:nvPr>
            <p:ph type="ftr" sz="quarter" idx="11"/>
          </p:nvPr>
        </p:nvSpPr>
        <p:spPr/>
        <p:txBody>
          <a:bodyPr/>
          <a:lstStyle/>
          <a:p>
            <a:pPr>
              <a:defRPr/>
            </a:pPr>
            <a:r>
              <a:rPr lang="en-US"/>
              <a:t>Class 3</a:t>
            </a:r>
            <a:endParaRPr lang="en-US" dirty="0"/>
          </a:p>
        </p:txBody>
      </p:sp>
    </p:spTree>
    <p:extLst>
      <p:ext uri="{BB962C8B-B14F-4D97-AF65-F5344CB8AC3E}">
        <p14:creationId xmlns:p14="http://schemas.microsoft.com/office/powerpoint/2010/main" val="7132730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0AB89-F4C1-426E-AC1D-1659FE0DAF05}"/>
              </a:ext>
            </a:extLst>
          </p:cNvPr>
          <p:cNvSpPr>
            <a:spLocks noGrp="1"/>
          </p:cNvSpPr>
          <p:nvPr>
            <p:ph type="title"/>
          </p:nvPr>
        </p:nvSpPr>
        <p:spPr>
          <a:xfrm>
            <a:off x="0" y="274638"/>
            <a:ext cx="9144000" cy="1143000"/>
          </a:xfrm>
        </p:spPr>
        <p:txBody>
          <a:bodyPr/>
          <a:lstStyle/>
          <a:p>
            <a:r>
              <a:rPr lang="en-CA" i="1" dirty="0"/>
              <a:t>Voltage v. Doe: </a:t>
            </a:r>
            <a:r>
              <a:rPr lang="en-CA" dirty="0"/>
              <a:t>Part V - The Reckoning</a:t>
            </a:r>
          </a:p>
        </p:txBody>
      </p:sp>
      <p:sp>
        <p:nvSpPr>
          <p:cNvPr id="3" name="Content Placeholder 2">
            <a:extLst>
              <a:ext uri="{FF2B5EF4-FFF2-40B4-BE49-F238E27FC236}">
                <a16:creationId xmlns:a16="http://schemas.microsoft.com/office/drawing/2014/main" id="{C3E59246-533C-4BEB-8FF9-6DE1BA4946E6}"/>
              </a:ext>
            </a:extLst>
          </p:cNvPr>
          <p:cNvSpPr>
            <a:spLocks noGrp="1"/>
          </p:cNvSpPr>
          <p:nvPr>
            <p:ph idx="1"/>
          </p:nvPr>
        </p:nvSpPr>
        <p:spPr/>
        <p:txBody>
          <a:bodyPr/>
          <a:lstStyle/>
          <a:p>
            <a:pPr marL="0" indent="0">
              <a:buNone/>
            </a:pPr>
            <a:r>
              <a:rPr lang="en-CA" sz="2800" u="sng" dirty="0"/>
              <a:t>Ratio</a:t>
            </a:r>
          </a:p>
          <a:p>
            <a:pPr marL="0" indent="0">
              <a:buNone/>
            </a:pPr>
            <a:r>
              <a:rPr lang="en-CA" sz="2000" dirty="0"/>
              <a:t>“While these costs, even when combined, may well be small, I would not assume that they will always be ‘negligible’ as the Federal Court of Appeal anticipates.”</a:t>
            </a:r>
          </a:p>
          <a:p>
            <a:pPr marL="0" indent="0">
              <a:buNone/>
            </a:pPr>
            <a:endParaRPr lang="en-CA" sz="2000" dirty="0"/>
          </a:p>
          <a:p>
            <a:pPr>
              <a:buFont typeface="Wingdings" panose="05000000000000000000" pitchFamily="2" charset="2"/>
              <a:buChar char="à"/>
            </a:pPr>
            <a:r>
              <a:rPr lang="en-CA" sz="2400" dirty="0">
                <a:sym typeface="Wingdings" panose="05000000000000000000" pitchFamily="2" charset="2"/>
              </a:rPr>
              <a:t>Rogers had 8 steps to get the subscriber information</a:t>
            </a:r>
          </a:p>
          <a:p>
            <a:pPr>
              <a:buFont typeface="Wingdings" panose="05000000000000000000" pitchFamily="2" charset="2"/>
              <a:buChar char="à"/>
            </a:pPr>
            <a:r>
              <a:rPr lang="en-CA" sz="2400" dirty="0">
                <a:sym typeface="Wingdings" panose="05000000000000000000" pitchFamily="2" charset="2"/>
              </a:rPr>
              <a:t>Majority (8) decision said some of the steps overlapped with 41.26 obligations, can’t get compensated for those</a:t>
            </a:r>
          </a:p>
          <a:p>
            <a:pPr>
              <a:buFont typeface="Wingdings" panose="05000000000000000000" pitchFamily="2" charset="2"/>
              <a:buChar char="à"/>
            </a:pPr>
            <a:r>
              <a:rPr lang="en-CA" sz="2400" dirty="0"/>
              <a:t>Justice C</a:t>
            </a:r>
            <a:r>
              <a:rPr lang="fr-CA" sz="2400" dirty="0"/>
              <a:t>ôté </a:t>
            </a:r>
            <a:r>
              <a:rPr lang="en-CA" sz="2400" dirty="0"/>
              <a:t>(concurring) said none of the 8 steps overlap, Rogers should get compensation for all of them</a:t>
            </a:r>
          </a:p>
          <a:p>
            <a:pPr marL="0" indent="0">
              <a:buNone/>
            </a:pPr>
            <a:endParaRPr lang="en-CA" sz="2000" dirty="0"/>
          </a:p>
          <a:p>
            <a:pPr marL="0" indent="0">
              <a:buNone/>
            </a:pPr>
            <a:endParaRPr lang="en-CA" sz="2000" dirty="0"/>
          </a:p>
        </p:txBody>
      </p:sp>
      <p:sp>
        <p:nvSpPr>
          <p:cNvPr id="4" name="Footer Placeholder 3">
            <a:extLst>
              <a:ext uri="{FF2B5EF4-FFF2-40B4-BE49-F238E27FC236}">
                <a16:creationId xmlns:a16="http://schemas.microsoft.com/office/drawing/2014/main" id="{64FAEB63-0755-4994-9721-F1D65F459FC0}"/>
              </a:ext>
            </a:extLst>
          </p:cNvPr>
          <p:cNvSpPr>
            <a:spLocks noGrp="1"/>
          </p:cNvSpPr>
          <p:nvPr>
            <p:ph type="ftr" sz="quarter" idx="11"/>
          </p:nvPr>
        </p:nvSpPr>
        <p:spPr/>
        <p:txBody>
          <a:bodyPr/>
          <a:lstStyle/>
          <a:p>
            <a:pPr>
              <a:defRPr/>
            </a:pPr>
            <a:r>
              <a:rPr lang="en-US"/>
              <a:t>Class 3</a:t>
            </a:r>
            <a:endParaRPr lang="en-US" dirty="0"/>
          </a:p>
        </p:txBody>
      </p:sp>
    </p:spTree>
    <p:extLst>
      <p:ext uri="{BB962C8B-B14F-4D97-AF65-F5344CB8AC3E}">
        <p14:creationId xmlns:p14="http://schemas.microsoft.com/office/powerpoint/2010/main" val="36544012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0AB89-F4C1-426E-AC1D-1659FE0DAF05}"/>
              </a:ext>
            </a:extLst>
          </p:cNvPr>
          <p:cNvSpPr>
            <a:spLocks noGrp="1"/>
          </p:cNvSpPr>
          <p:nvPr>
            <p:ph type="title"/>
          </p:nvPr>
        </p:nvSpPr>
        <p:spPr>
          <a:xfrm>
            <a:off x="0" y="274638"/>
            <a:ext cx="9144000" cy="1325562"/>
          </a:xfrm>
        </p:spPr>
        <p:txBody>
          <a:bodyPr/>
          <a:lstStyle/>
          <a:p>
            <a:r>
              <a:rPr lang="en-CA" i="1" dirty="0"/>
              <a:t>Voltage v. Doe: </a:t>
            </a:r>
            <a:r>
              <a:rPr lang="en-CA" dirty="0"/>
              <a:t>Part VI – </a:t>
            </a:r>
            <a:br>
              <a:rPr lang="en-CA" dirty="0"/>
            </a:br>
            <a:r>
              <a:rPr lang="en-CA" dirty="0"/>
              <a:t>The Force Awakens</a:t>
            </a:r>
          </a:p>
        </p:txBody>
      </p:sp>
      <p:sp>
        <p:nvSpPr>
          <p:cNvPr id="3" name="Content Placeholder 2">
            <a:extLst>
              <a:ext uri="{FF2B5EF4-FFF2-40B4-BE49-F238E27FC236}">
                <a16:creationId xmlns:a16="http://schemas.microsoft.com/office/drawing/2014/main" id="{C3E59246-533C-4BEB-8FF9-6DE1BA4946E6}"/>
              </a:ext>
            </a:extLst>
          </p:cNvPr>
          <p:cNvSpPr>
            <a:spLocks noGrp="1"/>
          </p:cNvSpPr>
          <p:nvPr>
            <p:ph idx="1"/>
          </p:nvPr>
        </p:nvSpPr>
        <p:spPr>
          <a:xfrm>
            <a:off x="457200" y="1700808"/>
            <a:ext cx="8229600" cy="4425355"/>
          </a:xfrm>
        </p:spPr>
        <p:txBody>
          <a:bodyPr/>
          <a:lstStyle/>
          <a:p>
            <a:pPr marL="0" indent="0">
              <a:buNone/>
            </a:pPr>
            <a:r>
              <a:rPr lang="en-CA" sz="2800" i="1" dirty="0"/>
              <a:t>Voltage Pictures, LLC v. </a:t>
            </a:r>
            <a:r>
              <a:rPr lang="en-CA" sz="2800" i="1" dirty="0" err="1"/>
              <a:t>Salna</a:t>
            </a:r>
            <a:r>
              <a:rPr lang="en-CA" sz="2800" dirty="0"/>
              <a:t>, 2019 FC 1047 (August)</a:t>
            </a:r>
          </a:p>
          <a:p>
            <a:pPr marL="0" indent="0">
              <a:buNone/>
            </a:pPr>
            <a:endParaRPr lang="en-CA" sz="2000" dirty="0"/>
          </a:p>
          <a:p>
            <a:pPr marL="0" indent="0">
              <a:buNone/>
            </a:pPr>
            <a:r>
              <a:rPr lang="en-CA" sz="1600" dirty="0"/>
              <a:t>“Rogers recoverable costs for complying with the Norwich Order are the value of the time associated with:</a:t>
            </a:r>
          </a:p>
          <a:p>
            <a:r>
              <a:rPr lang="en-CA" sz="1600" dirty="0"/>
              <a:t>reviewing the order and identifying the relevant Rogers IP addresses; this step takes 1.65 minutes per time stamp;</a:t>
            </a:r>
          </a:p>
          <a:p>
            <a:r>
              <a:rPr lang="en-CA" sz="1600" dirty="0"/>
              <a:t>logging the request to permit it to be tracked through the workflow process, and also to ensure that the screenshots and information generated and saved during the search can be found in the future if needed; this step takes 0.7 minutes per time stamp;</a:t>
            </a:r>
          </a:p>
          <a:p>
            <a:r>
              <a:rPr lang="en-CA" sz="1600" dirty="0"/>
              <a:t>linking between the cable modem and the customer name and current address on file in Rogers’ billing system; this takes 19.4 minutes per time stamp; and</a:t>
            </a:r>
          </a:p>
          <a:p>
            <a:r>
              <a:rPr lang="en-CA" sz="1600" dirty="0"/>
              <a:t>Compiling all of the information into an Excel file; this step takes 1.3 minutes per time stamp.”</a:t>
            </a:r>
          </a:p>
        </p:txBody>
      </p:sp>
      <p:sp>
        <p:nvSpPr>
          <p:cNvPr id="4" name="Footer Placeholder 3">
            <a:extLst>
              <a:ext uri="{FF2B5EF4-FFF2-40B4-BE49-F238E27FC236}">
                <a16:creationId xmlns:a16="http://schemas.microsoft.com/office/drawing/2014/main" id="{64FAEB63-0755-4994-9721-F1D65F459FC0}"/>
              </a:ext>
            </a:extLst>
          </p:cNvPr>
          <p:cNvSpPr>
            <a:spLocks noGrp="1"/>
          </p:cNvSpPr>
          <p:nvPr>
            <p:ph type="ftr" sz="quarter" idx="11"/>
          </p:nvPr>
        </p:nvSpPr>
        <p:spPr/>
        <p:txBody>
          <a:bodyPr/>
          <a:lstStyle/>
          <a:p>
            <a:pPr>
              <a:defRPr/>
            </a:pPr>
            <a:r>
              <a:rPr lang="en-US"/>
              <a:t>Class 3</a:t>
            </a:r>
            <a:endParaRPr lang="en-US" dirty="0"/>
          </a:p>
        </p:txBody>
      </p:sp>
    </p:spTree>
    <p:extLst>
      <p:ext uri="{BB962C8B-B14F-4D97-AF65-F5344CB8AC3E}">
        <p14:creationId xmlns:p14="http://schemas.microsoft.com/office/powerpoint/2010/main" val="23194151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0AB89-F4C1-426E-AC1D-1659FE0DAF05}"/>
              </a:ext>
            </a:extLst>
          </p:cNvPr>
          <p:cNvSpPr>
            <a:spLocks noGrp="1"/>
          </p:cNvSpPr>
          <p:nvPr>
            <p:ph type="title"/>
          </p:nvPr>
        </p:nvSpPr>
        <p:spPr>
          <a:xfrm>
            <a:off x="0" y="274638"/>
            <a:ext cx="9144000" cy="1325562"/>
          </a:xfrm>
        </p:spPr>
        <p:txBody>
          <a:bodyPr/>
          <a:lstStyle/>
          <a:p>
            <a:r>
              <a:rPr lang="en-CA" i="1" dirty="0"/>
              <a:t>Voltage v. Doe: </a:t>
            </a:r>
            <a:r>
              <a:rPr lang="en-CA" dirty="0"/>
              <a:t>Part VI – </a:t>
            </a:r>
            <a:br>
              <a:rPr lang="en-CA" dirty="0"/>
            </a:br>
            <a:r>
              <a:rPr lang="en-CA" dirty="0"/>
              <a:t>The Force Awakens</a:t>
            </a:r>
          </a:p>
        </p:txBody>
      </p:sp>
      <p:sp>
        <p:nvSpPr>
          <p:cNvPr id="3" name="Content Placeholder 2">
            <a:extLst>
              <a:ext uri="{FF2B5EF4-FFF2-40B4-BE49-F238E27FC236}">
                <a16:creationId xmlns:a16="http://schemas.microsoft.com/office/drawing/2014/main" id="{C3E59246-533C-4BEB-8FF9-6DE1BA4946E6}"/>
              </a:ext>
            </a:extLst>
          </p:cNvPr>
          <p:cNvSpPr>
            <a:spLocks noGrp="1"/>
          </p:cNvSpPr>
          <p:nvPr>
            <p:ph idx="1"/>
          </p:nvPr>
        </p:nvSpPr>
        <p:spPr>
          <a:xfrm>
            <a:off x="457200" y="1700808"/>
            <a:ext cx="8229600" cy="4425355"/>
          </a:xfrm>
        </p:spPr>
        <p:txBody>
          <a:bodyPr/>
          <a:lstStyle/>
          <a:p>
            <a:pPr marL="0" indent="0">
              <a:buNone/>
            </a:pPr>
            <a:r>
              <a:rPr lang="en-CA" sz="2800" i="1" dirty="0"/>
              <a:t>Voltage Pictures, LLC v. </a:t>
            </a:r>
            <a:r>
              <a:rPr lang="en-CA" sz="2800" i="1" dirty="0" err="1"/>
              <a:t>Salna</a:t>
            </a:r>
            <a:r>
              <a:rPr lang="en-CA" sz="2800" dirty="0"/>
              <a:t>, 2019 FC 1047 (August)</a:t>
            </a:r>
          </a:p>
          <a:p>
            <a:pPr marL="0" indent="0">
              <a:buNone/>
            </a:pPr>
            <a:endParaRPr lang="en-CA" sz="2000" dirty="0"/>
          </a:p>
          <a:p>
            <a:pPr marL="0" indent="0">
              <a:buNone/>
            </a:pPr>
            <a:r>
              <a:rPr lang="en-CA" sz="2000" dirty="0"/>
              <a:t>“it would have taken Rogers a total of 115.25 minutes to identify the customer information associated with the five IP addresses in the </a:t>
            </a:r>
            <a:r>
              <a:rPr lang="en-CA" sz="2000" i="1" dirty="0"/>
              <a:t>Norwich</a:t>
            </a:r>
            <a:r>
              <a:rPr lang="en-CA" sz="2000" dirty="0"/>
              <a:t> Order, Rogers is entitled to compensation of $67.23, plus HST, for searching and disclosing the customer name and address information associated with the five time stamps in the </a:t>
            </a:r>
            <a:r>
              <a:rPr lang="en-CA" sz="2000" i="1" dirty="0"/>
              <a:t>Norwich</a:t>
            </a:r>
            <a:r>
              <a:rPr lang="en-CA" sz="2000" dirty="0"/>
              <a:t> Order (i.e., $35.00 x 115.25 minutes/ 60 minutes = $67.23). </a:t>
            </a:r>
            <a:r>
              <a:rPr lang="en-CA" sz="3600" b="1" dirty="0"/>
              <a:t>Voltage shall pay Rogers the amount of $67.23, plus HST, within 30 days of the date of this order.”</a:t>
            </a:r>
          </a:p>
        </p:txBody>
      </p:sp>
      <p:sp>
        <p:nvSpPr>
          <p:cNvPr id="4" name="Footer Placeholder 3">
            <a:extLst>
              <a:ext uri="{FF2B5EF4-FFF2-40B4-BE49-F238E27FC236}">
                <a16:creationId xmlns:a16="http://schemas.microsoft.com/office/drawing/2014/main" id="{64FAEB63-0755-4994-9721-F1D65F459FC0}"/>
              </a:ext>
            </a:extLst>
          </p:cNvPr>
          <p:cNvSpPr>
            <a:spLocks noGrp="1"/>
          </p:cNvSpPr>
          <p:nvPr>
            <p:ph type="ftr" sz="quarter" idx="11"/>
          </p:nvPr>
        </p:nvSpPr>
        <p:spPr/>
        <p:txBody>
          <a:bodyPr/>
          <a:lstStyle/>
          <a:p>
            <a:pPr>
              <a:defRPr/>
            </a:pPr>
            <a:r>
              <a:rPr lang="en-US"/>
              <a:t>Class 3</a:t>
            </a:r>
            <a:endParaRPr lang="en-US" dirty="0"/>
          </a:p>
        </p:txBody>
      </p:sp>
    </p:spTree>
    <p:extLst>
      <p:ext uri="{BB962C8B-B14F-4D97-AF65-F5344CB8AC3E}">
        <p14:creationId xmlns:p14="http://schemas.microsoft.com/office/powerpoint/2010/main" val="23767636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7F861-D432-4554-8560-FCB42B1F671A}"/>
              </a:ext>
            </a:extLst>
          </p:cNvPr>
          <p:cNvSpPr>
            <a:spLocks noGrp="1"/>
          </p:cNvSpPr>
          <p:nvPr>
            <p:ph type="title"/>
          </p:nvPr>
        </p:nvSpPr>
        <p:spPr>
          <a:xfrm>
            <a:off x="457200" y="274638"/>
            <a:ext cx="8229600" cy="922114"/>
          </a:xfrm>
        </p:spPr>
        <p:txBody>
          <a:bodyPr/>
          <a:lstStyle/>
          <a:p>
            <a:r>
              <a:rPr lang="en-CA" dirty="0"/>
              <a:t>USA  - “Notice and Takedown” </a:t>
            </a:r>
          </a:p>
        </p:txBody>
      </p:sp>
      <p:sp>
        <p:nvSpPr>
          <p:cNvPr id="3" name="Content Placeholder 2">
            <a:extLst>
              <a:ext uri="{FF2B5EF4-FFF2-40B4-BE49-F238E27FC236}">
                <a16:creationId xmlns:a16="http://schemas.microsoft.com/office/drawing/2014/main" id="{E1A19EFE-5941-46EE-B5AD-2DA81799D093}"/>
              </a:ext>
            </a:extLst>
          </p:cNvPr>
          <p:cNvSpPr>
            <a:spLocks noGrp="1"/>
          </p:cNvSpPr>
          <p:nvPr>
            <p:ph idx="1"/>
          </p:nvPr>
        </p:nvSpPr>
        <p:spPr>
          <a:xfrm>
            <a:off x="457200" y="1196752"/>
            <a:ext cx="8229600" cy="4929411"/>
          </a:xfrm>
        </p:spPr>
        <p:txBody>
          <a:bodyPr/>
          <a:lstStyle/>
          <a:p>
            <a:pPr marL="0" indent="0">
              <a:buNone/>
            </a:pPr>
            <a:r>
              <a:rPr lang="en-CA" sz="2800" dirty="0"/>
              <a:t>(Recall from earlier: 17 U.S. Code § 512  (DMCA)</a:t>
            </a:r>
          </a:p>
          <a:p>
            <a:pPr marL="0" indent="0">
              <a:buNone/>
            </a:pPr>
            <a:r>
              <a:rPr lang="en-CA" sz="2800" b="1" dirty="0"/>
              <a:t>IF </a:t>
            </a:r>
            <a:r>
              <a:rPr lang="en-CA" sz="2800" b="1" dirty="0" err="1"/>
              <a:t>IF</a:t>
            </a:r>
            <a:r>
              <a:rPr lang="en-CA" sz="2800" b="1" dirty="0"/>
              <a:t> </a:t>
            </a:r>
            <a:r>
              <a:rPr lang="en-CA" sz="2800" b="1" dirty="0" err="1"/>
              <a:t>IF</a:t>
            </a:r>
            <a:r>
              <a:rPr lang="en-CA" sz="2800" b="1" dirty="0"/>
              <a:t> </a:t>
            </a:r>
            <a:r>
              <a:rPr lang="en-CA" sz="2800" dirty="0"/>
              <a:t>they comply with something we’ll talk about later)</a:t>
            </a:r>
          </a:p>
          <a:p>
            <a:pPr marL="0" indent="0">
              <a:buNone/>
            </a:pPr>
            <a:endParaRPr lang="en-CA" sz="2800" dirty="0"/>
          </a:p>
          <a:p>
            <a:pPr marL="0" indent="0">
              <a:buNone/>
            </a:pPr>
            <a:r>
              <a:rPr lang="en-CA" sz="2800" dirty="0"/>
              <a:t>“A service provider shall not be liable …for infringement of copyright... in a case which … the material is made available online by a person other than the service provider… [IF </a:t>
            </a:r>
            <a:r>
              <a:rPr lang="en-CA" sz="2800" dirty="0" err="1"/>
              <a:t>IF</a:t>
            </a:r>
            <a:r>
              <a:rPr lang="en-CA" sz="2800" dirty="0"/>
              <a:t> IF] … the service provider responds expeditiously to remove, or disable access to, the material that is claimed to be infringing upon notification of claimed infringement”</a:t>
            </a:r>
          </a:p>
          <a:p>
            <a:pPr marL="0" indent="0">
              <a:buNone/>
            </a:pPr>
            <a:endParaRPr lang="en-CA" sz="2800" dirty="0"/>
          </a:p>
          <a:p>
            <a:pPr marL="0" indent="0">
              <a:buNone/>
            </a:pPr>
            <a:endParaRPr lang="en-CA" dirty="0"/>
          </a:p>
          <a:p>
            <a:pPr marL="0" indent="0">
              <a:buNone/>
            </a:pPr>
            <a:endParaRPr lang="en-CA" dirty="0"/>
          </a:p>
        </p:txBody>
      </p:sp>
      <p:sp>
        <p:nvSpPr>
          <p:cNvPr id="4" name="Footer Placeholder 3">
            <a:extLst>
              <a:ext uri="{FF2B5EF4-FFF2-40B4-BE49-F238E27FC236}">
                <a16:creationId xmlns:a16="http://schemas.microsoft.com/office/drawing/2014/main" id="{63CBB7FE-865D-404C-8A5A-B163B1312ECA}"/>
              </a:ext>
            </a:extLst>
          </p:cNvPr>
          <p:cNvSpPr>
            <a:spLocks noGrp="1"/>
          </p:cNvSpPr>
          <p:nvPr>
            <p:ph type="ftr" sz="quarter" idx="11"/>
          </p:nvPr>
        </p:nvSpPr>
        <p:spPr/>
        <p:txBody>
          <a:bodyPr/>
          <a:lstStyle/>
          <a:p>
            <a:pPr>
              <a:defRPr/>
            </a:pPr>
            <a:r>
              <a:rPr lang="en-US"/>
              <a:t>Class 3</a:t>
            </a:r>
            <a:endParaRPr lang="en-US" dirty="0"/>
          </a:p>
        </p:txBody>
      </p:sp>
    </p:spTree>
    <p:extLst>
      <p:ext uri="{BB962C8B-B14F-4D97-AF65-F5344CB8AC3E}">
        <p14:creationId xmlns:p14="http://schemas.microsoft.com/office/powerpoint/2010/main" val="42634467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1E652-635A-41A0-A653-A31538231735}"/>
              </a:ext>
            </a:extLst>
          </p:cNvPr>
          <p:cNvSpPr>
            <a:spLocks noGrp="1"/>
          </p:cNvSpPr>
          <p:nvPr>
            <p:ph type="title"/>
          </p:nvPr>
        </p:nvSpPr>
        <p:spPr/>
        <p:txBody>
          <a:bodyPr/>
          <a:lstStyle/>
          <a:p>
            <a:r>
              <a:rPr lang="en-US" altLang="en-US" i="1" dirty="0"/>
              <a:t>CMA</a:t>
            </a:r>
            <a:r>
              <a:rPr lang="en-US" altLang="en-US" dirty="0"/>
              <a:t> - Enabling © infringement</a:t>
            </a:r>
            <a:endParaRPr lang="en-CA" dirty="0"/>
          </a:p>
        </p:txBody>
      </p:sp>
      <p:sp>
        <p:nvSpPr>
          <p:cNvPr id="3" name="Content Placeholder 2">
            <a:extLst>
              <a:ext uri="{FF2B5EF4-FFF2-40B4-BE49-F238E27FC236}">
                <a16:creationId xmlns:a16="http://schemas.microsoft.com/office/drawing/2014/main" id="{DC5EB035-43C4-43FA-91AD-C60D52D91D4D}"/>
              </a:ext>
            </a:extLst>
          </p:cNvPr>
          <p:cNvSpPr>
            <a:spLocks noGrp="1"/>
          </p:cNvSpPr>
          <p:nvPr>
            <p:ph idx="1"/>
          </p:nvPr>
        </p:nvSpPr>
        <p:spPr/>
        <p:txBody>
          <a:bodyPr/>
          <a:lstStyle/>
          <a:p>
            <a:pPr eaLnBrk="1" fontAlgn="auto" hangingPunct="1">
              <a:spcAft>
                <a:spcPts val="0"/>
              </a:spcAft>
              <a:defRPr/>
            </a:pPr>
            <a:r>
              <a:rPr lang="en-US" dirty="0"/>
              <a:t>Secondary infringement – enabling:</a:t>
            </a:r>
          </a:p>
          <a:p>
            <a:pPr lvl="1" eaLnBrk="1" fontAlgn="auto" hangingPunct="1">
              <a:spcAft>
                <a:spcPts val="0"/>
              </a:spcAft>
              <a:buNone/>
              <a:defRPr/>
            </a:pPr>
            <a:r>
              <a:rPr lang="en-CA" b="1" dirty="0"/>
              <a:t>27 (2.3) </a:t>
            </a:r>
            <a:r>
              <a:rPr lang="en-CA" dirty="0"/>
              <a:t>It is an infringement of copyright for a person, by means of the Internet or another digital network, to provide </a:t>
            </a:r>
            <a:r>
              <a:rPr lang="en-CA" b="1" dirty="0"/>
              <a:t>a service primarily for the purpose of enabling acts of copyright infringement</a:t>
            </a:r>
            <a:r>
              <a:rPr lang="en-CA" dirty="0"/>
              <a:t> if an actual infringement of copyright occurs by means of the Internet or another digital network as a result of the use of that service.</a:t>
            </a:r>
            <a:endParaRPr lang="en-US" dirty="0"/>
          </a:p>
          <a:p>
            <a:pPr eaLnBrk="1" fontAlgn="auto" hangingPunct="1">
              <a:spcAft>
                <a:spcPts val="0"/>
              </a:spcAft>
              <a:defRPr/>
            </a:pPr>
            <a:r>
              <a:rPr lang="en-US" dirty="0"/>
              <a:t>piratebay.org, </a:t>
            </a:r>
            <a:r>
              <a:rPr lang="en-US" dirty="0">
                <a:solidFill>
                  <a:schemeClr val="tx1"/>
                </a:solidFill>
              </a:rPr>
              <a:t>isohunt.com</a:t>
            </a:r>
          </a:p>
          <a:p>
            <a:pPr marL="0" indent="0">
              <a:buNone/>
            </a:pPr>
            <a:endParaRPr lang="en-CA" dirty="0"/>
          </a:p>
        </p:txBody>
      </p:sp>
      <p:sp>
        <p:nvSpPr>
          <p:cNvPr id="4" name="Footer Placeholder 3">
            <a:extLst>
              <a:ext uri="{FF2B5EF4-FFF2-40B4-BE49-F238E27FC236}">
                <a16:creationId xmlns:a16="http://schemas.microsoft.com/office/drawing/2014/main" id="{04A6AB68-3802-4649-90A9-B6CDF18782FF}"/>
              </a:ext>
            </a:extLst>
          </p:cNvPr>
          <p:cNvSpPr>
            <a:spLocks noGrp="1"/>
          </p:cNvSpPr>
          <p:nvPr>
            <p:ph type="ftr" sz="quarter" idx="11"/>
          </p:nvPr>
        </p:nvSpPr>
        <p:spPr/>
        <p:txBody>
          <a:bodyPr/>
          <a:lstStyle/>
          <a:p>
            <a:pPr>
              <a:defRPr/>
            </a:pPr>
            <a:r>
              <a:rPr lang="en-US" dirty="0"/>
              <a:t>Class 3</a:t>
            </a:r>
          </a:p>
        </p:txBody>
      </p:sp>
    </p:spTree>
    <p:extLst>
      <p:ext uri="{BB962C8B-B14F-4D97-AF65-F5344CB8AC3E}">
        <p14:creationId xmlns:p14="http://schemas.microsoft.com/office/powerpoint/2010/main" val="2826692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C91D1-86E0-4934-9B14-C920B38AE2DD}"/>
              </a:ext>
            </a:extLst>
          </p:cNvPr>
          <p:cNvSpPr>
            <a:spLocks noGrp="1"/>
          </p:cNvSpPr>
          <p:nvPr>
            <p:ph type="title"/>
          </p:nvPr>
        </p:nvSpPr>
        <p:spPr/>
        <p:txBody>
          <a:bodyPr/>
          <a:lstStyle/>
          <a:p>
            <a:r>
              <a:rPr lang="en-US" altLang="en-US" dirty="0"/>
              <a:t>Enabling © infringement - factors</a:t>
            </a:r>
            <a:endParaRPr lang="en-CA" dirty="0"/>
          </a:p>
        </p:txBody>
      </p:sp>
      <p:sp>
        <p:nvSpPr>
          <p:cNvPr id="3" name="Content Placeholder 2">
            <a:extLst>
              <a:ext uri="{FF2B5EF4-FFF2-40B4-BE49-F238E27FC236}">
                <a16:creationId xmlns:a16="http://schemas.microsoft.com/office/drawing/2014/main" id="{C8905245-688F-4335-B628-C5B63799E645}"/>
              </a:ext>
            </a:extLst>
          </p:cNvPr>
          <p:cNvSpPr>
            <a:spLocks noGrp="1"/>
          </p:cNvSpPr>
          <p:nvPr>
            <p:ph idx="1"/>
          </p:nvPr>
        </p:nvSpPr>
        <p:spPr/>
        <p:txBody>
          <a:bodyPr/>
          <a:lstStyle/>
          <a:p>
            <a:pPr>
              <a:buNone/>
              <a:defRPr/>
            </a:pPr>
            <a:r>
              <a:rPr lang="en-CA" sz="2000" dirty="0"/>
              <a:t>27 (2.4) In determining whether a person has infringed copyright under subsection (2.3), </a:t>
            </a:r>
            <a:r>
              <a:rPr lang="en-CA" sz="2000" b="1" dirty="0"/>
              <a:t>the court may consider</a:t>
            </a:r>
          </a:p>
          <a:p>
            <a:pPr>
              <a:buNone/>
              <a:defRPr/>
            </a:pPr>
            <a:r>
              <a:rPr lang="en-CA" sz="2000" dirty="0"/>
              <a:t>(</a:t>
            </a:r>
            <a:r>
              <a:rPr lang="en-CA" sz="2000" i="1" dirty="0"/>
              <a:t>a</a:t>
            </a:r>
            <a:r>
              <a:rPr lang="en-CA" sz="2000" dirty="0"/>
              <a:t>) whether the person expressly or implicitly </a:t>
            </a:r>
            <a:r>
              <a:rPr lang="en-CA" sz="2000" b="1" dirty="0"/>
              <a:t>marketed</a:t>
            </a:r>
            <a:r>
              <a:rPr lang="en-CA" sz="2000" dirty="0"/>
              <a:t> or promoted the service as one that could be used to enable acts of copyright infringement;</a:t>
            </a:r>
          </a:p>
          <a:p>
            <a:pPr>
              <a:buNone/>
              <a:defRPr/>
            </a:pPr>
            <a:r>
              <a:rPr lang="en-CA" sz="2000" dirty="0"/>
              <a:t>(</a:t>
            </a:r>
            <a:r>
              <a:rPr lang="en-CA" sz="2000" i="1" dirty="0"/>
              <a:t>b</a:t>
            </a:r>
            <a:r>
              <a:rPr lang="en-CA" sz="2000" dirty="0"/>
              <a:t>) whether the person had </a:t>
            </a:r>
            <a:r>
              <a:rPr lang="en-CA" sz="2000" b="1" dirty="0"/>
              <a:t>knowledge</a:t>
            </a:r>
            <a:r>
              <a:rPr lang="en-CA" sz="2000" dirty="0"/>
              <a:t> that the service was used to enable a significant number of acts of copyright infringement;</a:t>
            </a:r>
          </a:p>
          <a:p>
            <a:pPr>
              <a:buNone/>
              <a:defRPr/>
            </a:pPr>
            <a:r>
              <a:rPr lang="en-CA" sz="2000" dirty="0"/>
              <a:t>(</a:t>
            </a:r>
            <a:r>
              <a:rPr lang="en-CA" sz="2000" i="1" dirty="0"/>
              <a:t>c</a:t>
            </a:r>
            <a:r>
              <a:rPr lang="en-CA" sz="2000" dirty="0"/>
              <a:t>) whether the service has </a:t>
            </a:r>
            <a:r>
              <a:rPr lang="en-CA" sz="2000" b="1" dirty="0"/>
              <a:t>significant uses other than </a:t>
            </a:r>
            <a:r>
              <a:rPr lang="en-CA" sz="2000" dirty="0"/>
              <a:t>to enable acts of copyright infringement;</a:t>
            </a:r>
          </a:p>
          <a:p>
            <a:pPr>
              <a:buNone/>
              <a:defRPr/>
            </a:pPr>
            <a:r>
              <a:rPr lang="en-CA" sz="2000" dirty="0"/>
              <a:t>(</a:t>
            </a:r>
            <a:r>
              <a:rPr lang="en-CA" sz="2000" i="1" dirty="0"/>
              <a:t>d</a:t>
            </a:r>
            <a:r>
              <a:rPr lang="en-CA" sz="2000" dirty="0"/>
              <a:t>) the person’s ability, as part of providing the service, </a:t>
            </a:r>
            <a:r>
              <a:rPr lang="en-CA" sz="2000" b="1" dirty="0"/>
              <a:t>to limit acts of copyright infringement</a:t>
            </a:r>
            <a:r>
              <a:rPr lang="en-CA" sz="2000" dirty="0"/>
              <a:t>, and any action taken by the person to do so;</a:t>
            </a:r>
          </a:p>
          <a:p>
            <a:pPr>
              <a:buNone/>
              <a:defRPr/>
            </a:pPr>
            <a:r>
              <a:rPr lang="en-CA" sz="2000" dirty="0"/>
              <a:t>(</a:t>
            </a:r>
            <a:r>
              <a:rPr lang="en-CA" sz="2000" i="1" dirty="0"/>
              <a:t>e</a:t>
            </a:r>
            <a:r>
              <a:rPr lang="en-CA" sz="2000" dirty="0"/>
              <a:t>) any </a:t>
            </a:r>
            <a:r>
              <a:rPr lang="en-CA" sz="2000" b="1" dirty="0"/>
              <a:t>benefits</a:t>
            </a:r>
            <a:r>
              <a:rPr lang="en-CA" sz="2000" dirty="0"/>
              <a:t> the person received as a result of enabling the acts of copyright infringement; and</a:t>
            </a:r>
          </a:p>
          <a:p>
            <a:pPr>
              <a:buNone/>
              <a:defRPr/>
            </a:pPr>
            <a:r>
              <a:rPr lang="en-CA" sz="2000" dirty="0"/>
              <a:t>(</a:t>
            </a:r>
            <a:r>
              <a:rPr lang="en-CA" sz="2000" i="1" dirty="0"/>
              <a:t>f</a:t>
            </a:r>
            <a:r>
              <a:rPr lang="en-CA" sz="2000" dirty="0"/>
              <a:t>) the economic viability of the provision of the service if it were not used to enable acts of copyright infringement.</a:t>
            </a:r>
          </a:p>
          <a:p>
            <a:pPr marL="0" indent="0">
              <a:buNone/>
            </a:pPr>
            <a:endParaRPr lang="en-CA" sz="2000" dirty="0"/>
          </a:p>
        </p:txBody>
      </p:sp>
      <p:sp>
        <p:nvSpPr>
          <p:cNvPr id="4" name="Footer Placeholder 3">
            <a:extLst>
              <a:ext uri="{FF2B5EF4-FFF2-40B4-BE49-F238E27FC236}">
                <a16:creationId xmlns:a16="http://schemas.microsoft.com/office/drawing/2014/main" id="{00AAAED6-5157-40B3-A50C-957A097D1A0A}"/>
              </a:ext>
            </a:extLst>
          </p:cNvPr>
          <p:cNvSpPr>
            <a:spLocks noGrp="1"/>
          </p:cNvSpPr>
          <p:nvPr>
            <p:ph type="ftr" sz="quarter" idx="11"/>
          </p:nvPr>
        </p:nvSpPr>
        <p:spPr/>
        <p:txBody>
          <a:bodyPr/>
          <a:lstStyle/>
          <a:p>
            <a:pPr>
              <a:defRPr/>
            </a:pPr>
            <a:r>
              <a:rPr lang="en-US"/>
              <a:t>Class 3</a:t>
            </a:r>
            <a:endParaRPr lang="en-US" dirty="0"/>
          </a:p>
        </p:txBody>
      </p:sp>
    </p:spTree>
    <p:extLst>
      <p:ext uri="{BB962C8B-B14F-4D97-AF65-F5344CB8AC3E}">
        <p14:creationId xmlns:p14="http://schemas.microsoft.com/office/powerpoint/2010/main" val="3813468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CAEFD-DFD1-40A3-A26B-B53E86EEDDAC}"/>
              </a:ext>
            </a:extLst>
          </p:cNvPr>
          <p:cNvSpPr>
            <a:spLocks noGrp="1"/>
          </p:cNvSpPr>
          <p:nvPr>
            <p:ph type="title"/>
          </p:nvPr>
        </p:nvSpPr>
        <p:spPr>
          <a:xfrm>
            <a:off x="457200" y="274638"/>
            <a:ext cx="8229600" cy="1354162"/>
          </a:xfrm>
        </p:spPr>
        <p:txBody>
          <a:bodyPr/>
          <a:lstStyle/>
          <a:p>
            <a:r>
              <a:rPr lang="en-CA" dirty="0"/>
              <a:t>In the News</a:t>
            </a:r>
          </a:p>
        </p:txBody>
      </p:sp>
      <p:sp>
        <p:nvSpPr>
          <p:cNvPr id="3" name="Content Placeholder 2">
            <a:extLst>
              <a:ext uri="{FF2B5EF4-FFF2-40B4-BE49-F238E27FC236}">
                <a16:creationId xmlns:a16="http://schemas.microsoft.com/office/drawing/2014/main" id="{20F4F685-D0C9-48C8-BBD7-69E68B3BF9ED}"/>
              </a:ext>
            </a:extLst>
          </p:cNvPr>
          <p:cNvSpPr>
            <a:spLocks noGrp="1"/>
          </p:cNvSpPr>
          <p:nvPr>
            <p:ph idx="1"/>
          </p:nvPr>
        </p:nvSpPr>
        <p:spPr>
          <a:xfrm>
            <a:off x="457200" y="1772816"/>
            <a:ext cx="8229600" cy="4353347"/>
          </a:xfrm>
        </p:spPr>
        <p:txBody>
          <a:bodyPr/>
          <a:lstStyle/>
          <a:p>
            <a:pPr marL="0" indent="0">
              <a:buNone/>
            </a:pPr>
            <a:r>
              <a:rPr lang="en-US" dirty="0"/>
              <a:t>Federal Judge Blocks Trump Administration's U.S. WeChat Ban</a:t>
            </a:r>
          </a:p>
          <a:p>
            <a:pPr marL="0" indent="0">
              <a:buNone/>
            </a:pPr>
            <a:r>
              <a:rPr lang="en-US" sz="1600" dirty="0"/>
              <a:t>September 20, 2020</a:t>
            </a:r>
          </a:p>
          <a:p>
            <a:pPr marL="0" indent="0">
              <a:buNone/>
            </a:pPr>
            <a:endParaRPr lang="en-US" sz="1600" dirty="0"/>
          </a:p>
          <a:p>
            <a:pPr marL="0" indent="0">
              <a:buNone/>
            </a:pPr>
            <a:r>
              <a:rPr lang="en-US" sz="2400" dirty="0"/>
              <a:t>“The reprieve for WeChat comes a day after </a:t>
            </a:r>
            <a:r>
              <a:rPr lang="en-US" sz="2400" dirty="0" err="1"/>
              <a:t>TikTok</a:t>
            </a:r>
            <a:r>
              <a:rPr lang="en-US" sz="2400" dirty="0"/>
              <a:t>, an app owned by </a:t>
            </a:r>
            <a:r>
              <a:rPr lang="en-US" sz="2400" dirty="0" err="1"/>
              <a:t>ByteDance</a:t>
            </a:r>
            <a:r>
              <a:rPr lang="en-US" sz="2400" dirty="0"/>
              <a:t>, a company based in China, was rescued in a last-minute deal approved by Trump in which software company Oracle will serve as a custodian of U.S. user data, with a major investment from Walmart.”</a:t>
            </a:r>
          </a:p>
          <a:p>
            <a:pPr marL="0" indent="0">
              <a:buNone/>
            </a:pPr>
            <a:endParaRPr lang="en-US" sz="2400" dirty="0">
              <a:sym typeface="Wingdings" panose="05000000000000000000" pitchFamily="2" charset="2"/>
            </a:endParaRPr>
          </a:p>
          <a:p>
            <a:pPr marL="0" indent="0">
              <a:buNone/>
            </a:pPr>
            <a:r>
              <a:rPr lang="en-US" sz="2400" dirty="0">
                <a:sym typeface="Wingdings" panose="05000000000000000000" pitchFamily="2" charset="2"/>
              </a:rPr>
              <a:t> WeChat has 19 million U.S. users</a:t>
            </a:r>
            <a:endParaRPr lang="en-CA" sz="2400" dirty="0"/>
          </a:p>
        </p:txBody>
      </p:sp>
      <p:sp>
        <p:nvSpPr>
          <p:cNvPr id="4" name="Footer Placeholder 3">
            <a:extLst>
              <a:ext uri="{FF2B5EF4-FFF2-40B4-BE49-F238E27FC236}">
                <a16:creationId xmlns:a16="http://schemas.microsoft.com/office/drawing/2014/main" id="{83CEC072-8329-41A5-B07F-E70209318C01}"/>
              </a:ext>
            </a:extLst>
          </p:cNvPr>
          <p:cNvSpPr>
            <a:spLocks noGrp="1"/>
          </p:cNvSpPr>
          <p:nvPr>
            <p:ph type="ftr" sz="quarter" idx="11"/>
          </p:nvPr>
        </p:nvSpPr>
        <p:spPr/>
        <p:txBody>
          <a:bodyPr/>
          <a:lstStyle/>
          <a:p>
            <a:pPr>
              <a:defRPr/>
            </a:pPr>
            <a:r>
              <a:rPr lang="en-US" dirty="0"/>
              <a:t>Class 3</a:t>
            </a:r>
          </a:p>
        </p:txBody>
      </p:sp>
    </p:spTree>
    <p:extLst>
      <p:ext uri="{BB962C8B-B14F-4D97-AF65-F5344CB8AC3E}">
        <p14:creationId xmlns:p14="http://schemas.microsoft.com/office/powerpoint/2010/main" val="15415421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21359-F759-4015-8433-160F999FF5ED}"/>
              </a:ext>
            </a:extLst>
          </p:cNvPr>
          <p:cNvSpPr>
            <a:spLocks noGrp="1"/>
          </p:cNvSpPr>
          <p:nvPr>
            <p:ph type="title"/>
          </p:nvPr>
        </p:nvSpPr>
        <p:spPr/>
        <p:txBody>
          <a:bodyPr/>
          <a:lstStyle/>
          <a:p>
            <a:r>
              <a:rPr lang="en-CA" dirty="0"/>
              <a:t>Mashups!</a:t>
            </a:r>
          </a:p>
        </p:txBody>
      </p:sp>
      <p:sp>
        <p:nvSpPr>
          <p:cNvPr id="3" name="Content Placeholder 2">
            <a:extLst>
              <a:ext uri="{FF2B5EF4-FFF2-40B4-BE49-F238E27FC236}">
                <a16:creationId xmlns:a16="http://schemas.microsoft.com/office/drawing/2014/main" id="{3323292C-5816-4DD0-B20E-55C58BE06526}"/>
              </a:ext>
            </a:extLst>
          </p:cNvPr>
          <p:cNvSpPr>
            <a:spLocks noGrp="1"/>
          </p:cNvSpPr>
          <p:nvPr>
            <p:ph idx="1"/>
          </p:nvPr>
        </p:nvSpPr>
        <p:spPr/>
        <p:txBody>
          <a:bodyPr/>
          <a:lstStyle/>
          <a:p>
            <a:pPr marL="0" indent="0">
              <a:buNone/>
            </a:pPr>
            <a:endParaRPr lang="en-CA" dirty="0"/>
          </a:p>
          <a:p>
            <a:pPr marL="0" indent="0">
              <a:buNone/>
            </a:pPr>
            <a:endParaRPr lang="en-CA" dirty="0"/>
          </a:p>
          <a:p>
            <a:pPr marL="0" indent="0">
              <a:buNone/>
            </a:pPr>
            <a:endParaRPr lang="en-CA" dirty="0"/>
          </a:p>
          <a:p>
            <a:pPr marL="0" indent="0">
              <a:buNone/>
            </a:pPr>
            <a:endParaRPr lang="en-CA" dirty="0"/>
          </a:p>
          <a:p>
            <a:pPr marL="0" indent="0">
              <a:buNone/>
            </a:pPr>
            <a:endParaRPr lang="en-CA" dirty="0"/>
          </a:p>
          <a:p>
            <a:pPr marL="0" indent="0">
              <a:buNone/>
            </a:pPr>
            <a:r>
              <a:rPr lang="en-CA" dirty="0">
                <a:hlinkClick r:id="rId3"/>
              </a:rPr>
              <a:t>https://www.youtube.com/watch?v=eVyxnMM3ldc</a:t>
            </a:r>
            <a:r>
              <a:rPr lang="en-CA" dirty="0"/>
              <a:t> </a:t>
            </a:r>
          </a:p>
        </p:txBody>
      </p:sp>
      <p:sp>
        <p:nvSpPr>
          <p:cNvPr id="4" name="Footer Placeholder 3">
            <a:extLst>
              <a:ext uri="{FF2B5EF4-FFF2-40B4-BE49-F238E27FC236}">
                <a16:creationId xmlns:a16="http://schemas.microsoft.com/office/drawing/2014/main" id="{5B8E5E74-FBDB-424E-9758-B894A3FE24D5}"/>
              </a:ext>
            </a:extLst>
          </p:cNvPr>
          <p:cNvSpPr>
            <a:spLocks noGrp="1"/>
          </p:cNvSpPr>
          <p:nvPr>
            <p:ph type="ftr" sz="quarter" idx="11"/>
          </p:nvPr>
        </p:nvSpPr>
        <p:spPr/>
        <p:txBody>
          <a:bodyPr/>
          <a:lstStyle/>
          <a:p>
            <a:pPr>
              <a:defRPr/>
            </a:pPr>
            <a:r>
              <a:rPr lang="en-US"/>
              <a:t>Class 3</a:t>
            </a:r>
            <a:endParaRPr lang="en-US" dirty="0"/>
          </a:p>
        </p:txBody>
      </p:sp>
      <p:pic>
        <p:nvPicPr>
          <p:cNvPr id="1028" name="Picture 4" descr="Game of Thrones' director on why Tyrion is worried about Jon and Dany -  Insider">
            <a:extLst>
              <a:ext uri="{FF2B5EF4-FFF2-40B4-BE49-F238E27FC236}">
                <a16:creationId xmlns:a16="http://schemas.microsoft.com/office/drawing/2014/main" id="{7A051147-AE2C-49C2-8BFB-5061749942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634417"/>
            <a:ext cx="3779912" cy="283493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Your mother was a hamster, and your father smelt of elderberries! Pffffft!  Pffft! Prrrfft! *initiate taunting dance* : rareinsults">
            <a:extLst>
              <a:ext uri="{FF2B5EF4-FFF2-40B4-BE49-F238E27FC236}">
                <a16:creationId xmlns:a16="http://schemas.microsoft.com/office/drawing/2014/main" id="{2F971402-D7C3-48ED-A1C6-3D54317247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064" y="1614134"/>
            <a:ext cx="3025527" cy="2875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47594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21359-F759-4015-8433-160F999FF5ED}"/>
              </a:ext>
            </a:extLst>
          </p:cNvPr>
          <p:cNvSpPr>
            <a:spLocks noGrp="1"/>
          </p:cNvSpPr>
          <p:nvPr>
            <p:ph type="title"/>
          </p:nvPr>
        </p:nvSpPr>
        <p:spPr/>
        <p:txBody>
          <a:bodyPr/>
          <a:lstStyle/>
          <a:p>
            <a:r>
              <a:rPr lang="en-CA" dirty="0"/>
              <a:t>Mashups!</a:t>
            </a:r>
          </a:p>
        </p:txBody>
      </p:sp>
      <p:sp>
        <p:nvSpPr>
          <p:cNvPr id="3" name="Content Placeholder 2">
            <a:extLst>
              <a:ext uri="{FF2B5EF4-FFF2-40B4-BE49-F238E27FC236}">
                <a16:creationId xmlns:a16="http://schemas.microsoft.com/office/drawing/2014/main" id="{3323292C-5816-4DD0-B20E-55C58BE06526}"/>
              </a:ext>
            </a:extLst>
          </p:cNvPr>
          <p:cNvSpPr>
            <a:spLocks noGrp="1"/>
          </p:cNvSpPr>
          <p:nvPr>
            <p:ph idx="1"/>
          </p:nvPr>
        </p:nvSpPr>
        <p:spPr/>
        <p:txBody>
          <a:bodyPr/>
          <a:lstStyle/>
          <a:p>
            <a:pPr>
              <a:buFont typeface="Arial" charset="0"/>
              <a:buChar char="•"/>
              <a:defRPr/>
            </a:pPr>
            <a:r>
              <a:rPr lang="en-US" sz="2800" dirty="0"/>
              <a:t>Non-commercial user-generated content</a:t>
            </a:r>
          </a:p>
          <a:p>
            <a:pPr lvl="1">
              <a:buFont typeface="Arial" charset="0"/>
              <a:buNone/>
              <a:defRPr/>
            </a:pPr>
            <a:r>
              <a:rPr lang="en-CA" b="1" dirty="0"/>
              <a:t>29.21</a:t>
            </a:r>
            <a:r>
              <a:rPr lang="en-CA" dirty="0"/>
              <a:t> </a:t>
            </a:r>
            <a:r>
              <a:rPr lang="en-CA" b="1" dirty="0"/>
              <a:t>(1) </a:t>
            </a:r>
            <a:r>
              <a:rPr lang="en-CA" dirty="0"/>
              <a:t>It is not an infringement of copyright for an individual to use an existing work or other subject-matter or copy of one, which has been published or otherwise made available to the public, in the creation of a new work or other subject-matter in which copyright subsists…</a:t>
            </a:r>
          </a:p>
          <a:p>
            <a:pPr>
              <a:buFont typeface="Arial" charset="0"/>
              <a:buNone/>
              <a:defRPr/>
            </a:pPr>
            <a:r>
              <a:rPr lang="en-US" sz="2800" dirty="0">
                <a:sym typeface="Wingdings" pitchFamily="2" charset="2"/>
              </a:rPr>
              <a:t> Conditions: 1. attribution; 2. non-commercial; 3. original work did not violate ©; 4. no adverse effect (financial or otherwise) on original work </a:t>
            </a:r>
            <a:endParaRPr lang="en-US" sz="2800" dirty="0"/>
          </a:p>
          <a:p>
            <a:endParaRPr lang="en-CA" dirty="0"/>
          </a:p>
        </p:txBody>
      </p:sp>
      <p:sp>
        <p:nvSpPr>
          <p:cNvPr id="4" name="Footer Placeholder 3">
            <a:extLst>
              <a:ext uri="{FF2B5EF4-FFF2-40B4-BE49-F238E27FC236}">
                <a16:creationId xmlns:a16="http://schemas.microsoft.com/office/drawing/2014/main" id="{5B8E5E74-FBDB-424E-9758-B894A3FE24D5}"/>
              </a:ext>
            </a:extLst>
          </p:cNvPr>
          <p:cNvSpPr>
            <a:spLocks noGrp="1"/>
          </p:cNvSpPr>
          <p:nvPr>
            <p:ph type="ftr" sz="quarter" idx="11"/>
          </p:nvPr>
        </p:nvSpPr>
        <p:spPr/>
        <p:txBody>
          <a:bodyPr/>
          <a:lstStyle/>
          <a:p>
            <a:pPr>
              <a:defRPr/>
            </a:pPr>
            <a:r>
              <a:rPr lang="en-US"/>
              <a:t>Class 3</a:t>
            </a:r>
            <a:endParaRPr lang="en-US" dirty="0"/>
          </a:p>
        </p:txBody>
      </p:sp>
    </p:spTree>
    <p:extLst>
      <p:ext uri="{BB962C8B-B14F-4D97-AF65-F5344CB8AC3E}">
        <p14:creationId xmlns:p14="http://schemas.microsoft.com/office/powerpoint/2010/main" val="12836231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D43B7-A9A1-4980-B95E-BE83709578F3}"/>
              </a:ext>
            </a:extLst>
          </p:cNvPr>
          <p:cNvSpPr>
            <a:spLocks noGrp="1"/>
          </p:cNvSpPr>
          <p:nvPr>
            <p:ph type="title"/>
          </p:nvPr>
        </p:nvSpPr>
        <p:spPr>
          <a:xfrm>
            <a:off x="457200" y="274638"/>
            <a:ext cx="8229600" cy="1786210"/>
          </a:xfrm>
        </p:spPr>
        <p:txBody>
          <a:bodyPr/>
          <a:lstStyle/>
          <a:p>
            <a:r>
              <a:rPr lang="en-CA" dirty="0"/>
              <a:t>Fighting internet piracy:</a:t>
            </a:r>
            <a:br>
              <a:rPr lang="en-CA" dirty="0"/>
            </a:br>
            <a:r>
              <a:rPr lang="en-CA" b="1" dirty="0"/>
              <a:t>Fair Play Coalition </a:t>
            </a:r>
            <a:r>
              <a:rPr lang="en-CA" dirty="0"/>
              <a:t>(Feb. 2018)</a:t>
            </a:r>
          </a:p>
        </p:txBody>
      </p:sp>
      <p:sp>
        <p:nvSpPr>
          <p:cNvPr id="3" name="Content Placeholder 2">
            <a:extLst>
              <a:ext uri="{FF2B5EF4-FFF2-40B4-BE49-F238E27FC236}">
                <a16:creationId xmlns:a16="http://schemas.microsoft.com/office/drawing/2014/main" id="{B1B55457-D690-4618-A4F9-4BAAD72380E3}"/>
              </a:ext>
            </a:extLst>
          </p:cNvPr>
          <p:cNvSpPr>
            <a:spLocks noGrp="1"/>
          </p:cNvSpPr>
          <p:nvPr>
            <p:ph idx="1"/>
          </p:nvPr>
        </p:nvSpPr>
        <p:spPr>
          <a:xfrm>
            <a:off x="457200" y="2060848"/>
            <a:ext cx="8229600" cy="4065315"/>
          </a:xfrm>
        </p:spPr>
        <p:txBody>
          <a:bodyPr/>
          <a:lstStyle/>
          <a:p>
            <a:pPr marL="0" indent="0">
              <a:buNone/>
            </a:pPr>
            <a:r>
              <a:rPr lang="en-CA" dirty="0"/>
              <a:t>Big media companies and content producers ask CRTC to establish:</a:t>
            </a:r>
          </a:p>
          <a:p>
            <a:pPr marL="400050" lvl="1" indent="0">
              <a:buNone/>
            </a:pPr>
            <a:r>
              <a:rPr lang="en-CA" dirty="0"/>
              <a:t>“an independent agency to identify websites and services that are blatantly, overwhelmingly, or structurally engaged in piracy. Following due process and subject to judicial oversight, </a:t>
            </a:r>
            <a:r>
              <a:rPr lang="en-CA" b="1" dirty="0"/>
              <a:t>ISPs would ultimately be required to disable access to the identified piracy sites and services”</a:t>
            </a:r>
            <a:endParaRPr lang="en-CA" dirty="0"/>
          </a:p>
        </p:txBody>
      </p:sp>
      <p:sp>
        <p:nvSpPr>
          <p:cNvPr id="4" name="Footer Placeholder 3">
            <a:extLst>
              <a:ext uri="{FF2B5EF4-FFF2-40B4-BE49-F238E27FC236}">
                <a16:creationId xmlns:a16="http://schemas.microsoft.com/office/drawing/2014/main" id="{5C238286-85A3-4F63-BA80-EBE53D13D4ED}"/>
              </a:ext>
            </a:extLst>
          </p:cNvPr>
          <p:cNvSpPr>
            <a:spLocks noGrp="1"/>
          </p:cNvSpPr>
          <p:nvPr>
            <p:ph type="ftr" sz="quarter" idx="11"/>
          </p:nvPr>
        </p:nvSpPr>
        <p:spPr/>
        <p:txBody>
          <a:bodyPr/>
          <a:lstStyle/>
          <a:p>
            <a:pPr>
              <a:defRPr/>
            </a:pPr>
            <a:r>
              <a:rPr lang="en-US"/>
              <a:t>Class 3</a:t>
            </a:r>
            <a:endParaRPr lang="en-US" dirty="0"/>
          </a:p>
        </p:txBody>
      </p:sp>
    </p:spTree>
    <p:extLst>
      <p:ext uri="{BB962C8B-B14F-4D97-AF65-F5344CB8AC3E}">
        <p14:creationId xmlns:p14="http://schemas.microsoft.com/office/powerpoint/2010/main" val="10167129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CAEFD-DFD1-40A3-A26B-B53E86EEDDAC}"/>
              </a:ext>
            </a:extLst>
          </p:cNvPr>
          <p:cNvSpPr>
            <a:spLocks noGrp="1"/>
          </p:cNvSpPr>
          <p:nvPr>
            <p:ph type="title"/>
          </p:nvPr>
        </p:nvSpPr>
        <p:spPr>
          <a:xfrm>
            <a:off x="457200" y="274638"/>
            <a:ext cx="8229600" cy="778098"/>
          </a:xfrm>
        </p:spPr>
        <p:txBody>
          <a:bodyPr/>
          <a:lstStyle/>
          <a:p>
            <a:r>
              <a:rPr lang="en-CA" dirty="0"/>
              <a:t>Nice try!</a:t>
            </a:r>
          </a:p>
        </p:txBody>
      </p:sp>
      <p:sp>
        <p:nvSpPr>
          <p:cNvPr id="3" name="Content Placeholder 2">
            <a:extLst>
              <a:ext uri="{FF2B5EF4-FFF2-40B4-BE49-F238E27FC236}">
                <a16:creationId xmlns:a16="http://schemas.microsoft.com/office/drawing/2014/main" id="{20F4F685-D0C9-48C8-BBD7-69E68B3BF9ED}"/>
              </a:ext>
            </a:extLst>
          </p:cNvPr>
          <p:cNvSpPr>
            <a:spLocks noGrp="1"/>
          </p:cNvSpPr>
          <p:nvPr>
            <p:ph idx="1"/>
          </p:nvPr>
        </p:nvSpPr>
        <p:spPr>
          <a:xfrm>
            <a:off x="457200" y="1052736"/>
            <a:ext cx="8229600" cy="5073427"/>
          </a:xfrm>
        </p:spPr>
        <p:txBody>
          <a:bodyPr/>
          <a:lstStyle/>
          <a:p>
            <a:r>
              <a:rPr lang="en-CA" dirty="0"/>
              <a:t>Telecom Decision CRTC 2018-384</a:t>
            </a:r>
          </a:p>
          <a:p>
            <a:pPr marL="457200" lvl="1" indent="0">
              <a:buNone/>
            </a:pPr>
            <a:endParaRPr lang="en-CA" sz="2400" dirty="0"/>
          </a:p>
          <a:p>
            <a:pPr marL="457200" lvl="1" indent="0">
              <a:buNone/>
            </a:pPr>
            <a:r>
              <a:rPr lang="en-CA" dirty="0"/>
              <a:t>“sections 24 and 24.1 of the </a:t>
            </a:r>
            <a:r>
              <a:rPr lang="en-CA" i="1" dirty="0"/>
              <a:t>Telecommunications Act </a:t>
            </a:r>
            <a:r>
              <a:rPr lang="en-CA" dirty="0"/>
              <a:t>do not contain explicit language conferring copyright jurisdiction on the Commission. The creation of new copyright remedies under the </a:t>
            </a:r>
            <a:r>
              <a:rPr lang="en-CA" i="1" dirty="0"/>
              <a:t>Telecommunications Act </a:t>
            </a:r>
            <a:r>
              <a:rPr lang="en-CA" dirty="0"/>
              <a:t>in the absence of clear statutory language would conflict with Parliament’s intent in creating an exhaustive copyright code in the </a:t>
            </a:r>
            <a:r>
              <a:rPr lang="en-CA" i="1" dirty="0"/>
              <a:t>Copyright Act</a:t>
            </a:r>
            <a:r>
              <a:rPr lang="en-CA" dirty="0"/>
              <a:t>.”</a:t>
            </a:r>
          </a:p>
        </p:txBody>
      </p:sp>
      <p:sp>
        <p:nvSpPr>
          <p:cNvPr id="4" name="Footer Placeholder 3">
            <a:extLst>
              <a:ext uri="{FF2B5EF4-FFF2-40B4-BE49-F238E27FC236}">
                <a16:creationId xmlns:a16="http://schemas.microsoft.com/office/drawing/2014/main" id="{83CEC072-8329-41A5-B07F-E70209318C01}"/>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38494264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CAEFD-DFD1-40A3-A26B-B53E86EEDDAC}"/>
              </a:ext>
            </a:extLst>
          </p:cNvPr>
          <p:cNvSpPr>
            <a:spLocks noGrp="1"/>
          </p:cNvSpPr>
          <p:nvPr>
            <p:ph type="title"/>
          </p:nvPr>
        </p:nvSpPr>
        <p:spPr>
          <a:xfrm>
            <a:off x="457200" y="274638"/>
            <a:ext cx="8229600" cy="778098"/>
          </a:xfrm>
        </p:spPr>
        <p:txBody>
          <a:bodyPr/>
          <a:lstStyle/>
          <a:p>
            <a:r>
              <a:rPr lang="en-CA" dirty="0"/>
              <a:t>Nice try!</a:t>
            </a:r>
          </a:p>
        </p:txBody>
      </p:sp>
      <p:sp>
        <p:nvSpPr>
          <p:cNvPr id="3" name="Content Placeholder 2">
            <a:extLst>
              <a:ext uri="{FF2B5EF4-FFF2-40B4-BE49-F238E27FC236}">
                <a16:creationId xmlns:a16="http://schemas.microsoft.com/office/drawing/2014/main" id="{20F4F685-D0C9-48C8-BBD7-69E68B3BF9ED}"/>
              </a:ext>
            </a:extLst>
          </p:cNvPr>
          <p:cNvSpPr>
            <a:spLocks noGrp="1"/>
          </p:cNvSpPr>
          <p:nvPr>
            <p:ph idx="1"/>
          </p:nvPr>
        </p:nvSpPr>
        <p:spPr>
          <a:xfrm>
            <a:off x="457200" y="1052736"/>
            <a:ext cx="8229600" cy="5073427"/>
          </a:xfrm>
        </p:spPr>
        <p:txBody>
          <a:bodyPr/>
          <a:lstStyle/>
          <a:p>
            <a:r>
              <a:rPr lang="en-CA" dirty="0"/>
              <a:t>Telecom Decision CRTC 2018-384</a:t>
            </a:r>
          </a:p>
          <a:p>
            <a:pPr lvl="1"/>
            <a:r>
              <a:rPr lang="en-CA" sz="2400" dirty="0"/>
              <a:t>“in the case of the proposed regime, which relates at its heart to the enforcement of the </a:t>
            </a:r>
            <a:r>
              <a:rPr lang="en-CA" sz="2400" i="1" dirty="0"/>
              <a:t>Copyright Act </a:t>
            </a:r>
            <a:r>
              <a:rPr lang="en-CA" sz="2400" dirty="0"/>
              <a:t>in the absence of a specific enforcement mechanism established by Parliament, any link to the policy objectives in the Telecommunications Act is tenuous, such that the Commission cannot support a finding of jurisdiction”</a:t>
            </a:r>
          </a:p>
          <a:p>
            <a:pPr lvl="1"/>
            <a:r>
              <a:rPr lang="en-CA" sz="2400" dirty="0"/>
              <a:t>“The Commission notes that there are existing enforcement mechanisms for addressing online copyright piracy. There are also other avenues to further examine the means of minimizing or addressing the impact of copyright piracy, including the parliamentary review of the </a:t>
            </a:r>
            <a:r>
              <a:rPr lang="en-CA" sz="2400" i="1" dirty="0"/>
              <a:t>Copyright Act</a:t>
            </a:r>
            <a:r>
              <a:rPr lang="en-CA" sz="2400" dirty="0"/>
              <a:t>”</a:t>
            </a:r>
            <a:endParaRPr lang="en-CA" dirty="0"/>
          </a:p>
        </p:txBody>
      </p:sp>
      <p:sp>
        <p:nvSpPr>
          <p:cNvPr id="4" name="Footer Placeholder 3">
            <a:extLst>
              <a:ext uri="{FF2B5EF4-FFF2-40B4-BE49-F238E27FC236}">
                <a16:creationId xmlns:a16="http://schemas.microsoft.com/office/drawing/2014/main" id="{83CEC072-8329-41A5-B07F-E70209318C01}"/>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732580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E18F9-1BE7-42B6-BFC0-2CDF8DD82946}"/>
              </a:ext>
            </a:extLst>
          </p:cNvPr>
          <p:cNvSpPr>
            <a:spLocks noGrp="1"/>
          </p:cNvSpPr>
          <p:nvPr>
            <p:ph type="title"/>
          </p:nvPr>
        </p:nvSpPr>
        <p:spPr>
          <a:xfrm>
            <a:off x="457200" y="274638"/>
            <a:ext cx="8229600" cy="1138138"/>
          </a:xfrm>
        </p:spPr>
        <p:txBody>
          <a:bodyPr/>
          <a:lstStyle/>
          <a:p>
            <a:r>
              <a:rPr lang="en-CA" dirty="0"/>
              <a:t>If at first you don’t succeed…</a:t>
            </a:r>
          </a:p>
        </p:txBody>
      </p:sp>
      <p:sp>
        <p:nvSpPr>
          <p:cNvPr id="3" name="Content Placeholder 2">
            <a:extLst>
              <a:ext uri="{FF2B5EF4-FFF2-40B4-BE49-F238E27FC236}">
                <a16:creationId xmlns:a16="http://schemas.microsoft.com/office/drawing/2014/main" id="{69CAE4B4-36FB-4932-BEB3-92A5CD5EDBD2}"/>
              </a:ext>
            </a:extLst>
          </p:cNvPr>
          <p:cNvSpPr>
            <a:spLocks noGrp="1"/>
          </p:cNvSpPr>
          <p:nvPr>
            <p:ph idx="1"/>
          </p:nvPr>
        </p:nvSpPr>
        <p:spPr>
          <a:xfrm>
            <a:off x="457200" y="1556792"/>
            <a:ext cx="8229600" cy="4569371"/>
          </a:xfrm>
        </p:spPr>
        <p:txBody>
          <a:bodyPr/>
          <a:lstStyle/>
          <a:p>
            <a:pPr marL="0" indent="0">
              <a:buNone/>
            </a:pPr>
            <a:r>
              <a:rPr lang="it-IT" i="1" dirty="0"/>
              <a:t>Bell Media Inc. v. GoldTV.Biz </a:t>
            </a:r>
          </a:p>
          <a:p>
            <a:pPr marL="0" indent="0">
              <a:buNone/>
            </a:pPr>
            <a:endParaRPr lang="it-IT" i="1" dirty="0"/>
          </a:p>
          <a:p>
            <a:pPr marL="0" indent="0">
              <a:buNone/>
            </a:pPr>
            <a:endParaRPr lang="it-IT" i="1" dirty="0"/>
          </a:p>
          <a:p>
            <a:pPr marL="0" indent="0">
              <a:buNone/>
            </a:pPr>
            <a:r>
              <a:rPr lang="en-CA" b="1" dirty="0"/>
              <a:t>Laura Michaud-Ouellette </a:t>
            </a:r>
            <a:r>
              <a:rPr lang="en-CA" dirty="0"/>
              <a:t>presentation</a:t>
            </a:r>
          </a:p>
          <a:p>
            <a:pPr marL="0" indent="0">
              <a:buNone/>
            </a:pPr>
            <a:endParaRPr lang="en-CA" dirty="0"/>
          </a:p>
        </p:txBody>
      </p:sp>
      <p:sp>
        <p:nvSpPr>
          <p:cNvPr id="4" name="Footer Placeholder 3">
            <a:extLst>
              <a:ext uri="{FF2B5EF4-FFF2-40B4-BE49-F238E27FC236}">
                <a16:creationId xmlns:a16="http://schemas.microsoft.com/office/drawing/2014/main" id="{DB0047A3-7D74-49D4-9E18-AA47F4F6C6BE}"/>
              </a:ext>
            </a:extLst>
          </p:cNvPr>
          <p:cNvSpPr>
            <a:spLocks noGrp="1"/>
          </p:cNvSpPr>
          <p:nvPr>
            <p:ph type="ftr" sz="quarter" idx="11"/>
          </p:nvPr>
        </p:nvSpPr>
        <p:spPr/>
        <p:txBody>
          <a:bodyPr/>
          <a:lstStyle/>
          <a:p>
            <a:pPr>
              <a:defRPr/>
            </a:pPr>
            <a:r>
              <a:rPr lang="en-US"/>
              <a:t>Class 3</a:t>
            </a:r>
            <a:endParaRPr lang="en-US" dirty="0"/>
          </a:p>
        </p:txBody>
      </p:sp>
    </p:spTree>
    <p:extLst>
      <p:ext uri="{BB962C8B-B14F-4D97-AF65-F5344CB8AC3E}">
        <p14:creationId xmlns:p14="http://schemas.microsoft.com/office/powerpoint/2010/main" val="14312177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E18F9-1BE7-42B6-BFC0-2CDF8DD82946}"/>
              </a:ext>
            </a:extLst>
          </p:cNvPr>
          <p:cNvSpPr>
            <a:spLocks noGrp="1"/>
          </p:cNvSpPr>
          <p:nvPr>
            <p:ph type="title"/>
          </p:nvPr>
        </p:nvSpPr>
        <p:spPr>
          <a:xfrm>
            <a:off x="457200" y="274638"/>
            <a:ext cx="8229600" cy="1282154"/>
          </a:xfrm>
        </p:spPr>
        <p:txBody>
          <a:bodyPr/>
          <a:lstStyle/>
          <a:p>
            <a:pPr marL="0" indent="0">
              <a:buNone/>
            </a:pPr>
            <a:r>
              <a:rPr lang="it-IT" i="1" dirty="0"/>
              <a:t>Bell Media Inc. v. GoldTV.Biz</a:t>
            </a:r>
            <a:br>
              <a:rPr lang="it-IT" dirty="0"/>
            </a:br>
            <a:r>
              <a:rPr lang="it-IT" dirty="0"/>
              <a:t>Takeaway</a:t>
            </a:r>
            <a:r>
              <a:rPr lang="it-IT" i="1" dirty="0"/>
              <a:t> </a:t>
            </a:r>
          </a:p>
        </p:txBody>
      </p:sp>
      <p:sp>
        <p:nvSpPr>
          <p:cNvPr id="3" name="Content Placeholder 2">
            <a:extLst>
              <a:ext uri="{FF2B5EF4-FFF2-40B4-BE49-F238E27FC236}">
                <a16:creationId xmlns:a16="http://schemas.microsoft.com/office/drawing/2014/main" id="{69CAE4B4-36FB-4932-BEB3-92A5CD5EDBD2}"/>
              </a:ext>
            </a:extLst>
          </p:cNvPr>
          <p:cNvSpPr>
            <a:spLocks noGrp="1"/>
          </p:cNvSpPr>
          <p:nvPr>
            <p:ph idx="1"/>
          </p:nvPr>
        </p:nvSpPr>
        <p:spPr>
          <a:xfrm>
            <a:off x="457200" y="1556792"/>
            <a:ext cx="8229600" cy="4569371"/>
          </a:xfrm>
        </p:spPr>
        <p:txBody>
          <a:bodyPr/>
          <a:lstStyle/>
          <a:p>
            <a:pPr marL="0" indent="0">
              <a:buNone/>
            </a:pPr>
            <a:r>
              <a:rPr lang="en-US" sz="2400" dirty="0"/>
              <a:t>[97]  I am not prepared to conclude, as the Plaintiffs have suggested, that the principle of net neutrality is of no application where a site-blocking order is sought. However, I am satisfied, in the face of a strong prima facie case of ongoing infringement and a draft order that seeks to limit blocking to unlawful sites and incorporates processes to address inadvertent over-blocking that neither net neutrality nor freedom of expression concerns tip the balance against granting the relief sought. </a:t>
            </a:r>
          </a:p>
          <a:p>
            <a:pPr marL="0" indent="0">
              <a:buNone/>
            </a:pPr>
            <a:endParaRPr lang="en-US" sz="2400" dirty="0"/>
          </a:p>
          <a:p>
            <a:pPr>
              <a:buFont typeface="Wingdings" panose="05000000000000000000" pitchFamily="2" charset="2"/>
              <a:buChar char="à"/>
            </a:pPr>
            <a:r>
              <a:rPr lang="en-US" sz="2400" dirty="0" err="1">
                <a:sym typeface="Wingdings" panose="05000000000000000000" pitchFamily="2" charset="2"/>
              </a:rPr>
              <a:t>TekSavvy</a:t>
            </a:r>
            <a:r>
              <a:rPr lang="en-US" sz="2400" dirty="0">
                <a:sym typeface="Wingdings" panose="05000000000000000000" pitchFamily="2" charset="2"/>
              </a:rPr>
              <a:t> appeal November 2019</a:t>
            </a:r>
          </a:p>
          <a:p>
            <a:pPr>
              <a:buFont typeface="Wingdings" panose="05000000000000000000" pitchFamily="2" charset="2"/>
              <a:buChar char="à"/>
            </a:pPr>
            <a:r>
              <a:rPr lang="it-IT" sz="2400" dirty="0"/>
              <a:t>2020 FCA 108</a:t>
            </a:r>
            <a:r>
              <a:rPr lang="en-US" sz="2400" dirty="0">
                <a:sym typeface="Wingdings" panose="05000000000000000000" pitchFamily="2" charset="2"/>
              </a:rPr>
              <a:t> (June 2020) ruling on intervenors and memoranda of fact and law – 6 of them </a:t>
            </a:r>
            <a:r>
              <a:rPr lang="en-US" sz="2400" b="1" dirty="0">
                <a:sym typeface="Wingdings" panose="05000000000000000000" pitchFamily="2" charset="2"/>
              </a:rPr>
              <a:t>grouped</a:t>
            </a:r>
            <a:r>
              <a:rPr lang="en-US" sz="2400" dirty="0">
                <a:sym typeface="Wingdings" panose="05000000000000000000" pitchFamily="2" charset="2"/>
              </a:rPr>
              <a:t> into 2!</a:t>
            </a:r>
            <a:endParaRPr lang="it-IT" sz="2400" dirty="0"/>
          </a:p>
          <a:p>
            <a:pPr marL="0" indent="0">
              <a:buNone/>
            </a:pPr>
            <a:endParaRPr lang="en-CA" dirty="0"/>
          </a:p>
        </p:txBody>
      </p:sp>
      <p:sp>
        <p:nvSpPr>
          <p:cNvPr id="4" name="Footer Placeholder 3">
            <a:extLst>
              <a:ext uri="{FF2B5EF4-FFF2-40B4-BE49-F238E27FC236}">
                <a16:creationId xmlns:a16="http://schemas.microsoft.com/office/drawing/2014/main" id="{DB0047A3-7D74-49D4-9E18-AA47F4F6C6BE}"/>
              </a:ext>
            </a:extLst>
          </p:cNvPr>
          <p:cNvSpPr>
            <a:spLocks noGrp="1"/>
          </p:cNvSpPr>
          <p:nvPr>
            <p:ph type="ftr" sz="quarter" idx="11"/>
          </p:nvPr>
        </p:nvSpPr>
        <p:spPr/>
        <p:txBody>
          <a:bodyPr/>
          <a:lstStyle/>
          <a:p>
            <a:pPr>
              <a:defRPr/>
            </a:pPr>
            <a:r>
              <a:rPr lang="en-US"/>
              <a:t>Class 3</a:t>
            </a:r>
            <a:endParaRPr lang="en-US" dirty="0"/>
          </a:p>
        </p:txBody>
      </p:sp>
    </p:spTree>
    <p:extLst>
      <p:ext uri="{BB962C8B-B14F-4D97-AF65-F5344CB8AC3E}">
        <p14:creationId xmlns:p14="http://schemas.microsoft.com/office/powerpoint/2010/main" val="37612519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BF27E-25EB-4F1D-BA9F-8CEF9D18A905}"/>
              </a:ext>
            </a:extLst>
          </p:cNvPr>
          <p:cNvSpPr>
            <a:spLocks noGrp="1"/>
          </p:cNvSpPr>
          <p:nvPr>
            <p:ph type="title"/>
          </p:nvPr>
        </p:nvSpPr>
        <p:spPr/>
        <p:txBody>
          <a:bodyPr/>
          <a:lstStyle/>
          <a:p>
            <a:r>
              <a:rPr lang="en-CA" altLang="en-US" dirty="0"/>
              <a:t>Parting © thought (from C2MTL)</a:t>
            </a:r>
            <a:endParaRPr lang="en-CA" dirty="0"/>
          </a:p>
        </p:txBody>
      </p:sp>
      <p:sp>
        <p:nvSpPr>
          <p:cNvPr id="3" name="Content Placeholder 2">
            <a:extLst>
              <a:ext uri="{FF2B5EF4-FFF2-40B4-BE49-F238E27FC236}">
                <a16:creationId xmlns:a16="http://schemas.microsoft.com/office/drawing/2014/main" id="{937729F0-3095-4160-BD13-96E01384FBAA}"/>
              </a:ext>
            </a:extLst>
          </p:cNvPr>
          <p:cNvSpPr>
            <a:spLocks noGrp="1"/>
          </p:cNvSpPr>
          <p:nvPr>
            <p:ph idx="1"/>
          </p:nvPr>
        </p:nvSpPr>
        <p:spPr/>
        <p:txBody>
          <a:bodyPr/>
          <a:lstStyle/>
          <a:p>
            <a:pPr marL="514350" indent="-514350">
              <a:buFont typeface="+mj-lt"/>
              <a:buAutoNum type="arabicPeriod"/>
              <a:defRPr/>
            </a:pPr>
            <a:r>
              <a:rPr lang="en-CA" dirty="0"/>
              <a:t>Global regulation and enforcement</a:t>
            </a:r>
          </a:p>
          <a:p>
            <a:pPr marL="514350" indent="-514350">
              <a:buFont typeface="+mj-lt"/>
              <a:buAutoNum type="arabicPeriod"/>
              <a:defRPr/>
            </a:pPr>
            <a:r>
              <a:rPr lang="en-CA" dirty="0"/>
              <a:t>Education and notice</a:t>
            </a:r>
          </a:p>
          <a:p>
            <a:pPr marL="514350" indent="-514350">
              <a:buFont typeface="+mj-lt"/>
              <a:buAutoNum type="arabicPeriod"/>
              <a:defRPr/>
            </a:pPr>
            <a:r>
              <a:rPr lang="en-CA" dirty="0"/>
              <a:t>Open-sourced embedded code</a:t>
            </a:r>
          </a:p>
          <a:p>
            <a:pPr marL="514350" indent="-514350">
              <a:buFont typeface="+mj-lt"/>
              <a:buAutoNum type="arabicPeriod"/>
              <a:defRPr/>
            </a:pPr>
            <a:r>
              <a:rPr lang="en-CA" dirty="0"/>
              <a:t>Community standards</a:t>
            </a:r>
          </a:p>
          <a:p>
            <a:pPr marL="514350" indent="-514350">
              <a:buFont typeface="+mj-lt"/>
              <a:buAutoNum type="arabicPeriod"/>
              <a:defRPr/>
            </a:pPr>
            <a:r>
              <a:rPr lang="en-CA" dirty="0"/>
              <a:t>Give up, make it all free</a:t>
            </a:r>
          </a:p>
          <a:p>
            <a:endParaRPr lang="en-CA" dirty="0"/>
          </a:p>
        </p:txBody>
      </p:sp>
      <p:sp>
        <p:nvSpPr>
          <p:cNvPr id="4" name="Footer Placeholder 3">
            <a:extLst>
              <a:ext uri="{FF2B5EF4-FFF2-40B4-BE49-F238E27FC236}">
                <a16:creationId xmlns:a16="http://schemas.microsoft.com/office/drawing/2014/main" id="{307EF38B-61B6-4F57-B15E-FBE6EBDB6989}"/>
              </a:ext>
            </a:extLst>
          </p:cNvPr>
          <p:cNvSpPr>
            <a:spLocks noGrp="1"/>
          </p:cNvSpPr>
          <p:nvPr>
            <p:ph type="ftr" sz="quarter" idx="11"/>
          </p:nvPr>
        </p:nvSpPr>
        <p:spPr/>
        <p:txBody>
          <a:bodyPr/>
          <a:lstStyle/>
          <a:p>
            <a:pPr>
              <a:defRPr/>
            </a:pPr>
            <a:r>
              <a:rPr lang="en-US"/>
              <a:t>Class 3</a:t>
            </a:r>
            <a:endParaRPr lang="en-US" dirty="0"/>
          </a:p>
        </p:txBody>
      </p:sp>
    </p:spTree>
    <p:extLst>
      <p:ext uri="{BB962C8B-B14F-4D97-AF65-F5344CB8AC3E}">
        <p14:creationId xmlns:p14="http://schemas.microsoft.com/office/powerpoint/2010/main" val="15572379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00C8E-5156-486D-B623-6078DCA0BEB3}"/>
              </a:ext>
            </a:extLst>
          </p:cNvPr>
          <p:cNvSpPr>
            <a:spLocks noGrp="1"/>
          </p:cNvSpPr>
          <p:nvPr>
            <p:ph type="title"/>
          </p:nvPr>
        </p:nvSpPr>
        <p:spPr/>
        <p:txBody>
          <a:bodyPr/>
          <a:lstStyle/>
          <a:p>
            <a:r>
              <a:rPr lang="en-US" altLang="en-US" dirty="0"/>
              <a:t>Online Trademarks</a:t>
            </a:r>
            <a:endParaRPr lang="en-CA" dirty="0"/>
          </a:p>
        </p:txBody>
      </p:sp>
      <p:sp>
        <p:nvSpPr>
          <p:cNvPr id="4" name="Footer Placeholder 3">
            <a:extLst>
              <a:ext uri="{FF2B5EF4-FFF2-40B4-BE49-F238E27FC236}">
                <a16:creationId xmlns:a16="http://schemas.microsoft.com/office/drawing/2014/main" id="{39567637-3A64-444E-BEA9-9ADDCB369D76}"/>
              </a:ext>
            </a:extLst>
          </p:cNvPr>
          <p:cNvSpPr>
            <a:spLocks noGrp="1"/>
          </p:cNvSpPr>
          <p:nvPr>
            <p:ph type="ftr" sz="quarter" idx="11"/>
          </p:nvPr>
        </p:nvSpPr>
        <p:spPr/>
        <p:txBody>
          <a:bodyPr/>
          <a:lstStyle/>
          <a:p>
            <a:pPr>
              <a:defRPr/>
            </a:pPr>
            <a:r>
              <a:rPr lang="en-US"/>
              <a:t>Class 3</a:t>
            </a:r>
            <a:endParaRPr lang="en-US" dirty="0"/>
          </a:p>
        </p:txBody>
      </p:sp>
      <p:pic>
        <p:nvPicPr>
          <p:cNvPr id="5" name="Picture 2">
            <a:extLst>
              <a:ext uri="{FF2B5EF4-FFF2-40B4-BE49-F238E27FC236}">
                <a16:creationId xmlns:a16="http://schemas.microsoft.com/office/drawing/2014/main" id="{7CEB84EA-72A1-42FE-A6E2-7DF3C724F60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9672" y="2060848"/>
            <a:ext cx="6015773" cy="252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779441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5BFC0-0760-4B86-9359-2CB39A2BC8FD}"/>
              </a:ext>
            </a:extLst>
          </p:cNvPr>
          <p:cNvSpPr>
            <a:spLocks noGrp="1"/>
          </p:cNvSpPr>
          <p:nvPr>
            <p:ph type="title"/>
          </p:nvPr>
        </p:nvSpPr>
        <p:spPr/>
        <p:txBody>
          <a:bodyPr/>
          <a:lstStyle/>
          <a:p>
            <a:r>
              <a:rPr lang="en-US" altLang="en-US" dirty="0"/>
              <a:t>ICANN</a:t>
            </a:r>
            <a:endParaRPr lang="en-CA" dirty="0"/>
          </a:p>
        </p:txBody>
      </p:sp>
      <p:sp>
        <p:nvSpPr>
          <p:cNvPr id="3" name="Content Placeholder 2">
            <a:extLst>
              <a:ext uri="{FF2B5EF4-FFF2-40B4-BE49-F238E27FC236}">
                <a16:creationId xmlns:a16="http://schemas.microsoft.com/office/drawing/2014/main" id="{2956CD74-235D-4C35-AA95-241725531863}"/>
              </a:ext>
            </a:extLst>
          </p:cNvPr>
          <p:cNvSpPr>
            <a:spLocks noGrp="1"/>
          </p:cNvSpPr>
          <p:nvPr>
            <p:ph idx="1"/>
          </p:nvPr>
        </p:nvSpPr>
        <p:spPr/>
        <p:txBody>
          <a:bodyPr/>
          <a:lstStyle/>
          <a:p>
            <a:pPr marL="0" indent="0" eaLnBrk="1" hangingPunct="1">
              <a:buNone/>
            </a:pPr>
            <a:r>
              <a:rPr lang="en-CA" altLang="en-US" b="1" dirty="0"/>
              <a:t>I</a:t>
            </a:r>
            <a:r>
              <a:rPr lang="en-CA" altLang="en-US" dirty="0"/>
              <a:t>nternet </a:t>
            </a:r>
          </a:p>
          <a:p>
            <a:pPr marL="0" indent="0" eaLnBrk="1" hangingPunct="1">
              <a:buNone/>
            </a:pPr>
            <a:r>
              <a:rPr lang="en-CA" altLang="en-US" b="1" dirty="0"/>
              <a:t>C</a:t>
            </a:r>
            <a:r>
              <a:rPr lang="en-CA" altLang="en-US" dirty="0"/>
              <a:t>orporation for </a:t>
            </a:r>
          </a:p>
          <a:p>
            <a:pPr marL="0" indent="0" eaLnBrk="1" hangingPunct="1">
              <a:buNone/>
            </a:pPr>
            <a:r>
              <a:rPr lang="en-CA" altLang="en-US" b="1" dirty="0"/>
              <a:t>A</a:t>
            </a:r>
            <a:r>
              <a:rPr lang="en-CA" altLang="en-US" dirty="0"/>
              <a:t>ssigned </a:t>
            </a:r>
          </a:p>
          <a:p>
            <a:pPr marL="0" indent="0" eaLnBrk="1" hangingPunct="1">
              <a:buNone/>
            </a:pPr>
            <a:r>
              <a:rPr lang="en-CA" altLang="en-US" b="1" dirty="0"/>
              <a:t>N</a:t>
            </a:r>
            <a:r>
              <a:rPr lang="en-CA" altLang="en-US" dirty="0"/>
              <a:t>ames and </a:t>
            </a:r>
          </a:p>
          <a:p>
            <a:pPr marL="0" indent="0" eaLnBrk="1" hangingPunct="1">
              <a:buNone/>
            </a:pPr>
            <a:r>
              <a:rPr lang="en-CA" altLang="en-US" b="1" dirty="0"/>
              <a:t>N</a:t>
            </a:r>
            <a:r>
              <a:rPr lang="en-CA" altLang="en-US" dirty="0"/>
              <a:t>umbers</a:t>
            </a:r>
            <a:endParaRPr lang="en-US" altLang="en-US" dirty="0"/>
          </a:p>
          <a:p>
            <a:endParaRPr lang="en-CA" dirty="0"/>
          </a:p>
        </p:txBody>
      </p:sp>
      <p:sp>
        <p:nvSpPr>
          <p:cNvPr id="4" name="Footer Placeholder 3">
            <a:extLst>
              <a:ext uri="{FF2B5EF4-FFF2-40B4-BE49-F238E27FC236}">
                <a16:creationId xmlns:a16="http://schemas.microsoft.com/office/drawing/2014/main" id="{9815F9B8-D2A4-4410-87E6-4CB74535C7DD}"/>
              </a:ext>
            </a:extLst>
          </p:cNvPr>
          <p:cNvSpPr>
            <a:spLocks noGrp="1"/>
          </p:cNvSpPr>
          <p:nvPr>
            <p:ph type="ftr" sz="quarter" idx="11"/>
          </p:nvPr>
        </p:nvSpPr>
        <p:spPr/>
        <p:txBody>
          <a:bodyPr/>
          <a:lstStyle/>
          <a:p>
            <a:pPr>
              <a:defRPr/>
            </a:pPr>
            <a:r>
              <a:rPr lang="en-US"/>
              <a:t>Class 3</a:t>
            </a:r>
            <a:endParaRPr lang="en-US" dirty="0"/>
          </a:p>
        </p:txBody>
      </p:sp>
      <p:pic>
        <p:nvPicPr>
          <p:cNvPr id="5" name="Picture 7">
            <a:extLst>
              <a:ext uri="{FF2B5EF4-FFF2-40B4-BE49-F238E27FC236}">
                <a16:creationId xmlns:a16="http://schemas.microsoft.com/office/drawing/2014/main" id="{CF81BFAB-002B-4873-BC93-C7C266E939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95738" y="1916113"/>
            <a:ext cx="3671887" cy="294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0710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FF8B8-A4E9-427A-9119-A838FB094790}"/>
              </a:ext>
            </a:extLst>
          </p:cNvPr>
          <p:cNvSpPr>
            <a:spLocks noGrp="1"/>
          </p:cNvSpPr>
          <p:nvPr>
            <p:ph type="title"/>
          </p:nvPr>
        </p:nvSpPr>
        <p:spPr/>
        <p:txBody>
          <a:bodyPr/>
          <a:lstStyle/>
          <a:p>
            <a:r>
              <a:rPr lang="en-CA" dirty="0"/>
              <a:t>News Item 1</a:t>
            </a:r>
          </a:p>
        </p:txBody>
      </p:sp>
      <p:sp>
        <p:nvSpPr>
          <p:cNvPr id="3" name="Content Placeholder 2">
            <a:extLst>
              <a:ext uri="{FF2B5EF4-FFF2-40B4-BE49-F238E27FC236}">
                <a16:creationId xmlns:a16="http://schemas.microsoft.com/office/drawing/2014/main" id="{30F881BA-2905-471E-A1AA-43622DE2CA0A}"/>
              </a:ext>
            </a:extLst>
          </p:cNvPr>
          <p:cNvSpPr>
            <a:spLocks noGrp="1"/>
          </p:cNvSpPr>
          <p:nvPr>
            <p:ph idx="1"/>
          </p:nvPr>
        </p:nvSpPr>
        <p:spPr>
          <a:xfrm>
            <a:off x="457200" y="1417638"/>
            <a:ext cx="8229600" cy="4708525"/>
          </a:xfrm>
        </p:spPr>
        <p:txBody>
          <a:bodyPr/>
          <a:lstStyle/>
          <a:p>
            <a:pPr marL="0" indent="0">
              <a:buNone/>
            </a:pPr>
            <a:endParaRPr lang="en-CA" sz="2000" dirty="0"/>
          </a:p>
          <a:p>
            <a:pPr marL="0" indent="0">
              <a:buNone/>
            </a:pPr>
            <a:endParaRPr lang="en-CA" sz="2000" dirty="0"/>
          </a:p>
          <a:p>
            <a:pPr marL="0" indent="0">
              <a:buNone/>
            </a:pPr>
            <a:endParaRPr lang="en-CA" sz="2000" dirty="0"/>
          </a:p>
          <a:p>
            <a:pPr marL="0" indent="0">
              <a:buNone/>
            </a:pPr>
            <a:endParaRPr lang="en-CA" sz="2000" dirty="0"/>
          </a:p>
          <a:p>
            <a:pPr marL="0" indent="0">
              <a:buNone/>
            </a:pPr>
            <a:endParaRPr lang="en-CA" sz="2000" dirty="0"/>
          </a:p>
          <a:p>
            <a:pPr marL="0" indent="0">
              <a:buNone/>
            </a:pPr>
            <a:r>
              <a:rPr lang="en-CA" b="1" dirty="0"/>
              <a:t>Linda Zhang </a:t>
            </a:r>
            <a:r>
              <a:rPr lang="en-CA" dirty="0"/>
              <a:t>presentation</a:t>
            </a:r>
          </a:p>
          <a:p>
            <a:pPr marL="0" indent="0">
              <a:buNone/>
            </a:pPr>
            <a:endParaRPr lang="en-CA" sz="2000" dirty="0"/>
          </a:p>
        </p:txBody>
      </p:sp>
      <p:sp>
        <p:nvSpPr>
          <p:cNvPr id="4" name="Footer Placeholder 3">
            <a:extLst>
              <a:ext uri="{FF2B5EF4-FFF2-40B4-BE49-F238E27FC236}">
                <a16:creationId xmlns:a16="http://schemas.microsoft.com/office/drawing/2014/main" id="{6FD87F9D-8A18-4DFD-8081-8E8CECB41412}"/>
              </a:ext>
            </a:extLst>
          </p:cNvPr>
          <p:cNvSpPr>
            <a:spLocks noGrp="1"/>
          </p:cNvSpPr>
          <p:nvPr>
            <p:ph type="ftr" sz="quarter" idx="11"/>
          </p:nvPr>
        </p:nvSpPr>
        <p:spPr/>
        <p:txBody>
          <a:bodyPr/>
          <a:lstStyle/>
          <a:p>
            <a:pPr>
              <a:defRPr/>
            </a:pPr>
            <a:r>
              <a:rPr lang="en-US" dirty="0"/>
              <a:t>Class 3</a:t>
            </a:r>
          </a:p>
        </p:txBody>
      </p:sp>
    </p:spTree>
    <p:extLst>
      <p:ext uri="{BB962C8B-B14F-4D97-AF65-F5344CB8AC3E}">
        <p14:creationId xmlns:p14="http://schemas.microsoft.com/office/powerpoint/2010/main" val="180135959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13EF5-B79B-4CA1-9B9B-E0B1E8824A44}"/>
              </a:ext>
            </a:extLst>
          </p:cNvPr>
          <p:cNvSpPr>
            <a:spLocks noGrp="1"/>
          </p:cNvSpPr>
          <p:nvPr>
            <p:ph type="title"/>
          </p:nvPr>
        </p:nvSpPr>
        <p:spPr>
          <a:xfrm>
            <a:off x="457200" y="274638"/>
            <a:ext cx="8229600" cy="706090"/>
          </a:xfrm>
        </p:spPr>
        <p:txBody>
          <a:bodyPr/>
          <a:lstStyle/>
          <a:p>
            <a:r>
              <a:rPr lang="en-US" altLang="en-US" dirty="0"/>
              <a:t>ICANN - UDRP</a:t>
            </a:r>
            <a:endParaRPr lang="en-CA" dirty="0"/>
          </a:p>
        </p:txBody>
      </p:sp>
      <p:sp>
        <p:nvSpPr>
          <p:cNvPr id="3" name="Content Placeholder 2">
            <a:extLst>
              <a:ext uri="{FF2B5EF4-FFF2-40B4-BE49-F238E27FC236}">
                <a16:creationId xmlns:a16="http://schemas.microsoft.com/office/drawing/2014/main" id="{C3269A37-07FE-49AA-830B-DD10EEC27D6B}"/>
              </a:ext>
            </a:extLst>
          </p:cNvPr>
          <p:cNvSpPr>
            <a:spLocks noGrp="1"/>
          </p:cNvSpPr>
          <p:nvPr>
            <p:ph idx="1"/>
          </p:nvPr>
        </p:nvSpPr>
        <p:spPr>
          <a:xfrm>
            <a:off x="457200" y="980728"/>
            <a:ext cx="8229600" cy="5145435"/>
          </a:xfrm>
        </p:spPr>
        <p:txBody>
          <a:bodyPr/>
          <a:lstStyle/>
          <a:p>
            <a:pPr marL="0" indent="0" eaLnBrk="1" hangingPunct="1">
              <a:buNone/>
            </a:pPr>
            <a:r>
              <a:rPr lang="en-US" altLang="en-US" sz="2800" dirty="0"/>
              <a:t>Uniform Domain Name Dispute Resolution Procedure</a:t>
            </a:r>
          </a:p>
          <a:p>
            <a:pPr marL="0" indent="0" eaLnBrk="1" hangingPunct="1">
              <a:buNone/>
            </a:pPr>
            <a:r>
              <a:rPr lang="en-CA" altLang="en-US" sz="1400" dirty="0"/>
              <a:t>4. a. Applicable Disputes. You are required to submit to a mandatory administrative proceeding in the event that a third party (a "complainant") asserts to the applicable Provider, in compliance with the Rules of Procedure, that</a:t>
            </a:r>
          </a:p>
          <a:p>
            <a:pPr marL="0" indent="0" eaLnBrk="1" hangingPunct="1">
              <a:buNone/>
            </a:pPr>
            <a:endParaRPr lang="en-CA" altLang="en-US" sz="1400" dirty="0"/>
          </a:p>
          <a:p>
            <a:pPr marL="0" indent="0" eaLnBrk="1" hangingPunct="1">
              <a:buNone/>
            </a:pPr>
            <a:r>
              <a:rPr lang="en-CA" altLang="en-US" sz="1400" dirty="0"/>
              <a:t>(</a:t>
            </a:r>
            <a:r>
              <a:rPr lang="en-CA" altLang="en-US" sz="1400" dirty="0" err="1"/>
              <a:t>i</a:t>
            </a:r>
            <a:r>
              <a:rPr lang="en-CA" altLang="en-US" sz="1400" dirty="0"/>
              <a:t>) </a:t>
            </a:r>
            <a:r>
              <a:rPr lang="en-CA" altLang="en-US" sz="1800" b="1" dirty="0"/>
              <a:t>your domain name is identical or confusingly similar to a trademark or service mark in which the complainant has rights</a:t>
            </a:r>
            <a:r>
              <a:rPr lang="en-CA" altLang="en-US" sz="1400" dirty="0"/>
              <a:t>; and</a:t>
            </a:r>
          </a:p>
          <a:p>
            <a:pPr marL="0" indent="0" eaLnBrk="1" hangingPunct="1">
              <a:buNone/>
            </a:pPr>
            <a:r>
              <a:rPr lang="en-CA" altLang="en-US" sz="1400" dirty="0"/>
              <a:t>(ii) you have no rights or legitimate interests in respect of the domain name; and</a:t>
            </a:r>
          </a:p>
          <a:p>
            <a:pPr marL="0" indent="0" eaLnBrk="1" hangingPunct="1">
              <a:buNone/>
            </a:pPr>
            <a:r>
              <a:rPr lang="en-CA" altLang="en-US" sz="1400" dirty="0"/>
              <a:t>(iii) your domain name has been registered and is being used in bad faith.</a:t>
            </a:r>
          </a:p>
          <a:p>
            <a:pPr marL="0" indent="0" eaLnBrk="1" hangingPunct="1">
              <a:buNone/>
            </a:pPr>
            <a:r>
              <a:rPr lang="en-CA" altLang="en-US" sz="1400" dirty="0"/>
              <a:t>In the administrative proceeding, the complainant must prove that each of these three elements are present.</a:t>
            </a:r>
          </a:p>
          <a:p>
            <a:pPr marL="0" indent="0" eaLnBrk="1" hangingPunct="1">
              <a:buNone/>
            </a:pPr>
            <a:endParaRPr lang="en-CA" altLang="en-US" sz="1400" dirty="0"/>
          </a:p>
          <a:p>
            <a:pPr marL="0" indent="0" eaLnBrk="1" hangingPunct="1">
              <a:buNone/>
            </a:pPr>
            <a:r>
              <a:rPr lang="en-CA" altLang="en-US" sz="1400" dirty="0"/>
              <a:t>b. Evidence of Registration and Use in Bad Faith. For the purposes of Paragraph 4(a)(iii), the following circumstances, in particular but without limitation, if found by the Panel to be present, shall be evidence of the registration and use of a domain name in bad faith:</a:t>
            </a:r>
          </a:p>
          <a:p>
            <a:pPr marL="0" indent="0" eaLnBrk="1" hangingPunct="1">
              <a:buNone/>
            </a:pPr>
            <a:r>
              <a:rPr lang="en-CA" altLang="en-US" sz="1400" dirty="0"/>
              <a:t>(</a:t>
            </a:r>
            <a:r>
              <a:rPr lang="en-CA" altLang="en-US" sz="1400" dirty="0" err="1"/>
              <a:t>i</a:t>
            </a:r>
            <a:r>
              <a:rPr lang="en-CA" altLang="en-US" sz="1400" dirty="0"/>
              <a:t>) circumstances indicating that you have registered or you have acquired the domain name primarily for the purpose of selling, renting, or otherwise transferring the domain name registration to the complainant who is the owner of the trademark or service mark or to a competitor of that complainant, for valuable consideration in excess of your documented out-of-pocket costs directly related to the domain name; or</a:t>
            </a:r>
          </a:p>
          <a:p>
            <a:pPr marL="0" indent="0" eaLnBrk="1" hangingPunct="1">
              <a:buNone/>
            </a:pPr>
            <a:r>
              <a:rPr lang="en-CA" altLang="en-US" sz="1400" dirty="0"/>
              <a:t>(ii) you have registered the domain name in order to prevent the owner of the trademark or service mark from reflecting the mark in a corresponding domain name, provided that you have engaged in a pattern of such conduct; (…)</a:t>
            </a:r>
            <a:endParaRPr lang="en-US" altLang="en-US" sz="1400" dirty="0"/>
          </a:p>
          <a:p>
            <a:endParaRPr lang="en-CA" sz="1400" dirty="0"/>
          </a:p>
        </p:txBody>
      </p:sp>
      <p:sp>
        <p:nvSpPr>
          <p:cNvPr id="4" name="Footer Placeholder 3">
            <a:extLst>
              <a:ext uri="{FF2B5EF4-FFF2-40B4-BE49-F238E27FC236}">
                <a16:creationId xmlns:a16="http://schemas.microsoft.com/office/drawing/2014/main" id="{41E9F422-902E-49D9-BE5B-DF20EE937CED}"/>
              </a:ext>
            </a:extLst>
          </p:cNvPr>
          <p:cNvSpPr>
            <a:spLocks noGrp="1"/>
          </p:cNvSpPr>
          <p:nvPr>
            <p:ph type="ftr" sz="quarter" idx="11"/>
          </p:nvPr>
        </p:nvSpPr>
        <p:spPr/>
        <p:txBody>
          <a:bodyPr/>
          <a:lstStyle/>
          <a:p>
            <a:pPr>
              <a:defRPr/>
            </a:pPr>
            <a:r>
              <a:rPr lang="en-US"/>
              <a:t>Class 3</a:t>
            </a:r>
            <a:endParaRPr lang="en-US" dirty="0"/>
          </a:p>
        </p:txBody>
      </p:sp>
    </p:spTree>
    <p:extLst>
      <p:ext uri="{BB962C8B-B14F-4D97-AF65-F5344CB8AC3E}">
        <p14:creationId xmlns:p14="http://schemas.microsoft.com/office/powerpoint/2010/main" val="2841899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AECCF-CF1F-4412-A274-AD8046F66FCA}"/>
              </a:ext>
            </a:extLst>
          </p:cNvPr>
          <p:cNvSpPr>
            <a:spLocks noGrp="1"/>
          </p:cNvSpPr>
          <p:nvPr>
            <p:ph type="title"/>
          </p:nvPr>
        </p:nvSpPr>
        <p:spPr/>
        <p:txBody>
          <a:bodyPr/>
          <a:lstStyle/>
          <a:p>
            <a:r>
              <a:rPr lang="en-US" altLang="en-US" dirty="0"/>
              <a:t>Domain names and TM’s</a:t>
            </a:r>
            <a:endParaRPr lang="en-CA" dirty="0"/>
          </a:p>
        </p:txBody>
      </p:sp>
      <p:sp>
        <p:nvSpPr>
          <p:cNvPr id="3" name="Content Placeholder 2">
            <a:extLst>
              <a:ext uri="{FF2B5EF4-FFF2-40B4-BE49-F238E27FC236}">
                <a16:creationId xmlns:a16="http://schemas.microsoft.com/office/drawing/2014/main" id="{E6D48391-72A1-4872-A2EB-38A046376F8A}"/>
              </a:ext>
            </a:extLst>
          </p:cNvPr>
          <p:cNvSpPr>
            <a:spLocks noGrp="1"/>
          </p:cNvSpPr>
          <p:nvPr>
            <p:ph idx="1"/>
          </p:nvPr>
        </p:nvSpPr>
        <p:spPr>
          <a:xfrm>
            <a:off x="457200" y="1340768"/>
            <a:ext cx="8229600" cy="4785395"/>
          </a:xfrm>
        </p:spPr>
        <p:txBody>
          <a:bodyPr/>
          <a:lstStyle/>
          <a:p>
            <a:pPr marL="0" indent="0" eaLnBrk="1" hangingPunct="1">
              <a:buNone/>
              <a:defRPr/>
            </a:pPr>
            <a:r>
              <a:rPr lang="en-CA" sz="2000" dirty="0"/>
              <a:t>1. </a:t>
            </a:r>
            <a:r>
              <a:rPr lang="en-CA" b="1" i="1" dirty="0" err="1"/>
              <a:t>Boaden</a:t>
            </a:r>
            <a:r>
              <a:rPr lang="en-CA" b="1" i="1" dirty="0"/>
              <a:t> Catering v. Real Food </a:t>
            </a:r>
            <a:r>
              <a:rPr lang="en-CA" sz="1400" dirty="0"/>
              <a:t>2016 ONSC 4098</a:t>
            </a:r>
          </a:p>
          <a:p>
            <a:pPr marL="0" indent="0" eaLnBrk="1" hangingPunct="1">
              <a:buNone/>
              <a:defRPr/>
            </a:pPr>
            <a:r>
              <a:rPr lang="en-US" altLang="en-US" sz="2000" dirty="0"/>
              <a:t>“</a:t>
            </a:r>
            <a:r>
              <a:rPr lang="en-CA" altLang="en-US" sz="2000" dirty="0"/>
              <a:t>I find that </a:t>
            </a:r>
            <a:r>
              <a:rPr lang="en-CA" altLang="en-US" sz="2000" dirty="0" err="1"/>
              <a:t>Boaden</a:t>
            </a:r>
            <a:r>
              <a:rPr lang="en-CA" altLang="en-US" sz="2000" dirty="0"/>
              <a:t> registered the domain name rfrk.ca in bad faith with a view to denying RFRK the ability to use the name and in order to direct or point persons interested in RFRK to the </a:t>
            </a:r>
            <a:r>
              <a:rPr lang="en-CA" altLang="en-US" sz="2000" dirty="0" err="1"/>
              <a:t>Boaden</a:t>
            </a:r>
            <a:r>
              <a:rPr lang="en-CA" altLang="en-US" sz="2000" dirty="0"/>
              <a:t> website by the use of meta-tags.”</a:t>
            </a:r>
          </a:p>
          <a:p>
            <a:pPr marL="0" indent="0" eaLnBrk="1" hangingPunct="1">
              <a:buNone/>
              <a:defRPr/>
            </a:pPr>
            <a:r>
              <a:rPr lang="en-CA" altLang="en-US" sz="2000" dirty="0">
                <a:sym typeface="Wingdings" panose="05000000000000000000" pitchFamily="2" charset="2"/>
              </a:rPr>
              <a:t> “confusingly similar” to registered TM was enough, didn’t have to be identical</a:t>
            </a:r>
            <a:endParaRPr lang="en-CA" dirty="0"/>
          </a:p>
          <a:p>
            <a:pPr marL="0" indent="0">
              <a:buNone/>
            </a:pPr>
            <a:r>
              <a:rPr lang="en-CA" sz="2400" dirty="0"/>
              <a:t>2. Google Ad complaints – TM client success story!</a:t>
            </a:r>
          </a:p>
          <a:p>
            <a:pPr marL="0" indent="0">
              <a:buNone/>
            </a:pPr>
            <a:r>
              <a:rPr lang="en-CA" sz="2400" dirty="0"/>
              <a:t>3. </a:t>
            </a:r>
            <a:r>
              <a:rPr lang="en-CA" sz="2400" i="1" dirty="0"/>
              <a:t>Google v. </a:t>
            </a:r>
            <a:r>
              <a:rPr lang="en-CA" sz="2400" i="1" dirty="0" err="1"/>
              <a:t>Equustek</a:t>
            </a:r>
            <a:r>
              <a:rPr lang="en-CA" sz="2400" i="1" dirty="0"/>
              <a:t> </a:t>
            </a:r>
            <a:r>
              <a:rPr lang="en-CA" sz="2400" dirty="0"/>
              <a:t>(October 24)</a:t>
            </a:r>
          </a:p>
          <a:p>
            <a:pPr marL="0" indent="0">
              <a:buNone/>
            </a:pPr>
            <a:r>
              <a:rPr lang="en-CA" sz="2400" dirty="0"/>
              <a:t>4. Ad keywords - </a:t>
            </a:r>
            <a:r>
              <a:rPr lang="en-CA" sz="2400" i="1" dirty="0"/>
              <a:t>Vancouver Community College c. Vancouver Career College (Burnaby) Inc</a:t>
            </a:r>
            <a:r>
              <a:rPr lang="en-CA" sz="2400" dirty="0"/>
              <a:t>., 2017 BCCA 41 – passing off in keyword bidding (passing off when search </a:t>
            </a:r>
            <a:r>
              <a:rPr lang="en-CA" sz="2400"/>
              <a:t>results displayed)</a:t>
            </a:r>
            <a:endParaRPr lang="en-CA" sz="2400" dirty="0"/>
          </a:p>
        </p:txBody>
      </p:sp>
      <p:sp>
        <p:nvSpPr>
          <p:cNvPr id="4" name="Footer Placeholder 3">
            <a:extLst>
              <a:ext uri="{FF2B5EF4-FFF2-40B4-BE49-F238E27FC236}">
                <a16:creationId xmlns:a16="http://schemas.microsoft.com/office/drawing/2014/main" id="{EDD54660-7F04-4A18-AA86-1B74928C0267}"/>
              </a:ext>
            </a:extLst>
          </p:cNvPr>
          <p:cNvSpPr>
            <a:spLocks noGrp="1"/>
          </p:cNvSpPr>
          <p:nvPr>
            <p:ph type="ftr" sz="quarter" idx="11"/>
          </p:nvPr>
        </p:nvSpPr>
        <p:spPr/>
        <p:txBody>
          <a:bodyPr/>
          <a:lstStyle/>
          <a:p>
            <a:pPr>
              <a:defRPr/>
            </a:pPr>
            <a:r>
              <a:rPr lang="en-US"/>
              <a:t>Class 3</a:t>
            </a:r>
            <a:endParaRPr lang="en-US" dirty="0"/>
          </a:p>
        </p:txBody>
      </p:sp>
    </p:spTree>
    <p:extLst>
      <p:ext uri="{BB962C8B-B14F-4D97-AF65-F5344CB8AC3E}">
        <p14:creationId xmlns:p14="http://schemas.microsoft.com/office/powerpoint/2010/main" val="5249939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36760F4-E158-4C22-AAE2-8184D2435F9F}"/>
              </a:ext>
            </a:extLst>
          </p:cNvPr>
          <p:cNvSpPr>
            <a:spLocks noGrp="1"/>
          </p:cNvSpPr>
          <p:nvPr>
            <p:ph type="ftr" sz="quarter" idx="11"/>
          </p:nvPr>
        </p:nvSpPr>
        <p:spPr/>
        <p:txBody>
          <a:bodyPr/>
          <a:lstStyle/>
          <a:p>
            <a:pPr>
              <a:defRPr/>
            </a:pPr>
            <a:r>
              <a:rPr lang="en-CA"/>
              <a:t>Class 3</a:t>
            </a:r>
            <a:endParaRPr lang="en-US" dirty="0"/>
          </a:p>
        </p:txBody>
      </p:sp>
      <p:pic>
        <p:nvPicPr>
          <p:cNvPr id="3" name="Content Placeholder 8">
            <a:extLst>
              <a:ext uri="{FF2B5EF4-FFF2-40B4-BE49-F238E27FC236}">
                <a16:creationId xmlns:a16="http://schemas.microsoft.com/office/drawing/2014/main" id="{A5855BF4-59AD-4D1B-A56B-15453E1E3A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rot="5400000">
            <a:off x="3578225" y="1255713"/>
            <a:ext cx="5565775" cy="417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3">
            <a:extLst>
              <a:ext uri="{FF2B5EF4-FFF2-40B4-BE49-F238E27FC236}">
                <a16:creationId xmlns:a16="http://schemas.microsoft.com/office/drawing/2014/main" id="{8E6B3202-25CC-4D69-A961-3AC95E7D7471}"/>
              </a:ext>
            </a:extLst>
          </p:cNvPr>
          <p:cNvSpPr txBox="1">
            <a:spLocks/>
          </p:cNvSpPr>
          <p:nvPr/>
        </p:nvSpPr>
        <p:spPr bwMode="auto">
          <a:xfrm>
            <a:off x="0" y="1600200"/>
            <a:ext cx="403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anose="020B0604020202020204" pitchFamily="34" charset="0"/>
              <a:buNone/>
            </a:pPr>
            <a:r>
              <a:rPr lang="en-CA" sz="4400" b="1" dirty="0"/>
              <a:t>IT’S 5 O’CLOCK SOMEWHERE…</a:t>
            </a:r>
            <a:br>
              <a:rPr lang="en-CA" sz="4400" b="1" dirty="0"/>
            </a:br>
            <a:endParaRPr lang="en-CA" sz="4400" b="1" dirty="0"/>
          </a:p>
          <a:p>
            <a:pPr marL="0" indent="0" algn="r">
              <a:buFont typeface="Arial" panose="020B0604020202020204" pitchFamily="34" charset="0"/>
              <a:buNone/>
            </a:pPr>
            <a:r>
              <a:rPr lang="en-CA" sz="4400" b="1" dirty="0"/>
              <a:t>in Louisville KY</a:t>
            </a:r>
          </a:p>
        </p:txBody>
      </p:sp>
    </p:spTree>
    <p:extLst>
      <p:ext uri="{BB962C8B-B14F-4D97-AF65-F5344CB8AC3E}">
        <p14:creationId xmlns:p14="http://schemas.microsoft.com/office/powerpoint/2010/main" val="76238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E804E-3E66-4840-9586-3C6CA77DB0FB}"/>
              </a:ext>
            </a:extLst>
          </p:cNvPr>
          <p:cNvSpPr>
            <a:spLocks noGrp="1"/>
          </p:cNvSpPr>
          <p:nvPr>
            <p:ph type="title"/>
          </p:nvPr>
        </p:nvSpPr>
        <p:spPr/>
        <p:txBody>
          <a:bodyPr/>
          <a:lstStyle/>
          <a:p>
            <a:r>
              <a:rPr lang="en-CA" dirty="0"/>
              <a:t>INTRO TO COPYRIGHT</a:t>
            </a:r>
          </a:p>
        </p:txBody>
      </p:sp>
      <p:sp>
        <p:nvSpPr>
          <p:cNvPr id="3" name="Footer Placeholder 2">
            <a:extLst>
              <a:ext uri="{FF2B5EF4-FFF2-40B4-BE49-F238E27FC236}">
                <a16:creationId xmlns:a16="http://schemas.microsoft.com/office/drawing/2014/main" id="{C8562042-0F3E-4C03-9790-A71EB4A9012A}"/>
              </a:ext>
            </a:extLst>
          </p:cNvPr>
          <p:cNvSpPr>
            <a:spLocks noGrp="1"/>
          </p:cNvSpPr>
          <p:nvPr>
            <p:ph type="ftr" sz="quarter" idx="11"/>
          </p:nvPr>
        </p:nvSpPr>
        <p:spPr/>
        <p:txBody>
          <a:bodyPr/>
          <a:lstStyle/>
          <a:p>
            <a:pPr>
              <a:defRPr/>
            </a:pPr>
            <a:r>
              <a:rPr lang="en-US" dirty="0"/>
              <a:t>Class 3</a:t>
            </a:r>
          </a:p>
        </p:txBody>
      </p:sp>
    </p:spTree>
    <p:extLst>
      <p:ext uri="{BB962C8B-B14F-4D97-AF65-F5344CB8AC3E}">
        <p14:creationId xmlns:p14="http://schemas.microsoft.com/office/powerpoint/2010/main" val="3509038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D6852-0BDC-40BD-B6EE-E8B54FDB709D}"/>
              </a:ext>
            </a:extLst>
          </p:cNvPr>
          <p:cNvSpPr>
            <a:spLocks noGrp="1"/>
          </p:cNvSpPr>
          <p:nvPr>
            <p:ph type="title"/>
          </p:nvPr>
        </p:nvSpPr>
        <p:spPr/>
        <p:txBody>
          <a:bodyPr/>
          <a:lstStyle/>
          <a:p>
            <a:r>
              <a:rPr lang="en-CA" dirty="0"/>
              <a:t>Copyright 101</a:t>
            </a:r>
          </a:p>
        </p:txBody>
      </p:sp>
      <p:sp>
        <p:nvSpPr>
          <p:cNvPr id="3" name="Content Placeholder 2">
            <a:extLst>
              <a:ext uri="{FF2B5EF4-FFF2-40B4-BE49-F238E27FC236}">
                <a16:creationId xmlns:a16="http://schemas.microsoft.com/office/drawing/2014/main" id="{391A375C-18A3-4F13-921B-9C77780ECA07}"/>
              </a:ext>
            </a:extLst>
          </p:cNvPr>
          <p:cNvSpPr>
            <a:spLocks noGrp="1"/>
          </p:cNvSpPr>
          <p:nvPr>
            <p:ph idx="1"/>
          </p:nvPr>
        </p:nvSpPr>
        <p:spPr/>
        <p:txBody>
          <a:bodyPr/>
          <a:lstStyle/>
          <a:p>
            <a:pPr eaLnBrk="1" hangingPunct="1">
              <a:buNone/>
            </a:pPr>
            <a:r>
              <a:rPr lang="en-US" altLang="en-US" dirty="0"/>
              <a:t>It’s right (no pun intended) there in the name!</a:t>
            </a:r>
          </a:p>
          <a:p>
            <a:pPr eaLnBrk="1" hangingPunct="1">
              <a:buNone/>
            </a:pPr>
            <a:r>
              <a:rPr lang="en-US" altLang="en-US" sz="4400" b="1" dirty="0"/>
              <a:t>The “right” to “copy”</a:t>
            </a:r>
          </a:p>
          <a:p>
            <a:pPr eaLnBrk="1" hangingPunct="1">
              <a:buNone/>
            </a:pPr>
            <a:endParaRPr lang="en-US" altLang="en-US" b="1" dirty="0"/>
          </a:p>
          <a:p>
            <a:pPr eaLnBrk="1" hangingPunct="1">
              <a:buNone/>
            </a:pPr>
            <a:r>
              <a:rPr lang="en-US" altLang="en-US" b="1" dirty="0"/>
              <a:t>In legal-ese:</a:t>
            </a:r>
          </a:p>
          <a:p>
            <a:pPr eaLnBrk="1" hangingPunct="1">
              <a:buNone/>
            </a:pPr>
            <a:r>
              <a:rPr lang="en-CA" altLang="en-US" dirty="0"/>
              <a:t>the sole right to produce or reproduce the work or any substantial part thereof in any material form whatever (…) (s.3 </a:t>
            </a:r>
            <a:r>
              <a:rPr lang="en-CA" altLang="en-US" i="1" dirty="0"/>
              <a:t>Copyright Act</a:t>
            </a:r>
            <a:r>
              <a:rPr lang="en-CA" altLang="en-US" dirty="0"/>
              <a:t>)</a:t>
            </a:r>
            <a:endParaRPr lang="en-US" altLang="en-US" dirty="0"/>
          </a:p>
        </p:txBody>
      </p:sp>
      <p:sp>
        <p:nvSpPr>
          <p:cNvPr id="4" name="Footer Placeholder 3">
            <a:extLst>
              <a:ext uri="{FF2B5EF4-FFF2-40B4-BE49-F238E27FC236}">
                <a16:creationId xmlns:a16="http://schemas.microsoft.com/office/drawing/2014/main" id="{BC242A70-5E5E-4853-AF10-42206BD61A02}"/>
              </a:ext>
            </a:extLst>
          </p:cNvPr>
          <p:cNvSpPr>
            <a:spLocks noGrp="1"/>
          </p:cNvSpPr>
          <p:nvPr>
            <p:ph type="ftr" sz="quarter" idx="11"/>
          </p:nvPr>
        </p:nvSpPr>
        <p:spPr/>
        <p:txBody>
          <a:bodyPr/>
          <a:lstStyle/>
          <a:p>
            <a:pPr>
              <a:defRPr/>
            </a:pPr>
            <a:r>
              <a:rPr lang="en-US" dirty="0"/>
              <a:t>Class 3</a:t>
            </a:r>
          </a:p>
        </p:txBody>
      </p:sp>
    </p:spTree>
    <p:extLst>
      <p:ext uri="{BB962C8B-B14F-4D97-AF65-F5344CB8AC3E}">
        <p14:creationId xmlns:p14="http://schemas.microsoft.com/office/powerpoint/2010/main" val="1446872298"/>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FF65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28477</TotalTime>
  <Words>6964</Words>
  <Application>Microsoft Office PowerPoint</Application>
  <PresentationFormat>On-screen Show (4:3)</PresentationFormat>
  <Paragraphs>606</Paragraphs>
  <Slides>72</Slides>
  <Notes>59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72</vt:i4>
      </vt:variant>
    </vt:vector>
  </HeadingPairs>
  <TitlesOfParts>
    <vt:vector size="76" baseType="lpstr">
      <vt:lpstr>Arial</vt:lpstr>
      <vt:lpstr>Calibri</vt:lpstr>
      <vt:lpstr>Wingdings</vt:lpstr>
      <vt:lpstr>Office Theme</vt:lpstr>
      <vt:lpstr> Class 3 – September 22  Hands Off My Stuff – Copyright (and other IP) on the Internet, and territorial jurisdiction and other preliminary matters                                </vt:lpstr>
      <vt:lpstr>Admin Crap</vt:lpstr>
      <vt:lpstr>Other announcements</vt:lpstr>
      <vt:lpstr>SIMPSONS CLIP OF THE DAY</vt:lpstr>
      <vt:lpstr>Quiz 1 winners!</vt:lpstr>
      <vt:lpstr>In the News</vt:lpstr>
      <vt:lpstr>News Item 1</vt:lpstr>
      <vt:lpstr>INTRO TO COPYRIGHT</vt:lpstr>
      <vt:lpstr>Copyright 101</vt:lpstr>
      <vt:lpstr>Client letter</vt:lpstr>
      <vt:lpstr>Class exercise (confession) of the day!</vt:lpstr>
      <vt:lpstr>Preliminary matters –  FINDING VIOLATORS</vt:lpstr>
      <vt:lpstr>Internet anonymity?</vt:lpstr>
      <vt:lpstr>IP Addresses</vt:lpstr>
      <vt:lpstr>Norwich</vt:lpstr>
      <vt:lpstr>BMG Canada Inc. v. Doe</vt:lpstr>
      <vt:lpstr>Voltage Pictures LLC v. John Doe 2014 FC 161 </vt:lpstr>
      <vt:lpstr>Voltage Pictures LLC v. John Doe</vt:lpstr>
      <vt:lpstr>Voltage v. Doe – wait there’s more!</vt:lpstr>
      <vt:lpstr>Voltage v. Doe: Part III the Revenge</vt:lpstr>
      <vt:lpstr>Norwich Orders summary</vt:lpstr>
      <vt:lpstr>Norwich as described in Leahy 2002 ABCA 101</vt:lpstr>
      <vt:lpstr>Norwich orders on the internet</vt:lpstr>
      <vt:lpstr>Norwich orders for:</vt:lpstr>
      <vt:lpstr>Preliminary matters –  TERRITORIAL JURISDICTION</vt:lpstr>
      <vt:lpstr>Territorial jurisdiction</vt:lpstr>
      <vt:lpstr>Tariff-22 Case</vt:lpstr>
      <vt:lpstr>Tariff-22 Case takeaways</vt:lpstr>
      <vt:lpstr>Copyright Trilogy 2004</vt:lpstr>
      <vt:lpstr>S. 31.1 Copyright Act</vt:lpstr>
      <vt:lpstr>USA equivalent to 31.1</vt:lpstr>
      <vt:lpstr>Territorial Jurisdiction: @yousuck! – Internet Defamation</vt:lpstr>
      <vt:lpstr>Haaretz.com v. Goldhar basics</vt:lpstr>
      <vt:lpstr>Territorial Jurisdiction Choice of forum clause?</vt:lpstr>
      <vt:lpstr>Territorial Jurisdiction Choice of forum clause?</vt:lpstr>
      <vt:lpstr>Territorial Jurisdiction Douez</vt:lpstr>
      <vt:lpstr>Territorial Jurisdiction Douez</vt:lpstr>
      <vt:lpstr>Facebook current Terms</vt:lpstr>
      <vt:lpstr>Territorial Jurisdiction Choice of forum clause???</vt:lpstr>
      <vt:lpstr>Territorial Jurisdiction Parting thoughts</vt:lpstr>
      <vt:lpstr> </vt:lpstr>
      <vt:lpstr>© law doesn’t vanish on the internet</vt:lpstr>
      <vt:lpstr>© law doesn’t vanish on the internet, but maybe it changes?</vt:lpstr>
      <vt:lpstr>2012 Copyright Pentalogy</vt:lpstr>
      <vt:lpstr>C-11: Copyright Modernization Act</vt:lpstr>
      <vt:lpstr>Copyright Modernization Act</vt:lpstr>
      <vt:lpstr>CMA – Notice and Notice</vt:lpstr>
      <vt:lpstr>A notice!</vt:lpstr>
      <vt:lpstr>Voltage v. Doe: Part III the Revenge</vt:lpstr>
      <vt:lpstr>Voltage v. Doe: Part IV in 3-D</vt:lpstr>
      <vt:lpstr>Voltage v. Doe: Part IV in 3-D (cont.)</vt:lpstr>
      <vt:lpstr>Voltage v. Doe: Part V - The Reckoning</vt:lpstr>
      <vt:lpstr>Voltage v. Doe: Part V - The Reckoning</vt:lpstr>
      <vt:lpstr>Voltage v. Doe: Part V - The Reckoning</vt:lpstr>
      <vt:lpstr>Voltage v. Doe: Part VI –  The Force Awakens</vt:lpstr>
      <vt:lpstr>Voltage v. Doe: Part VI –  The Force Awakens</vt:lpstr>
      <vt:lpstr>USA  - “Notice and Takedown” </vt:lpstr>
      <vt:lpstr>CMA - Enabling © infringement</vt:lpstr>
      <vt:lpstr>Enabling © infringement - factors</vt:lpstr>
      <vt:lpstr>Mashups!</vt:lpstr>
      <vt:lpstr>Mashups!</vt:lpstr>
      <vt:lpstr>Fighting internet piracy: Fair Play Coalition (Feb. 2018)</vt:lpstr>
      <vt:lpstr>Nice try!</vt:lpstr>
      <vt:lpstr>Nice try!</vt:lpstr>
      <vt:lpstr>If at first you don’t succeed…</vt:lpstr>
      <vt:lpstr>Bell Media Inc. v. GoldTV.Biz Takeaway </vt:lpstr>
      <vt:lpstr>Parting © thought (from C2MTL)</vt:lpstr>
      <vt:lpstr>Online Trademarks</vt:lpstr>
      <vt:lpstr>ICANN</vt:lpstr>
      <vt:lpstr>ICANN - UDRP</vt:lpstr>
      <vt:lpstr>Domain names and TM’s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Allen Mendelsohn</dc:creator>
  <cp:lastModifiedBy>Allen Mendelsohn</cp:lastModifiedBy>
  <cp:revision>1195</cp:revision>
  <dcterms:created xsi:type="dcterms:W3CDTF">2011-09-16T14:20:42Z</dcterms:created>
  <dcterms:modified xsi:type="dcterms:W3CDTF">2020-09-22T22:51:48Z</dcterms:modified>
</cp:coreProperties>
</file>