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8"/>
  </p:notesMasterIdLst>
  <p:handoutMasterIdLst>
    <p:handoutMasterId r:id="rId79"/>
  </p:handoutMasterIdLst>
  <p:sldIdLst>
    <p:sldId id="256" r:id="rId2"/>
    <p:sldId id="401" r:id="rId3"/>
    <p:sldId id="439" r:id="rId4"/>
    <p:sldId id="478" r:id="rId5"/>
    <p:sldId id="403" r:id="rId6"/>
    <p:sldId id="487" r:id="rId7"/>
    <p:sldId id="402" r:id="rId8"/>
    <p:sldId id="486" r:id="rId9"/>
    <p:sldId id="477" r:id="rId10"/>
    <p:sldId id="452" r:id="rId11"/>
    <p:sldId id="406" r:id="rId12"/>
    <p:sldId id="483" r:id="rId13"/>
    <p:sldId id="407" r:id="rId14"/>
    <p:sldId id="489" r:id="rId15"/>
    <p:sldId id="485" r:id="rId16"/>
    <p:sldId id="484" r:id="rId17"/>
    <p:sldId id="482" r:id="rId18"/>
    <p:sldId id="466" r:id="rId19"/>
    <p:sldId id="491" r:id="rId20"/>
    <p:sldId id="408" r:id="rId21"/>
    <p:sldId id="474" r:id="rId22"/>
    <p:sldId id="409" r:id="rId23"/>
    <p:sldId id="448" r:id="rId24"/>
    <p:sldId id="447" r:id="rId25"/>
    <p:sldId id="463" r:id="rId26"/>
    <p:sldId id="465" r:id="rId27"/>
    <p:sldId id="481" r:id="rId28"/>
    <p:sldId id="467" r:id="rId29"/>
    <p:sldId id="410" r:id="rId30"/>
    <p:sldId id="416" r:id="rId31"/>
    <p:sldId id="449" r:id="rId32"/>
    <p:sldId id="415" r:id="rId33"/>
    <p:sldId id="411" r:id="rId34"/>
    <p:sldId id="412" r:id="rId35"/>
    <p:sldId id="413" r:id="rId36"/>
    <p:sldId id="473" r:id="rId37"/>
    <p:sldId id="475" r:id="rId38"/>
    <p:sldId id="456" r:id="rId39"/>
    <p:sldId id="451" r:id="rId40"/>
    <p:sldId id="417" r:id="rId41"/>
    <p:sldId id="418" r:id="rId42"/>
    <p:sldId id="438" r:id="rId43"/>
    <p:sldId id="420" r:id="rId44"/>
    <p:sldId id="419" r:id="rId45"/>
    <p:sldId id="421" r:id="rId46"/>
    <p:sldId id="454" r:id="rId47"/>
    <p:sldId id="422" r:id="rId48"/>
    <p:sldId id="471" r:id="rId49"/>
    <p:sldId id="472" r:id="rId50"/>
    <p:sldId id="423" r:id="rId51"/>
    <p:sldId id="441" r:id="rId52"/>
    <p:sldId id="476" r:id="rId53"/>
    <p:sldId id="464" r:id="rId54"/>
    <p:sldId id="425" r:id="rId55"/>
    <p:sldId id="436" r:id="rId56"/>
    <p:sldId id="462" r:id="rId57"/>
    <p:sldId id="455" r:id="rId58"/>
    <p:sldId id="437" r:id="rId59"/>
    <p:sldId id="426" r:id="rId60"/>
    <p:sldId id="460" r:id="rId61"/>
    <p:sldId id="470" r:id="rId62"/>
    <p:sldId id="461" r:id="rId63"/>
    <p:sldId id="424" r:id="rId64"/>
    <p:sldId id="428" r:id="rId65"/>
    <p:sldId id="490" r:id="rId66"/>
    <p:sldId id="429" r:id="rId67"/>
    <p:sldId id="432" r:id="rId68"/>
    <p:sldId id="433" r:id="rId69"/>
    <p:sldId id="434" r:id="rId70"/>
    <p:sldId id="431" r:id="rId71"/>
    <p:sldId id="430" r:id="rId72"/>
    <p:sldId id="443" r:id="rId73"/>
    <p:sldId id="444" r:id="rId74"/>
    <p:sldId id="479" r:id="rId75"/>
    <p:sldId id="488" r:id="rId76"/>
    <p:sldId id="480" r:id="rId7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7289" autoAdjust="0"/>
  </p:normalViewPr>
  <p:slideViewPr>
    <p:cSldViewPr>
      <p:cViewPr varScale="1">
        <p:scale>
          <a:sx n="67" d="100"/>
          <a:sy n="67" d="100"/>
        </p:scale>
        <p:origin x="19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61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9/14/2020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9/14/2020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21</a:t>
            </a:fld>
            <a:endParaRPr lang="en-US" altLang="en-US"/>
          </a:p>
        </p:txBody>
      </p:sp>
    </p:spTree>
    <p:extLst>
      <p:ext uri="{BB962C8B-B14F-4D97-AF65-F5344CB8AC3E}">
        <p14:creationId xmlns:p14="http://schemas.microsoft.com/office/powerpoint/2010/main" val="2681532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Broadcasting Act – All that </a:t>
            </a:r>
            <a:r>
              <a:rPr lang="en-CA" dirty="0" err="1"/>
              <a:t>CanCon</a:t>
            </a:r>
            <a:r>
              <a:rPr lang="en-CA" dirty="0"/>
              <a:t> crap</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22</a:t>
            </a:fld>
            <a:endParaRPr lang="en-US" altLang="en-US"/>
          </a:p>
        </p:txBody>
      </p:sp>
    </p:spTree>
    <p:extLst>
      <p:ext uri="{BB962C8B-B14F-4D97-AF65-F5344CB8AC3E}">
        <p14:creationId xmlns:p14="http://schemas.microsoft.com/office/powerpoint/2010/main" val="2702529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23</a:t>
            </a:fld>
            <a:endParaRPr lang="en-US" altLang="en-US"/>
          </a:p>
        </p:txBody>
      </p:sp>
    </p:spTree>
    <p:extLst>
      <p:ext uri="{BB962C8B-B14F-4D97-AF65-F5344CB8AC3E}">
        <p14:creationId xmlns:p14="http://schemas.microsoft.com/office/powerpoint/2010/main" val="1667606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Canadian Heritage for Broadcasting Act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kern="1200" dirty="0">
                <a:solidFill>
                  <a:schemeClr val="tx1"/>
                </a:solidFill>
                <a:effectLst/>
                <a:latin typeface="+mn-lt"/>
                <a:ea typeface="+mn-ea"/>
                <a:cs typeface="+mn-cs"/>
              </a:rPr>
              <a:t>Innovation, Science and Economic Development Canada (old </a:t>
            </a:r>
            <a:r>
              <a:rPr lang="en-CA" dirty="0"/>
              <a:t>Minister of Industry) for Telecommunications Act Navdeep Bains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24</a:t>
            </a:fld>
            <a:endParaRPr lang="en-US" altLang="en-US"/>
          </a:p>
        </p:txBody>
      </p:sp>
    </p:spTree>
    <p:extLst>
      <p:ext uri="{BB962C8B-B14F-4D97-AF65-F5344CB8AC3E}">
        <p14:creationId xmlns:p14="http://schemas.microsoft.com/office/powerpoint/2010/main" val="222966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Minister – Industry now </a:t>
            </a:r>
            <a:r>
              <a:rPr lang="en-CA" sz="1200" dirty="0"/>
              <a:t>Innovation, Science and Economic Development </a:t>
            </a:r>
            <a:r>
              <a:rPr lang="en-CA" dirty="0"/>
              <a:t> (Navdeep Bains)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25</a:t>
            </a:fld>
            <a:endParaRPr lang="en-US" altLang="en-US"/>
          </a:p>
        </p:txBody>
      </p:sp>
    </p:spTree>
    <p:extLst>
      <p:ext uri="{BB962C8B-B14F-4D97-AF65-F5344CB8AC3E}">
        <p14:creationId xmlns:p14="http://schemas.microsoft.com/office/powerpoint/2010/main" val="1025843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Prime Minister’s Appointment letter to Minister </a:t>
            </a:r>
            <a:r>
              <a:rPr lang="en-CA" dirty="0" err="1"/>
              <a:t>Guilbault</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26</a:t>
            </a:fld>
            <a:endParaRPr lang="en-US" altLang="en-US"/>
          </a:p>
        </p:txBody>
      </p:sp>
    </p:spTree>
    <p:extLst>
      <p:ext uri="{BB962C8B-B14F-4D97-AF65-F5344CB8AC3E}">
        <p14:creationId xmlns:p14="http://schemas.microsoft.com/office/powerpoint/2010/main" val="3598348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Prime Minister’s Appointment letter to Minister </a:t>
            </a:r>
            <a:r>
              <a:rPr lang="en-CA" dirty="0" err="1"/>
              <a:t>Guilbault</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27</a:t>
            </a:fld>
            <a:endParaRPr lang="en-US" altLang="en-US"/>
          </a:p>
        </p:txBody>
      </p:sp>
    </p:spTree>
    <p:extLst>
      <p:ext uri="{BB962C8B-B14F-4D97-AF65-F5344CB8AC3E}">
        <p14:creationId xmlns:p14="http://schemas.microsoft.com/office/powerpoint/2010/main" val="4059593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1993, not written for the internet, BUT used that way</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28</a:t>
            </a:fld>
            <a:endParaRPr lang="en-US" altLang="en-US"/>
          </a:p>
        </p:txBody>
      </p:sp>
    </p:spTree>
    <p:extLst>
      <p:ext uri="{BB962C8B-B14F-4D97-AF65-F5344CB8AC3E}">
        <p14:creationId xmlns:p14="http://schemas.microsoft.com/office/powerpoint/2010/main" val="4212244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Act – Broadcasting Act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2132423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Bell, Videotron, Rogers, etc. who do many of the things (ISP+)</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30</a:t>
            </a:fld>
            <a:endParaRPr lang="en-US" altLang="en-US"/>
          </a:p>
        </p:txBody>
      </p:sp>
    </p:spTree>
    <p:extLst>
      <p:ext uri="{BB962C8B-B14F-4D97-AF65-F5344CB8AC3E}">
        <p14:creationId xmlns:p14="http://schemas.microsoft.com/office/powerpoint/2010/main" val="303989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a:sym typeface="Wingdings" panose="05000000000000000000" pitchFamily="2" charset="2"/>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2</a:t>
            </a:fld>
            <a:endParaRPr lang="en-US" altLang="en-US"/>
          </a:p>
        </p:txBody>
      </p:sp>
    </p:spTree>
    <p:extLst>
      <p:ext uri="{BB962C8B-B14F-4D97-AF65-F5344CB8AC3E}">
        <p14:creationId xmlns:p14="http://schemas.microsoft.com/office/powerpoint/2010/main" val="291827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Note bold </a:t>
            </a:r>
            <a:r>
              <a:rPr lang="en-CA" dirty="0">
                <a:sym typeface="Wingdings" panose="05000000000000000000" pitchFamily="2" charset="2"/>
              </a:rPr>
              <a:t> There was a wireless code in 2017</a:t>
            </a:r>
            <a:endParaRPr lang="en-CA" dirty="0"/>
          </a:p>
          <a:p>
            <a:r>
              <a:rPr lang="en-CA" dirty="0"/>
              <a:t>7(a) </a:t>
            </a:r>
            <a:r>
              <a:rPr lang="en-CA" dirty="0" err="1"/>
              <a:t>etc</a:t>
            </a:r>
            <a:r>
              <a:rPr lang="en-CA" dirty="0"/>
              <a:t> </a:t>
            </a:r>
            <a:r>
              <a:rPr lang="en-CA" dirty="0">
                <a:sym typeface="Wingdings" panose="05000000000000000000" pitchFamily="2" charset="2"/>
              </a:rPr>
              <a:t> economic ones generally</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36</a:t>
            </a:fld>
            <a:endParaRPr lang="en-US" altLang="en-US"/>
          </a:p>
        </p:txBody>
      </p:sp>
    </p:spTree>
    <p:extLst>
      <p:ext uri="{BB962C8B-B14F-4D97-AF65-F5344CB8AC3E}">
        <p14:creationId xmlns:p14="http://schemas.microsoft.com/office/powerpoint/2010/main" val="2099848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37</a:t>
            </a:fld>
            <a:endParaRPr lang="en-US" altLang="en-US"/>
          </a:p>
        </p:txBody>
      </p:sp>
    </p:spTree>
    <p:extLst>
      <p:ext uri="{BB962C8B-B14F-4D97-AF65-F5344CB8AC3E}">
        <p14:creationId xmlns:p14="http://schemas.microsoft.com/office/powerpoint/2010/main" val="1444654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Being appealed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38</a:t>
            </a:fld>
            <a:endParaRPr lang="en-US" altLang="en-US"/>
          </a:p>
        </p:txBody>
      </p:sp>
    </p:spTree>
    <p:extLst>
      <p:ext uri="{BB962C8B-B14F-4D97-AF65-F5344CB8AC3E}">
        <p14:creationId xmlns:p14="http://schemas.microsoft.com/office/powerpoint/2010/main" val="2699964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40</a:t>
            </a:fld>
            <a:endParaRPr lang="en-US" altLang="en-US"/>
          </a:p>
        </p:txBody>
      </p:sp>
    </p:spTree>
    <p:extLst>
      <p:ext uri="{BB962C8B-B14F-4D97-AF65-F5344CB8AC3E}">
        <p14:creationId xmlns:p14="http://schemas.microsoft.com/office/powerpoint/2010/main" val="203184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a:t>
            </a:r>
            <a:r>
              <a:rPr lang="en-CA" sz="1200" kern="1200" dirty="0">
                <a:solidFill>
                  <a:schemeClr val="tx1"/>
                </a:solidFill>
                <a:effectLst/>
                <a:latin typeface="+mn-lt"/>
                <a:ea typeface="+mn-ea"/>
                <a:cs typeface="+mn-cs"/>
              </a:rPr>
              <a:t> child pornography</a:t>
            </a:r>
          </a:p>
          <a:p>
            <a:r>
              <a:rPr lang="en-CA" sz="1200" b="1" kern="1200" dirty="0">
                <a:solidFill>
                  <a:schemeClr val="tx1"/>
                </a:solidFill>
                <a:effectLst/>
                <a:latin typeface="+mn-lt"/>
                <a:ea typeface="+mn-ea"/>
                <a:cs typeface="+mn-cs"/>
              </a:rPr>
              <a:t>Adults</a:t>
            </a:r>
            <a:r>
              <a:rPr lang="en-CA" sz="1200" kern="1200" dirty="0">
                <a:solidFill>
                  <a:schemeClr val="tx1"/>
                </a:solidFill>
                <a:effectLst/>
                <a:latin typeface="+mn-lt"/>
                <a:ea typeface="+mn-ea"/>
                <a:cs typeface="+mn-cs"/>
              </a:rPr>
              <a:t> would be blocked from seeing legitimate expression, this part of 223 struck down</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43</a:t>
            </a:fld>
            <a:endParaRPr lang="en-US" altLang="en-US"/>
          </a:p>
        </p:txBody>
      </p:sp>
    </p:spTree>
    <p:extLst>
      <p:ext uri="{BB962C8B-B14F-4D97-AF65-F5344CB8AC3E}">
        <p14:creationId xmlns:p14="http://schemas.microsoft.com/office/powerpoint/2010/main" val="3997874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46</a:t>
            </a:fld>
            <a:endParaRPr lang="en-US" altLang="en-US"/>
          </a:p>
        </p:txBody>
      </p:sp>
    </p:spTree>
    <p:extLst>
      <p:ext uri="{BB962C8B-B14F-4D97-AF65-F5344CB8AC3E}">
        <p14:creationId xmlns:p14="http://schemas.microsoft.com/office/powerpoint/2010/main" val="1186021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Francais</a:t>
            </a:r>
            <a:r>
              <a:rPr lang="en-CA" dirty="0"/>
              <a:t> ok</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48</a:t>
            </a:fld>
            <a:endParaRPr lang="en-US" altLang="en-US"/>
          </a:p>
        </p:txBody>
      </p:sp>
    </p:spTree>
    <p:extLst>
      <p:ext uri="{BB962C8B-B14F-4D97-AF65-F5344CB8AC3E}">
        <p14:creationId xmlns:p14="http://schemas.microsoft.com/office/powerpoint/2010/main" val="1903542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Tim Wu – </a:t>
            </a:r>
            <a:r>
              <a:rPr lang="en-CA" b="1" dirty="0"/>
              <a:t>A Proposal For Network Neutrality</a:t>
            </a:r>
            <a:r>
              <a:rPr lang="en-CA" dirty="0"/>
              <a:t> paper, June 2002, U Virginia law school (now at Columbia)</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50</a:t>
            </a:fld>
            <a:endParaRPr lang="en-US" altLang="en-US"/>
          </a:p>
        </p:txBody>
      </p:sp>
    </p:spTree>
    <p:extLst>
      <p:ext uri="{BB962C8B-B14F-4D97-AF65-F5344CB8AC3E}">
        <p14:creationId xmlns:p14="http://schemas.microsoft.com/office/powerpoint/2010/main" val="3421701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Telus workers on strike, set up a website called Voices for Change; Telus blocked access to the site by its subscribers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53</a:t>
            </a:fld>
            <a:endParaRPr lang="en-US" altLang="en-US"/>
          </a:p>
        </p:txBody>
      </p:sp>
    </p:spTree>
    <p:extLst>
      <p:ext uri="{BB962C8B-B14F-4D97-AF65-F5344CB8AC3E}">
        <p14:creationId xmlns:p14="http://schemas.microsoft.com/office/powerpoint/2010/main" val="1430327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ITMP </a:t>
            </a:r>
            <a:r>
              <a:rPr lang="en-CA" dirty="0">
                <a:sym typeface="Wingdings" panose="05000000000000000000" pitchFamily="2" charset="2"/>
              </a:rPr>
              <a:t> Throttling! </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55</a:t>
            </a:fld>
            <a:endParaRPr lang="en-US" altLang="en-US"/>
          </a:p>
        </p:txBody>
      </p:sp>
    </p:spTree>
    <p:extLst>
      <p:ext uri="{BB962C8B-B14F-4D97-AF65-F5344CB8AC3E}">
        <p14:creationId xmlns:p14="http://schemas.microsoft.com/office/powerpoint/2010/main" val="122285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a:t>
            </a:fld>
            <a:endParaRPr lang="en-US" altLang="en-US"/>
          </a:p>
        </p:txBody>
      </p:sp>
    </p:spTree>
    <p:extLst>
      <p:ext uri="{BB962C8B-B14F-4D97-AF65-F5344CB8AC3E}">
        <p14:creationId xmlns:p14="http://schemas.microsoft.com/office/powerpoint/2010/main" val="2853945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ITMP </a:t>
            </a:r>
            <a:r>
              <a:rPr lang="en-CA" dirty="0">
                <a:sym typeface="Wingdings" panose="05000000000000000000" pitchFamily="2" charset="2"/>
              </a:rPr>
              <a:t> Throttling! </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56</a:t>
            </a:fld>
            <a:endParaRPr lang="en-US" altLang="en-US"/>
          </a:p>
        </p:txBody>
      </p:sp>
    </p:spTree>
    <p:extLst>
      <p:ext uri="{BB962C8B-B14F-4D97-AF65-F5344CB8AC3E}">
        <p14:creationId xmlns:p14="http://schemas.microsoft.com/office/powerpoint/2010/main" val="3025531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Precursor to the 2017 stuff</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57</a:t>
            </a:fld>
            <a:endParaRPr lang="en-US" altLang="en-US"/>
          </a:p>
        </p:txBody>
      </p:sp>
    </p:spTree>
    <p:extLst>
      <p:ext uri="{BB962C8B-B14F-4D97-AF65-F5344CB8AC3E}">
        <p14:creationId xmlns:p14="http://schemas.microsoft.com/office/powerpoint/2010/main" val="388013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sym typeface="Wingdings" panose="05000000000000000000" pitchFamily="2" charset="2"/>
              </a:rPr>
              <a:t>Section 4  Telecom Act doesn’t apply to broadcasters</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sym typeface="Wingdings" panose="05000000000000000000" pitchFamily="2" charset="2"/>
              </a:rPr>
              <a:t>Note  </a:t>
            </a:r>
            <a:r>
              <a:rPr lang="en-CA" dirty="0"/>
              <a:t>“undue and unreasonable” </a:t>
            </a:r>
            <a:r>
              <a:rPr lang="en-CA" dirty="0">
                <a:sym typeface="Wingdings" panose="05000000000000000000" pitchFamily="2" charset="2"/>
              </a:rPr>
              <a:t> so it might be reasonable to do so???</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58</a:t>
            </a:fld>
            <a:endParaRPr lang="en-US" altLang="en-US"/>
          </a:p>
        </p:txBody>
      </p:sp>
    </p:spTree>
    <p:extLst>
      <p:ext uri="{BB962C8B-B14F-4D97-AF65-F5344CB8AC3E}">
        <p14:creationId xmlns:p14="http://schemas.microsoft.com/office/powerpoint/2010/main" val="2440562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4 </a:t>
            </a:r>
            <a:r>
              <a:rPr lang="fr-CA" dirty="0" err="1"/>
              <a:t>criteria</a:t>
            </a:r>
            <a:r>
              <a:rPr lang="fr-CA" dirty="0"/>
              <a:t> </a:t>
            </a:r>
            <a:r>
              <a:rPr lang="fr-CA" dirty="0" err="1"/>
              <a:t>explained</a:t>
            </a:r>
            <a:r>
              <a:rPr lang="fr-CA" dirty="0"/>
              <a:t> at para. 126 </a:t>
            </a:r>
            <a:r>
              <a:rPr lang="en-CA" dirty="0">
                <a:sym typeface="Wingdings" panose="05000000000000000000" pitchFamily="2" charset="2"/>
              </a:rPr>
              <a:t> READ</a:t>
            </a:r>
          </a:p>
          <a:p>
            <a:r>
              <a:rPr lang="en-CA" dirty="0">
                <a:sym typeface="Wingdings" panose="05000000000000000000" pitchFamily="2" charset="2"/>
              </a:rPr>
              <a:t>1</a:t>
            </a:r>
            <a:r>
              <a:rPr lang="en-CA" baseline="30000" dirty="0">
                <a:sym typeface="Wingdings" panose="05000000000000000000" pitchFamily="2" charset="2"/>
              </a:rPr>
              <a:t>st</a:t>
            </a:r>
            <a:r>
              <a:rPr lang="en-CA" dirty="0">
                <a:sym typeface="Wingdings" panose="05000000000000000000" pitchFamily="2" charset="2"/>
              </a:rPr>
              <a:t> one most important</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63</a:t>
            </a:fld>
            <a:endParaRPr lang="en-US" altLang="en-US"/>
          </a:p>
        </p:txBody>
      </p:sp>
    </p:spTree>
    <p:extLst>
      <p:ext uri="{BB962C8B-B14F-4D97-AF65-F5344CB8AC3E}">
        <p14:creationId xmlns:p14="http://schemas.microsoft.com/office/powerpoint/2010/main" val="1458812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 </a:t>
            </a:r>
            <a:r>
              <a:rPr lang="en-CA" dirty="0">
                <a:sym typeface="Wingdings" panose="05000000000000000000" pitchFamily="2" charset="2"/>
              </a:rPr>
              <a:t> this was a big deal! </a:t>
            </a:r>
            <a:endParaRPr lang="en-CA" dirty="0"/>
          </a:p>
          <a:p>
            <a:r>
              <a:rPr lang="en-CA" dirty="0"/>
              <a:t>Note there was some debate as to whether they could have also used s. 706 of </a:t>
            </a:r>
            <a:r>
              <a:rPr lang="en-CA" i="1" dirty="0"/>
              <a:t>Telecommunications Act </a:t>
            </a:r>
            <a:r>
              <a:rPr lang="en-CA" dirty="0"/>
              <a:t>1996 </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66</a:t>
            </a:fld>
            <a:endParaRPr lang="en-US" altLang="en-US"/>
          </a:p>
        </p:txBody>
      </p:sp>
    </p:spTree>
    <p:extLst>
      <p:ext uri="{BB962C8B-B14F-4D97-AF65-F5344CB8AC3E}">
        <p14:creationId xmlns:p14="http://schemas.microsoft.com/office/powerpoint/2010/main" val="3186749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Communications Act from 1930s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67</a:t>
            </a:fld>
            <a:endParaRPr lang="en-US" altLang="en-US"/>
          </a:p>
        </p:txBody>
      </p:sp>
    </p:spTree>
    <p:extLst>
      <p:ext uri="{BB962C8B-B14F-4D97-AF65-F5344CB8AC3E}">
        <p14:creationId xmlns:p14="http://schemas.microsoft.com/office/powerpoint/2010/main" val="1055463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68</a:t>
            </a:fld>
            <a:endParaRPr lang="en-US" altLang="en-US"/>
          </a:p>
        </p:txBody>
      </p:sp>
    </p:spTree>
    <p:extLst>
      <p:ext uri="{BB962C8B-B14F-4D97-AF65-F5344CB8AC3E}">
        <p14:creationId xmlns:p14="http://schemas.microsoft.com/office/powerpoint/2010/main" val="3531346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69</a:t>
            </a:fld>
            <a:endParaRPr lang="en-US" altLang="en-US"/>
          </a:p>
        </p:txBody>
      </p:sp>
    </p:spTree>
    <p:extLst>
      <p:ext uri="{BB962C8B-B14F-4D97-AF65-F5344CB8AC3E}">
        <p14:creationId xmlns:p14="http://schemas.microsoft.com/office/powerpoint/2010/main" val="2987070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Passed Senate – but nothing in the house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72</a:t>
            </a:fld>
            <a:endParaRPr lang="en-US" altLang="en-US"/>
          </a:p>
        </p:txBody>
      </p:sp>
    </p:spTree>
    <p:extLst>
      <p:ext uri="{BB962C8B-B14F-4D97-AF65-F5344CB8AC3E}">
        <p14:creationId xmlns:p14="http://schemas.microsoft.com/office/powerpoint/2010/main" val="3525025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73</a:t>
            </a:fld>
            <a:endParaRPr lang="en-US" altLang="en-US"/>
          </a:p>
        </p:txBody>
      </p:sp>
    </p:spTree>
    <p:extLst>
      <p:ext uri="{BB962C8B-B14F-4D97-AF65-F5344CB8AC3E}">
        <p14:creationId xmlns:p14="http://schemas.microsoft.com/office/powerpoint/2010/main" val="275412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a:t>
            </a:fld>
            <a:endParaRPr lang="en-US" altLang="en-US"/>
          </a:p>
        </p:txBody>
      </p:sp>
    </p:spTree>
    <p:extLst>
      <p:ext uri="{BB962C8B-B14F-4D97-AF65-F5344CB8AC3E}">
        <p14:creationId xmlns:p14="http://schemas.microsoft.com/office/powerpoint/2010/main" val="3560543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75</a:t>
            </a:fld>
            <a:endParaRPr lang="en-US" altLang="en-US"/>
          </a:p>
        </p:txBody>
      </p:sp>
    </p:spTree>
    <p:extLst>
      <p:ext uri="{BB962C8B-B14F-4D97-AF65-F5344CB8AC3E}">
        <p14:creationId xmlns:p14="http://schemas.microsoft.com/office/powerpoint/2010/main" val="2881648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a:t>
            </a:fld>
            <a:endParaRPr lang="en-US" altLang="en-US"/>
          </a:p>
        </p:txBody>
      </p:sp>
    </p:spTree>
    <p:extLst>
      <p:ext uri="{BB962C8B-B14F-4D97-AF65-F5344CB8AC3E}">
        <p14:creationId xmlns:p14="http://schemas.microsoft.com/office/powerpoint/2010/main" val="305177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a:t>
            </a:fld>
            <a:endParaRPr lang="en-US" altLang="en-US"/>
          </a:p>
        </p:txBody>
      </p:sp>
    </p:spTree>
    <p:extLst>
      <p:ext uri="{BB962C8B-B14F-4D97-AF65-F5344CB8AC3E}">
        <p14:creationId xmlns:p14="http://schemas.microsoft.com/office/powerpoint/2010/main" val="203872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421909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a:t>
            </a:fld>
            <a:endParaRPr lang="en-US" altLang="en-US"/>
          </a:p>
        </p:txBody>
      </p:sp>
    </p:spTree>
    <p:extLst>
      <p:ext uri="{BB962C8B-B14F-4D97-AF65-F5344CB8AC3E}">
        <p14:creationId xmlns:p14="http://schemas.microsoft.com/office/powerpoint/2010/main" val="1861435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CLICK banner to go to site</a:t>
            </a:r>
          </a:p>
          <a:p>
            <a:r>
              <a:rPr lang="en-CA" dirty="0"/>
              <a:t>Show Internet list</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344887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Copyright and Music</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EA975C7-5835-4934-A461-FA9F375F3885}" type="datetime1">
              <a:rPr lang="en-US"/>
              <a:pPr>
                <a:defRPr/>
              </a:pPr>
              <a:t>9/14/2020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Class 2</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51C0AE-BFE2-45E5-A93C-93EF9B4C6D5C}" type="datetime1">
              <a:rPr lang="en-US"/>
              <a:pPr>
                <a:defRPr/>
              </a:pPr>
              <a:t>9/14/2020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Class 2</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1B402C3C-0448-401D-9F0E-BEB5A868E860}" type="datetime1">
              <a:rPr lang="en-US"/>
              <a:pPr>
                <a:defRPr/>
              </a:pPr>
              <a:t>9/14/2020</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dirty="0"/>
              <a:t>Class 2</a:t>
            </a:r>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411703B9-04C9-45A4-9BE1-843A3A9D8578}" type="datetime1">
              <a:rPr lang="en-US"/>
              <a:pPr>
                <a:defRPr/>
              </a:pPr>
              <a:t>9/14/2020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Class 2</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13C947C9-8261-44AC-BEA0-258CBC73845E}" type="datetime1">
              <a:rPr lang="en-US"/>
              <a:pPr>
                <a:defRPr/>
              </a:pPr>
              <a:t>9/14/2020</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dirty="0"/>
              <a:t>Class 2</a:t>
            </a:r>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6BCC76FA-0A47-4B6A-BA8C-B45991369630}" type="datetime1">
              <a:rPr lang="en-US"/>
              <a:pPr>
                <a:defRPr/>
              </a:pPr>
              <a:t>9/14/2020</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dirty="0"/>
              <a:t>Class 2</a:t>
            </a:r>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6159F584-05FA-4707-8938-5502A6278ECD}" type="datetime1">
              <a:rPr lang="en-US"/>
              <a:pPr>
                <a:defRPr/>
              </a:pPr>
              <a:t>9/14/2020</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dirty="0"/>
              <a:t>Class 2</a:t>
            </a:r>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1CB97D49-BCFA-46CE-8C44-066D6AB7DB93}" type="datetime1">
              <a:rPr lang="en-US"/>
              <a:pPr>
                <a:defRPr/>
              </a:pPr>
              <a:t>9/14/2020</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dirty="0"/>
              <a:t>Class 2</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53AD6209-AB7C-4BEB-964C-21436A7F7ADA}" type="datetime1">
              <a:rPr lang="en-US"/>
              <a:pPr>
                <a:defRPr/>
              </a:pPr>
              <a:t>9/14/2020</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dirty="0"/>
              <a:t>Class 2</a:t>
            </a: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A9928C69-4572-4848-8CB7-EDBA0E0056CC}" type="datetime1">
              <a:rPr lang="en-US"/>
              <a:pPr>
                <a:defRPr/>
              </a:pPr>
              <a:t>9/14/2020</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dirty="0"/>
              <a:t>Class 2</a:t>
            </a: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2A9EE9B-CB0F-41F2-A856-C0911206F56B}" type="datetime1">
              <a:rPr lang="en-US"/>
              <a:pPr>
                <a:defRPr/>
              </a:pPr>
              <a:t>9/14/2020</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Copyright and Music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almendelsohn/status/130340420287462195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llenmendelsohn.com/mcgil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rtc.gc.ca/eng/home-accueil.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mcgill.ca/it/channels/event/mcgill-it-services-virtual-fair-324419"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YozC8yFrZKI"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timwu.org/network_neutrality.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uKcjQPVwfDk?feature=oembed" TargetMode="External"/><Relationship Id="rId4" Type="http://schemas.openxmlformats.org/officeDocument/2006/relationships/hyperlink" Target="https://youtu.be/uKcjQPVwfDk"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witter.com/CPC_HQ/status/1305357313914609664"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buzzfeednews.com/article/craigsilverman/facebook-ignore-political-manipulation-whistleblower-mem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319588"/>
          </a:xfrm>
        </p:spPr>
        <p:txBody>
          <a:bodyPr/>
          <a:lstStyle/>
          <a:p>
            <a:pPr eaLnBrk="1" hangingPunct="1"/>
            <a:br>
              <a:rPr lang="en-US" altLang="en-US" sz="9600" dirty="0"/>
            </a:br>
            <a:r>
              <a:rPr lang="en-US" altLang="en-US" u="sng" dirty="0"/>
              <a:t>Class 2 – September 15</a:t>
            </a:r>
            <a:br>
              <a:rPr lang="en-US" altLang="en-US" dirty="0"/>
            </a:br>
            <a:br>
              <a:rPr lang="en-US" altLang="en-US" dirty="0"/>
            </a:br>
            <a:r>
              <a:rPr lang="en-CA" altLang="en-US" dirty="0"/>
              <a:t>Does Anyone Govern the Internet? </a:t>
            </a:r>
            <a:br>
              <a:rPr lang="en-CA" altLang="en-US" dirty="0"/>
            </a:br>
            <a:r>
              <a:rPr lang="en-CA" altLang="en-US" dirty="0"/>
              <a:t>A look at internet subject matter jurisdiction and net neutrality</a:t>
            </a: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A2B7-A83F-41EF-86E7-A948EC0A3F08}"/>
              </a:ext>
            </a:extLst>
          </p:cNvPr>
          <p:cNvSpPr>
            <a:spLocks noGrp="1"/>
          </p:cNvSpPr>
          <p:nvPr>
            <p:ph type="title"/>
          </p:nvPr>
        </p:nvSpPr>
        <p:spPr>
          <a:xfrm>
            <a:off x="758031" y="260648"/>
            <a:ext cx="7772400" cy="4464496"/>
          </a:xfrm>
        </p:spPr>
        <p:txBody>
          <a:bodyPr/>
          <a:lstStyle/>
          <a:p>
            <a:r>
              <a:rPr lang="en-CA" dirty="0"/>
              <a:t>INTERNET lawsuit</a:t>
            </a:r>
            <a:br>
              <a:rPr lang="en-CA" dirty="0"/>
            </a:br>
            <a:r>
              <a:rPr lang="en-CA" dirty="0"/>
              <a:t>Fun time!</a:t>
            </a:r>
          </a:p>
        </p:txBody>
      </p:sp>
      <p:sp>
        <p:nvSpPr>
          <p:cNvPr id="3" name="Footer Placeholder 2">
            <a:extLst>
              <a:ext uri="{FF2B5EF4-FFF2-40B4-BE49-F238E27FC236}">
                <a16:creationId xmlns:a16="http://schemas.microsoft.com/office/drawing/2014/main" id="{2F65F228-294D-494A-8753-8D16947BD508}"/>
              </a:ext>
            </a:extLst>
          </p:cNvPr>
          <p:cNvSpPr>
            <a:spLocks noGrp="1"/>
          </p:cNvSpPr>
          <p:nvPr>
            <p:ph type="ftr" sz="quarter" idx="11"/>
          </p:nvPr>
        </p:nvSpPr>
        <p:spPr/>
        <p:txBody>
          <a:bodyPr/>
          <a:lstStyle/>
          <a:p>
            <a:pPr>
              <a:defRPr/>
            </a:pPr>
            <a:r>
              <a:rPr lang="en-US"/>
              <a:t>Class 2</a:t>
            </a:r>
            <a:endParaRPr lang="en-US" dirty="0"/>
          </a:p>
        </p:txBody>
      </p:sp>
      <p:pic>
        <p:nvPicPr>
          <p:cNvPr id="1026" name="Picture 2" descr="Image result for fun time">
            <a:extLst>
              <a:ext uri="{FF2B5EF4-FFF2-40B4-BE49-F238E27FC236}">
                <a16:creationId xmlns:a16="http://schemas.microsoft.com/office/drawing/2014/main" id="{F7316372-0354-4230-AF91-1A07F971A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518" y="1988840"/>
            <a:ext cx="6067425"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308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9F35-E935-4B6A-B99A-D140764400D8}"/>
              </a:ext>
            </a:extLst>
          </p:cNvPr>
          <p:cNvSpPr>
            <a:spLocks noGrp="1"/>
          </p:cNvSpPr>
          <p:nvPr>
            <p:ph type="title"/>
          </p:nvPr>
        </p:nvSpPr>
        <p:spPr>
          <a:xfrm>
            <a:off x="457200" y="274638"/>
            <a:ext cx="8229600" cy="634082"/>
          </a:xfrm>
        </p:spPr>
        <p:txBody>
          <a:bodyPr/>
          <a:lstStyle/>
          <a:p>
            <a:r>
              <a:rPr lang="en-CA" dirty="0"/>
              <a:t>Recall:</a:t>
            </a:r>
          </a:p>
        </p:txBody>
      </p:sp>
      <p:sp>
        <p:nvSpPr>
          <p:cNvPr id="3" name="Content Placeholder 2">
            <a:extLst>
              <a:ext uri="{FF2B5EF4-FFF2-40B4-BE49-F238E27FC236}">
                <a16:creationId xmlns:a16="http://schemas.microsoft.com/office/drawing/2014/main" id="{4177A198-2D3E-4D2F-8F16-C3EA19E3FBC5}"/>
              </a:ext>
            </a:extLst>
          </p:cNvPr>
          <p:cNvSpPr>
            <a:spLocks noGrp="1"/>
          </p:cNvSpPr>
          <p:nvPr>
            <p:ph idx="1"/>
          </p:nvPr>
        </p:nvSpPr>
        <p:spPr>
          <a:xfrm>
            <a:off x="457200" y="1600200"/>
            <a:ext cx="8229600" cy="4756150"/>
          </a:xfrm>
        </p:spPr>
        <p:txBody>
          <a:bodyPr/>
          <a:lstStyle/>
          <a:p>
            <a:pPr marL="0" indent="0" algn="ctr">
              <a:buNone/>
            </a:pPr>
            <a:endParaRPr lang="en-CA" dirty="0"/>
          </a:p>
          <a:p>
            <a:pPr marL="0" indent="0" algn="ctr">
              <a:buNone/>
            </a:pPr>
            <a:endParaRPr lang="en-CA" sz="4000" dirty="0"/>
          </a:p>
          <a:p>
            <a:pPr marL="0" indent="0" algn="ctr">
              <a:buNone/>
            </a:pPr>
            <a:endParaRPr lang="en-CA" sz="4000" dirty="0"/>
          </a:p>
          <a:p>
            <a:pPr marL="0" indent="0" algn="ctr">
              <a:buNone/>
            </a:pPr>
            <a:endParaRPr lang="en-CA" sz="4000" dirty="0"/>
          </a:p>
          <a:p>
            <a:pPr marL="0" indent="0" algn="ctr">
              <a:buNone/>
            </a:pPr>
            <a:endParaRPr lang="en-CA" sz="4000" dirty="0"/>
          </a:p>
          <a:p>
            <a:pPr marL="0" indent="0" algn="ctr">
              <a:buNone/>
            </a:pPr>
            <a:endParaRPr lang="en-CA" sz="4000" dirty="0"/>
          </a:p>
          <a:p>
            <a:pPr marL="0" indent="0" algn="ctr">
              <a:buNone/>
            </a:pPr>
            <a:r>
              <a:rPr lang="en-CA" sz="2000" dirty="0"/>
              <a:t>(</a:t>
            </a:r>
            <a:r>
              <a:rPr lang="en-CA" sz="2000" dirty="0">
                <a:hlinkClick r:id="rId3"/>
              </a:rPr>
              <a:t>https://twitter.com/almendelsohn/status/1303404202874621956</a:t>
            </a:r>
            <a:r>
              <a:rPr lang="en-CA" sz="2000" dirty="0"/>
              <a:t>) </a:t>
            </a:r>
          </a:p>
        </p:txBody>
      </p:sp>
      <p:sp>
        <p:nvSpPr>
          <p:cNvPr id="4" name="Footer Placeholder 3">
            <a:extLst>
              <a:ext uri="{FF2B5EF4-FFF2-40B4-BE49-F238E27FC236}">
                <a16:creationId xmlns:a16="http://schemas.microsoft.com/office/drawing/2014/main" id="{3072F02C-5EA7-4871-8FB4-225A71ADCB6D}"/>
              </a:ext>
            </a:extLst>
          </p:cNvPr>
          <p:cNvSpPr>
            <a:spLocks noGrp="1"/>
          </p:cNvSpPr>
          <p:nvPr>
            <p:ph type="ftr" sz="quarter" idx="11"/>
          </p:nvPr>
        </p:nvSpPr>
        <p:spPr/>
        <p:txBody>
          <a:bodyPr/>
          <a:lstStyle/>
          <a:p>
            <a:pPr>
              <a:defRPr/>
            </a:pPr>
            <a:r>
              <a:rPr lang="en-US" dirty="0"/>
              <a:t>Class 2</a:t>
            </a:r>
          </a:p>
        </p:txBody>
      </p:sp>
      <p:pic>
        <p:nvPicPr>
          <p:cNvPr id="6" name="Picture 5">
            <a:extLst>
              <a:ext uri="{FF2B5EF4-FFF2-40B4-BE49-F238E27FC236}">
                <a16:creationId xmlns:a16="http://schemas.microsoft.com/office/drawing/2014/main" id="{9B844A95-030C-47D0-8F7D-B40BA33C22A9}"/>
              </a:ext>
            </a:extLst>
          </p:cNvPr>
          <p:cNvPicPr>
            <a:picLocks noChangeAspect="1"/>
          </p:cNvPicPr>
          <p:nvPr/>
        </p:nvPicPr>
        <p:blipFill>
          <a:blip r:embed="rId4"/>
          <a:stretch>
            <a:fillRect/>
          </a:stretch>
        </p:blipFill>
        <p:spPr>
          <a:xfrm>
            <a:off x="2284139" y="908720"/>
            <a:ext cx="4720183" cy="4838582"/>
          </a:xfrm>
          <a:prstGeom prst="rect">
            <a:avLst/>
          </a:prstGeom>
        </p:spPr>
      </p:pic>
    </p:spTree>
    <p:extLst>
      <p:ext uri="{BB962C8B-B14F-4D97-AF65-F5344CB8AC3E}">
        <p14:creationId xmlns:p14="http://schemas.microsoft.com/office/powerpoint/2010/main" val="134244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9F35-E935-4B6A-B99A-D140764400D8}"/>
              </a:ext>
            </a:extLst>
          </p:cNvPr>
          <p:cNvSpPr>
            <a:spLocks noGrp="1"/>
          </p:cNvSpPr>
          <p:nvPr>
            <p:ph type="title"/>
          </p:nvPr>
        </p:nvSpPr>
        <p:spPr>
          <a:xfrm>
            <a:off x="457200" y="274638"/>
            <a:ext cx="8229600" cy="1498178"/>
          </a:xfrm>
        </p:spPr>
        <p:txBody>
          <a:bodyPr/>
          <a:lstStyle/>
          <a:p>
            <a:r>
              <a:rPr lang="en-CA" dirty="0"/>
              <a:t>CLASS EXERCISE</a:t>
            </a:r>
          </a:p>
        </p:txBody>
      </p:sp>
      <p:sp>
        <p:nvSpPr>
          <p:cNvPr id="3" name="Content Placeholder 2">
            <a:extLst>
              <a:ext uri="{FF2B5EF4-FFF2-40B4-BE49-F238E27FC236}">
                <a16:creationId xmlns:a16="http://schemas.microsoft.com/office/drawing/2014/main" id="{4177A198-2D3E-4D2F-8F16-C3EA19E3FBC5}"/>
              </a:ext>
            </a:extLst>
          </p:cNvPr>
          <p:cNvSpPr>
            <a:spLocks noGrp="1"/>
          </p:cNvSpPr>
          <p:nvPr>
            <p:ph idx="1"/>
          </p:nvPr>
        </p:nvSpPr>
        <p:spPr/>
        <p:txBody>
          <a:bodyPr/>
          <a:lstStyle/>
          <a:p>
            <a:pPr marL="0" indent="0" algn="ctr">
              <a:buNone/>
            </a:pPr>
            <a:r>
              <a:rPr lang="en-CA" sz="4000" dirty="0"/>
              <a:t>Prof. Mendelsohn is an a**hole. I asked him nicely to remove that Tweet, and he refused. I need to go after both him and Twitter to get that Tweet taken down. But there seem to be a crapload of legal issues here, like _____________________</a:t>
            </a:r>
          </a:p>
        </p:txBody>
      </p:sp>
      <p:sp>
        <p:nvSpPr>
          <p:cNvPr id="4" name="Footer Placeholder 3">
            <a:extLst>
              <a:ext uri="{FF2B5EF4-FFF2-40B4-BE49-F238E27FC236}">
                <a16:creationId xmlns:a16="http://schemas.microsoft.com/office/drawing/2014/main" id="{3072F02C-5EA7-4871-8FB4-225A71ADCB6D}"/>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176454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A2B7-A83F-41EF-86E7-A948EC0A3F08}"/>
              </a:ext>
            </a:extLst>
          </p:cNvPr>
          <p:cNvSpPr>
            <a:spLocks noGrp="1"/>
          </p:cNvSpPr>
          <p:nvPr>
            <p:ph type="title"/>
          </p:nvPr>
        </p:nvSpPr>
        <p:spPr>
          <a:xfrm>
            <a:off x="758031" y="1844824"/>
            <a:ext cx="7772400" cy="2880320"/>
          </a:xfrm>
        </p:spPr>
        <p:txBody>
          <a:bodyPr/>
          <a:lstStyle/>
          <a:p>
            <a:r>
              <a:rPr lang="en-CA" dirty="0"/>
              <a:t>five-minute musical interlude for THINKING / working</a:t>
            </a:r>
          </a:p>
        </p:txBody>
      </p:sp>
      <p:sp>
        <p:nvSpPr>
          <p:cNvPr id="3" name="Footer Placeholder 2">
            <a:extLst>
              <a:ext uri="{FF2B5EF4-FFF2-40B4-BE49-F238E27FC236}">
                <a16:creationId xmlns:a16="http://schemas.microsoft.com/office/drawing/2014/main" id="{2F65F228-294D-494A-8753-8D16947BD508}"/>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69139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A2B7-A83F-41EF-86E7-A948EC0A3F08}"/>
              </a:ext>
            </a:extLst>
          </p:cNvPr>
          <p:cNvSpPr>
            <a:spLocks noGrp="1"/>
          </p:cNvSpPr>
          <p:nvPr>
            <p:ph type="title"/>
          </p:nvPr>
        </p:nvSpPr>
        <p:spPr>
          <a:xfrm>
            <a:off x="758031" y="1844824"/>
            <a:ext cx="7772400" cy="2880320"/>
          </a:xfrm>
        </p:spPr>
        <p:txBody>
          <a:bodyPr/>
          <a:lstStyle/>
          <a:p>
            <a:r>
              <a:rPr lang="en-CA" dirty="0"/>
              <a:t>Top three legal issues?</a:t>
            </a:r>
            <a:br>
              <a:rPr lang="en-CA" dirty="0"/>
            </a:br>
            <a:r>
              <a:rPr lang="en-CA" dirty="0"/>
              <a:t>Biggest?</a:t>
            </a:r>
          </a:p>
        </p:txBody>
      </p:sp>
      <p:sp>
        <p:nvSpPr>
          <p:cNvPr id="3" name="Footer Placeholder 2">
            <a:extLst>
              <a:ext uri="{FF2B5EF4-FFF2-40B4-BE49-F238E27FC236}">
                <a16:creationId xmlns:a16="http://schemas.microsoft.com/office/drawing/2014/main" id="{2F65F228-294D-494A-8753-8D16947BD508}"/>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307429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77D0-D962-433A-839E-E073DB925E91}"/>
              </a:ext>
            </a:extLst>
          </p:cNvPr>
          <p:cNvSpPr>
            <a:spLocks noGrp="1"/>
          </p:cNvSpPr>
          <p:nvPr>
            <p:ph type="title"/>
          </p:nvPr>
        </p:nvSpPr>
        <p:spPr/>
        <p:txBody>
          <a:bodyPr/>
          <a:lstStyle/>
          <a:p>
            <a:r>
              <a:rPr lang="en-CA" dirty="0"/>
              <a:t>Prof A**hole’s Legal Issues</a:t>
            </a:r>
          </a:p>
        </p:txBody>
      </p:sp>
      <p:sp>
        <p:nvSpPr>
          <p:cNvPr id="3" name="Content Placeholder 2">
            <a:extLst>
              <a:ext uri="{FF2B5EF4-FFF2-40B4-BE49-F238E27FC236}">
                <a16:creationId xmlns:a16="http://schemas.microsoft.com/office/drawing/2014/main" id="{00C01574-ADFA-4510-9E77-8E8068DD6EB3}"/>
              </a:ext>
            </a:extLst>
          </p:cNvPr>
          <p:cNvSpPr>
            <a:spLocks noGrp="1"/>
          </p:cNvSpPr>
          <p:nvPr>
            <p:ph sz="half" idx="1"/>
          </p:nvPr>
        </p:nvSpPr>
        <p:spPr/>
        <p:txBody>
          <a:bodyPr/>
          <a:lstStyle/>
          <a:p>
            <a:pPr marL="514350" indent="-514350">
              <a:buFont typeface="+mj-lt"/>
              <a:buAutoNum type="arabicPeriod"/>
            </a:pPr>
            <a:r>
              <a:rPr lang="en-CA" dirty="0"/>
              <a:t>Government regulation?</a:t>
            </a:r>
          </a:p>
          <a:p>
            <a:pPr marL="514350" indent="-514350">
              <a:buFont typeface="+mj-lt"/>
              <a:buAutoNum type="arabicPeriod"/>
            </a:pPr>
            <a:r>
              <a:rPr lang="en-CA" dirty="0"/>
              <a:t>Twitter in USA</a:t>
            </a:r>
          </a:p>
          <a:p>
            <a:pPr marL="514350" indent="-514350">
              <a:buFont typeface="+mj-lt"/>
              <a:buAutoNum type="arabicPeriod"/>
            </a:pPr>
            <a:r>
              <a:rPr lang="en-CA" dirty="0"/>
              <a:t>@almendelsohn – who is that?</a:t>
            </a:r>
          </a:p>
          <a:p>
            <a:pPr marL="514350" indent="-514350">
              <a:buFont typeface="+mj-lt"/>
              <a:buAutoNum type="arabicPeriod"/>
            </a:pPr>
            <a:r>
              <a:rPr lang="en-CA" dirty="0"/>
              <a:t>Your “privacy” </a:t>
            </a:r>
            <a:r>
              <a:rPr lang="en-CA" dirty="0">
                <a:sym typeface="Wingdings" panose="05000000000000000000" pitchFamily="2" charset="2"/>
              </a:rPr>
              <a:t> </a:t>
            </a:r>
            <a:endParaRPr lang="en-CA" dirty="0"/>
          </a:p>
          <a:p>
            <a:pPr marL="514350" indent="-514350">
              <a:buFont typeface="+mj-lt"/>
              <a:buAutoNum type="arabicPeriod"/>
            </a:pPr>
            <a:r>
              <a:rPr lang="en-CA" dirty="0"/>
              <a:t>Your right to your image or name</a:t>
            </a:r>
          </a:p>
          <a:p>
            <a:pPr marL="514350" indent="-514350">
              <a:buFont typeface="+mj-lt"/>
              <a:buAutoNum type="arabicPeriod"/>
            </a:pPr>
            <a:r>
              <a:rPr lang="en-CA" dirty="0"/>
              <a:t>My copyright</a:t>
            </a:r>
          </a:p>
          <a:p>
            <a:pPr marL="514350" indent="-514350">
              <a:buFont typeface="+mj-lt"/>
              <a:buAutoNum type="arabicPeriod"/>
            </a:pPr>
            <a:endParaRPr lang="en-CA" dirty="0"/>
          </a:p>
        </p:txBody>
      </p:sp>
      <p:sp>
        <p:nvSpPr>
          <p:cNvPr id="4" name="Content Placeholder 3">
            <a:extLst>
              <a:ext uri="{FF2B5EF4-FFF2-40B4-BE49-F238E27FC236}">
                <a16:creationId xmlns:a16="http://schemas.microsoft.com/office/drawing/2014/main" id="{B6A4293A-E758-4685-A285-56F465CBC451}"/>
              </a:ext>
            </a:extLst>
          </p:cNvPr>
          <p:cNvSpPr>
            <a:spLocks noGrp="1"/>
          </p:cNvSpPr>
          <p:nvPr>
            <p:ph sz="half" idx="2"/>
          </p:nvPr>
        </p:nvSpPr>
        <p:spPr/>
        <p:txBody>
          <a:bodyPr/>
          <a:lstStyle/>
          <a:p>
            <a:pPr marL="514350" indent="-514350">
              <a:buFont typeface="+mj-lt"/>
              <a:buAutoNum type="arabicPeriod" startAt="7"/>
            </a:pPr>
            <a:r>
              <a:rPr lang="en-CA" dirty="0"/>
              <a:t>Is this criminal?</a:t>
            </a:r>
          </a:p>
          <a:p>
            <a:pPr marL="514350" indent="-514350">
              <a:buFont typeface="+mj-lt"/>
              <a:buAutoNum type="arabicPeriod" startAt="7"/>
            </a:pPr>
            <a:r>
              <a:rPr lang="en-CA" dirty="0"/>
              <a:t>McGill liability?</a:t>
            </a:r>
          </a:p>
          <a:p>
            <a:pPr marL="514350" indent="-514350">
              <a:buFont typeface="+mj-lt"/>
              <a:buAutoNum type="arabicPeriod" startAt="7"/>
            </a:pPr>
            <a:r>
              <a:rPr lang="en-CA" dirty="0"/>
              <a:t>Twitter Terms / PP?</a:t>
            </a:r>
          </a:p>
          <a:p>
            <a:pPr marL="514350" indent="-514350">
              <a:buFont typeface="+mj-lt"/>
              <a:buAutoNum type="arabicPeriod" startAt="7"/>
            </a:pPr>
            <a:r>
              <a:rPr lang="en-CA" dirty="0"/>
              <a:t>Is Twitter even responsible?</a:t>
            </a:r>
          </a:p>
          <a:p>
            <a:pPr marL="514350" indent="-514350">
              <a:buFont typeface="+mj-lt"/>
              <a:buAutoNum type="arabicPeriod" startAt="7"/>
            </a:pPr>
            <a:r>
              <a:rPr lang="en-CA" dirty="0"/>
              <a:t>I want the internet to “forget” I ever took Prof. A**hole’s course, now it won’t; he’ll stain me forever</a:t>
            </a:r>
          </a:p>
          <a:p>
            <a:pPr marL="514350" indent="-514350">
              <a:buFont typeface="+mj-lt"/>
              <a:buAutoNum type="arabicPeriod" startAt="7"/>
            </a:pPr>
            <a:endParaRPr lang="en-CA" dirty="0"/>
          </a:p>
        </p:txBody>
      </p:sp>
      <p:sp>
        <p:nvSpPr>
          <p:cNvPr id="5" name="Footer Placeholder 4">
            <a:extLst>
              <a:ext uri="{FF2B5EF4-FFF2-40B4-BE49-F238E27FC236}">
                <a16:creationId xmlns:a16="http://schemas.microsoft.com/office/drawing/2014/main" id="{802CA545-DD90-41E8-B8D6-CA93B71D69A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99853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A2B7-A83F-41EF-86E7-A948EC0A3F08}"/>
              </a:ext>
            </a:extLst>
          </p:cNvPr>
          <p:cNvSpPr>
            <a:spLocks noGrp="1"/>
          </p:cNvSpPr>
          <p:nvPr>
            <p:ph type="title"/>
          </p:nvPr>
        </p:nvSpPr>
        <p:spPr>
          <a:xfrm>
            <a:off x="758031" y="1844824"/>
            <a:ext cx="7772400" cy="2880320"/>
          </a:xfrm>
        </p:spPr>
        <p:txBody>
          <a:bodyPr/>
          <a:lstStyle/>
          <a:p>
            <a:r>
              <a:rPr lang="en-CA" dirty="0"/>
              <a:t>WHO OR WHAT HAS JURISDICTION OVER THE INTERNET? DOES ANYBODY?</a:t>
            </a:r>
            <a:br>
              <a:rPr lang="en-CA" dirty="0"/>
            </a:br>
            <a:r>
              <a:rPr lang="en-CA" dirty="0"/>
              <a:t>or…</a:t>
            </a:r>
          </a:p>
        </p:txBody>
      </p:sp>
      <p:sp>
        <p:nvSpPr>
          <p:cNvPr id="3" name="Footer Placeholder 2">
            <a:extLst>
              <a:ext uri="{FF2B5EF4-FFF2-40B4-BE49-F238E27FC236}">
                <a16:creationId xmlns:a16="http://schemas.microsoft.com/office/drawing/2014/main" id="{2F65F228-294D-494A-8753-8D16947BD508}"/>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154460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A2B7-A83F-41EF-86E7-A948EC0A3F08}"/>
              </a:ext>
            </a:extLst>
          </p:cNvPr>
          <p:cNvSpPr>
            <a:spLocks noGrp="1"/>
          </p:cNvSpPr>
          <p:nvPr>
            <p:ph type="title"/>
          </p:nvPr>
        </p:nvSpPr>
        <p:spPr>
          <a:xfrm>
            <a:off x="758031" y="836712"/>
            <a:ext cx="7772400" cy="4608512"/>
          </a:xfrm>
        </p:spPr>
        <p:txBody>
          <a:bodyPr/>
          <a:lstStyle/>
          <a:p>
            <a:r>
              <a:rPr lang="en-CA" dirty="0"/>
              <a:t>is there some government or independent body I can complain to so that PROF. mendelsohn will remove that tweet???</a:t>
            </a:r>
          </a:p>
        </p:txBody>
      </p:sp>
      <p:sp>
        <p:nvSpPr>
          <p:cNvPr id="3" name="Footer Placeholder 2">
            <a:extLst>
              <a:ext uri="{FF2B5EF4-FFF2-40B4-BE49-F238E27FC236}">
                <a16:creationId xmlns:a16="http://schemas.microsoft.com/office/drawing/2014/main" id="{2F65F228-294D-494A-8753-8D16947BD508}"/>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5146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17307-60D0-45F0-BFB2-E3C107467019}"/>
              </a:ext>
            </a:extLst>
          </p:cNvPr>
          <p:cNvSpPr>
            <a:spLocks noGrp="1"/>
          </p:cNvSpPr>
          <p:nvPr>
            <p:ph type="title"/>
          </p:nvPr>
        </p:nvSpPr>
        <p:spPr/>
        <p:txBody>
          <a:bodyPr/>
          <a:lstStyle/>
          <a:p>
            <a:r>
              <a:rPr lang="en-CA" dirty="0"/>
              <a:t>Introductory Notes</a:t>
            </a:r>
          </a:p>
        </p:txBody>
      </p:sp>
      <p:sp>
        <p:nvSpPr>
          <p:cNvPr id="3" name="Content Placeholder 2">
            <a:extLst>
              <a:ext uri="{FF2B5EF4-FFF2-40B4-BE49-F238E27FC236}">
                <a16:creationId xmlns:a16="http://schemas.microsoft.com/office/drawing/2014/main" id="{84CB652A-7B63-420C-9148-021B162F8286}"/>
              </a:ext>
            </a:extLst>
          </p:cNvPr>
          <p:cNvSpPr>
            <a:spLocks noGrp="1"/>
          </p:cNvSpPr>
          <p:nvPr>
            <p:ph idx="1"/>
          </p:nvPr>
        </p:nvSpPr>
        <p:spPr>
          <a:xfrm>
            <a:off x="457200" y="1772816"/>
            <a:ext cx="8229600" cy="4353347"/>
          </a:xfrm>
        </p:spPr>
        <p:txBody>
          <a:bodyPr/>
          <a:lstStyle/>
          <a:p>
            <a:r>
              <a:rPr lang="en-CA" dirty="0"/>
              <a:t>Looking at Canada here (and USA &amp; Euro, but distinctly)</a:t>
            </a:r>
          </a:p>
          <a:p>
            <a:r>
              <a:rPr lang="en-CA" dirty="0"/>
              <a:t>“Extraterritoriality” next week </a:t>
            </a:r>
            <a:r>
              <a:rPr lang="en-CA" dirty="0">
                <a:sym typeface="Wingdings" panose="05000000000000000000" pitchFamily="2" charset="2"/>
              </a:rPr>
              <a:t> </a:t>
            </a:r>
            <a:r>
              <a:rPr lang="en-CA" b="1" i="1" dirty="0">
                <a:sym typeface="Wingdings" panose="05000000000000000000" pitchFamily="2" charset="2"/>
              </a:rPr>
              <a:t>subject matter</a:t>
            </a:r>
            <a:r>
              <a:rPr lang="en-CA" dirty="0">
                <a:sym typeface="Wingdings" panose="05000000000000000000" pitchFamily="2" charset="2"/>
              </a:rPr>
              <a:t> jurisdiction vs. </a:t>
            </a:r>
            <a:r>
              <a:rPr lang="en-CA" b="1" i="1" dirty="0">
                <a:sym typeface="Wingdings" panose="05000000000000000000" pitchFamily="2" charset="2"/>
              </a:rPr>
              <a:t>territorial</a:t>
            </a:r>
            <a:r>
              <a:rPr lang="en-CA" dirty="0">
                <a:sym typeface="Wingdings" panose="05000000000000000000" pitchFamily="2" charset="2"/>
              </a:rPr>
              <a:t> jurisdiction</a:t>
            </a:r>
          </a:p>
          <a:p>
            <a:endParaRPr lang="en-CA" dirty="0"/>
          </a:p>
        </p:txBody>
      </p:sp>
      <p:sp>
        <p:nvSpPr>
          <p:cNvPr id="4" name="Footer Placeholder 3">
            <a:extLst>
              <a:ext uri="{FF2B5EF4-FFF2-40B4-BE49-F238E27FC236}">
                <a16:creationId xmlns:a16="http://schemas.microsoft.com/office/drawing/2014/main" id="{63199C64-A7D8-46CB-9494-5306A3C18296}"/>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290277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17307-60D0-45F0-BFB2-E3C107467019}"/>
              </a:ext>
            </a:extLst>
          </p:cNvPr>
          <p:cNvSpPr>
            <a:spLocks noGrp="1"/>
          </p:cNvSpPr>
          <p:nvPr>
            <p:ph type="title"/>
          </p:nvPr>
        </p:nvSpPr>
        <p:spPr>
          <a:xfrm>
            <a:off x="457200" y="274638"/>
            <a:ext cx="8229600" cy="1858218"/>
          </a:xfrm>
        </p:spPr>
        <p:txBody>
          <a:bodyPr/>
          <a:lstStyle/>
          <a:p>
            <a:r>
              <a:rPr lang="en-CA" dirty="0"/>
              <a:t>Introductory Note:</a:t>
            </a:r>
            <a:br>
              <a:rPr lang="en-CA" dirty="0"/>
            </a:br>
            <a:r>
              <a:rPr lang="en-CA" dirty="0"/>
              <a:t>Teaching methodology in times of COVID-19</a:t>
            </a:r>
          </a:p>
        </p:txBody>
      </p:sp>
      <p:sp>
        <p:nvSpPr>
          <p:cNvPr id="3" name="Content Placeholder 2">
            <a:extLst>
              <a:ext uri="{FF2B5EF4-FFF2-40B4-BE49-F238E27FC236}">
                <a16:creationId xmlns:a16="http://schemas.microsoft.com/office/drawing/2014/main" id="{84CB652A-7B63-420C-9148-021B162F8286}"/>
              </a:ext>
            </a:extLst>
          </p:cNvPr>
          <p:cNvSpPr>
            <a:spLocks noGrp="1"/>
          </p:cNvSpPr>
          <p:nvPr>
            <p:ph idx="1"/>
          </p:nvPr>
        </p:nvSpPr>
        <p:spPr>
          <a:xfrm>
            <a:off x="457200" y="2708920"/>
            <a:ext cx="8229600" cy="3417243"/>
          </a:xfrm>
        </p:spPr>
        <p:txBody>
          <a:bodyPr/>
          <a:lstStyle/>
          <a:p>
            <a:r>
              <a:rPr lang="en-CA" dirty="0"/>
              <a:t>Take a deep breath!</a:t>
            </a:r>
          </a:p>
          <a:p>
            <a:r>
              <a:rPr lang="en-CA" dirty="0"/>
              <a:t>Lots of text here</a:t>
            </a:r>
          </a:p>
          <a:p>
            <a:r>
              <a:rPr lang="en-CA" dirty="0"/>
              <a:t>(Enhanced) slides are available, as is video</a:t>
            </a:r>
          </a:p>
          <a:p>
            <a:r>
              <a:rPr lang="en-CA" dirty="0"/>
              <a:t>Questions in chat, raise hand, or just scream at me!</a:t>
            </a:r>
          </a:p>
          <a:p>
            <a:r>
              <a:rPr lang="en-CA" dirty="0"/>
              <a:t>Also in-depth discussions time at end of class</a:t>
            </a:r>
          </a:p>
        </p:txBody>
      </p:sp>
      <p:sp>
        <p:nvSpPr>
          <p:cNvPr id="4" name="Footer Placeholder 3">
            <a:extLst>
              <a:ext uri="{FF2B5EF4-FFF2-40B4-BE49-F238E27FC236}">
                <a16:creationId xmlns:a16="http://schemas.microsoft.com/office/drawing/2014/main" id="{63199C64-A7D8-46CB-9494-5306A3C18296}"/>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60239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8"/>
            <a:ext cx="8229600" cy="993775"/>
          </a:xfrm>
        </p:spPr>
        <p:txBody>
          <a:bodyPr/>
          <a:lstStyle/>
          <a:p>
            <a:pPr eaLnBrk="1" hangingPunct="1"/>
            <a:r>
              <a:rPr lang="en-US" altLang="en-US" dirty="0"/>
              <a:t>Admin Crap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dirty="0"/>
              <a:t>Class 2</a:t>
            </a:r>
            <a:endParaRPr lang="en-US" dirty="0"/>
          </a:p>
        </p:txBody>
      </p:sp>
      <p:sp>
        <p:nvSpPr>
          <p:cNvPr id="37892" name="Content Placeholder 2"/>
          <p:cNvSpPr>
            <a:spLocks noGrp="1"/>
          </p:cNvSpPr>
          <p:nvPr>
            <p:ph idx="1"/>
          </p:nvPr>
        </p:nvSpPr>
        <p:spPr>
          <a:xfrm>
            <a:off x="457200" y="1484784"/>
            <a:ext cx="8229600" cy="4968404"/>
          </a:xfrm>
        </p:spPr>
        <p:txBody>
          <a:bodyPr/>
          <a:lstStyle/>
          <a:p>
            <a:pPr eaLnBrk="1" hangingPunct="1">
              <a:defRPr/>
            </a:pPr>
            <a:r>
              <a:rPr lang="fr-CA" dirty="0" err="1"/>
              <a:t>MyCourses</a:t>
            </a:r>
            <a:r>
              <a:rPr lang="fr-CA" dirty="0"/>
              <a:t> - discussions</a:t>
            </a:r>
          </a:p>
          <a:p>
            <a:pPr eaLnBrk="1" hangingPunct="1">
              <a:defRPr/>
            </a:pPr>
            <a:r>
              <a:rPr lang="fr-CA" dirty="0">
                <a:hlinkClick r:id="rId3"/>
              </a:rPr>
              <a:t>http://allenmendelsohn.com/mcgill/</a:t>
            </a:r>
            <a:endParaRPr lang="fr-CA" dirty="0"/>
          </a:p>
          <a:p>
            <a:pPr lvl="1" eaLnBrk="1" hangingPunct="1">
              <a:defRPr/>
            </a:pPr>
            <a:r>
              <a:rPr lang="en-CA" b="1" dirty="0"/>
              <a:t>Presentation</a:t>
            </a:r>
            <a:r>
              <a:rPr lang="fr-CA" b="1" dirty="0"/>
              <a:t> </a:t>
            </a:r>
            <a:r>
              <a:rPr lang="en-CA" b="1" dirty="0"/>
              <a:t>sign-up (22/24 so far)</a:t>
            </a:r>
          </a:p>
          <a:p>
            <a:pPr eaLnBrk="1" hangingPunct="1">
              <a:defRPr/>
            </a:pPr>
            <a:r>
              <a:rPr lang="fr-CA" dirty="0"/>
              <a:t>Office </a:t>
            </a:r>
            <a:r>
              <a:rPr lang="en-CA" dirty="0"/>
              <a:t>hours, emails, yada </a:t>
            </a:r>
            <a:r>
              <a:rPr lang="en-CA" dirty="0" err="1"/>
              <a:t>yada</a:t>
            </a:r>
            <a:endParaRPr lang="en-CA" dirty="0"/>
          </a:p>
          <a:p>
            <a:pPr eaLnBrk="1" hangingPunct="1">
              <a:defRPr/>
            </a:pPr>
            <a:r>
              <a:rPr lang="fr-CA" dirty="0"/>
              <a:t>?????</a:t>
            </a:r>
          </a:p>
          <a:p>
            <a:pPr marL="0" indent="0" eaLnBrk="1" hangingPunct="1">
              <a:buNone/>
              <a:defRPr/>
            </a:pPr>
            <a:endParaRPr lang="en-CA" dirty="0"/>
          </a:p>
          <a:p>
            <a:pPr marL="0" indent="0" eaLnBrk="1" hangingPunct="1">
              <a:buFont typeface="Arial" panose="020B0604020202020204" pitchFamily="34" charset="0"/>
              <a:buNone/>
              <a:defRPr/>
            </a:pPr>
            <a:endParaRPr lang="en-US" altLang="en-US" sz="1400" dirty="0"/>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a:solidFill>
                <a:schemeClr val="tx1"/>
              </a:solidFill>
              <a:latin typeface="Arial" panose="020B0604020202020204" pitchFamily="34" charset="0"/>
            </a:endParaRPr>
          </a:p>
        </p:txBody>
      </p:sp>
    </p:spTree>
    <p:extLst>
      <p:ext uri="{BB962C8B-B14F-4D97-AF65-F5344CB8AC3E}">
        <p14:creationId xmlns:p14="http://schemas.microsoft.com/office/powerpoint/2010/main" val="194607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3FB6-B651-47B9-AD38-752CFD4B9780}"/>
              </a:ext>
            </a:extLst>
          </p:cNvPr>
          <p:cNvSpPr>
            <a:spLocks noGrp="1"/>
          </p:cNvSpPr>
          <p:nvPr>
            <p:ph type="title"/>
          </p:nvPr>
        </p:nvSpPr>
        <p:spPr/>
        <p:txBody>
          <a:bodyPr/>
          <a:lstStyle/>
          <a:p>
            <a:r>
              <a:rPr lang="en-CA" dirty="0"/>
              <a:t>Canada - CRTC</a:t>
            </a:r>
          </a:p>
        </p:txBody>
      </p:sp>
      <p:pic>
        <p:nvPicPr>
          <p:cNvPr id="5" name="Content Placeholder 4">
            <a:hlinkClick r:id="rId3"/>
            <a:extLst>
              <a:ext uri="{FF2B5EF4-FFF2-40B4-BE49-F238E27FC236}">
                <a16:creationId xmlns:a16="http://schemas.microsoft.com/office/drawing/2014/main" id="{AAB1E059-8E41-4510-88D6-7A5FF1A7A79A}"/>
              </a:ext>
            </a:extLst>
          </p:cNvPr>
          <p:cNvPicPr>
            <a:picLocks noGrp="1" noChangeAspect="1"/>
          </p:cNvPicPr>
          <p:nvPr>
            <p:ph idx="1"/>
          </p:nvPr>
        </p:nvPicPr>
        <p:blipFill>
          <a:blip r:embed="rId4"/>
          <a:stretch>
            <a:fillRect/>
          </a:stretch>
        </p:blipFill>
        <p:spPr>
          <a:xfrm>
            <a:off x="395536" y="2276872"/>
            <a:ext cx="8229600" cy="2241054"/>
          </a:xfrm>
          <a:prstGeom prst="rect">
            <a:avLst/>
          </a:prstGeom>
        </p:spPr>
      </p:pic>
      <p:sp>
        <p:nvSpPr>
          <p:cNvPr id="4" name="Footer Placeholder 3">
            <a:extLst>
              <a:ext uri="{FF2B5EF4-FFF2-40B4-BE49-F238E27FC236}">
                <a16:creationId xmlns:a16="http://schemas.microsoft.com/office/drawing/2014/main" id="{F8C6108C-33DB-4FE5-90E8-3457AF5F7909}"/>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815905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F627-7208-4C1A-A76A-E601219B781E}"/>
              </a:ext>
            </a:extLst>
          </p:cNvPr>
          <p:cNvSpPr>
            <a:spLocks noGrp="1"/>
          </p:cNvSpPr>
          <p:nvPr>
            <p:ph type="title"/>
          </p:nvPr>
        </p:nvSpPr>
        <p:spPr/>
        <p:txBody>
          <a:bodyPr/>
          <a:lstStyle/>
          <a:p>
            <a:r>
              <a:rPr lang="en-CA" dirty="0"/>
              <a:t>Meet Ian Scott, CRTC Chair</a:t>
            </a:r>
          </a:p>
        </p:txBody>
      </p:sp>
      <p:sp>
        <p:nvSpPr>
          <p:cNvPr id="3" name="Content Placeholder 2">
            <a:extLst>
              <a:ext uri="{FF2B5EF4-FFF2-40B4-BE49-F238E27FC236}">
                <a16:creationId xmlns:a16="http://schemas.microsoft.com/office/drawing/2014/main" id="{FF778E6E-809C-4AEA-823C-60D81125FB1E}"/>
              </a:ext>
            </a:extLst>
          </p:cNvPr>
          <p:cNvSpPr>
            <a:spLocks noGrp="1"/>
          </p:cNvSpPr>
          <p:nvPr>
            <p:ph sz="half" idx="1"/>
          </p:nvPr>
        </p:nvSpPr>
        <p:spPr/>
        <p:txBody>
          <a:bodyPr/>
          <a:lstStyle/>
          <a:p>
            <a:pPr marL="0" indent="0">
              <a:buNone/>
            </a:pPr>
            <a:r>
              <a:rPr lang="en-CA" dirty="0"/>
              <a:t> </a:t>
            </a:r>
          </a:p>
        </p:txBody>
      </p:sp>
      <p:sp>
        <p:nvSpPr>
          <p:cNvPr id="6" name="Content Placeholder 5">
            <a:extLst>
              <a:ext uri="{FF2B5EF4-FFF2-40B4-BE49-F238E27FC236}">
                <a16:creationId xmlns:a16="http://schemas.microsoft.com/office/drawing/2014/main" id="{DF4571B9-89E2-413F-89E5-158B797026DA}"/>
              </a:ext>
            </a:extLst>
          </p:cNvPr>
          <p:cNvSpPr>
            <a:spLocks noGrp="1"/>
          </p:cNvSpPr>
          <p:nvPr>
            <p:ph sz="half" idx="2"/>
          </p:nvPr>
        </p:nvSpPr>
        <p:spPr>
          <a:xfrm>
            <a:off x="5373686" y="1600200"/>
            <a:ext cx="3313114" cy="4525963"/>
          </a:xfrm>
        </p:spPr>
        <p:txBody>
          <a:bodyPr/>
          <a:lstStyle/>
          <a:p>
            <a:pPr marL="0" indent="0">
              <a:buNone/>
            </a:pPr>
            <a:r>
              <a:rPr lang="en-US" dirty="0"/>
              <a:t>Before rejoining the CRTC in 2017, Ian held various executive positions in the communications industry, including at </a:t>
            </a:r>
            <a:r>
              <a:rPr lang="en-US" dirty="0" err="1"/>
              <a:t>Telesat</a:t>
            </a:r>
            <a:r>
              <a:rPr lang="en-US" dirty="0"/>
              <a:t> Canada, </a:t>
            </a:r>
            <a:r>
              <a:rPr lang="en-US" dirty="0" err="1"/>
              <a:t>Telus</a:t>
            </a:r>
            <a:r>
              <a:rPr lang="en-US" dirty="0"/>
              <a:t> and Call-Net Enterprises</a:t>
            </a:r>
            <a:endParaRPr lang="en-CA" dirty="0"/>
          </a:p>
        </p:txBody>
      </p:sp>
      <p:sp>
        <p:nvSpPr>
          <p:cNvPr id="4" name="Footer Placeholder 3">
            <a:extLst>
              <a:ext uri="{FF2B5EF4-FFF2-40B4-BE49-F238E27FC236}">
                <a16:creationId xmlns:a16="http://schemas.microsoft.com/office/drawing/2014/main" id="{D3F796E8-A3B6-4222-A340-A95A8A9B160B}"/>
              </a:ext>
            </a:extLst>
          </p:cNvPr>
          <p:cNvSpPr>
            <a:spLocks noGrp="1"/>
          </p:cNvSpPr>
          <p:nvPr>
            <p:ph type="ftr" sz="quarter" idx="11"/>
          </p:nvPr>
        </p:nvSpPr>
        <p:spPr/>
        <p:txBody>
          <a:bodyPr/>
          <a:lstStyle/>
          <a:p>
            <a:pPr>
              <a:defRPr/>
            </a:pPr>
            <a:r>
              <a:rPr lang="en-US"/>
              <a:t>Class 2</a:t>
            </a:r>
            <a:endParaRPr lang="en-US" dirty="0"/>
          </a:p>
        </p:txBody>
      </p:sp>
      <p:pic>
        <p:nvPicPr>
          <p:cNvPr id="5" name="Picture 4">
            <a:extLst>
              <a:ext uri="{FF2B5EF4-FFF2-40B4-BE49-F238E27FC236}">
                <a16:creationId xmlns:a16="http://schemas.microsoft.com/office/drawing/2014/main" id="{CF0F5D23-9E65-40AB-B922-2CABA42FD173}"/>
              </a:ext>
            </a:extLst>
          </p:cNvPr>
          <p:cNvPicPr>
            <a:picLocks noChangeAspect="1"/>
          </p:cNvPicPr>
          <p:nvPr/>
        </p:nvPicPr>
        <p:blipFill>
          <a:blip r:embed="rId3"/>
          <a:stretch>
            <a:fillRect/>
          </a:stretch>
        </p:blipFill>
        <p:spPr>
          <a:xfrm>
            <a:off x="1" y="1916832"/>
            <a:ext cx="5373685" cy="3616331"/>
          </a:xfrm>
          <a:prstGeom prst="rect">
            <a:avLst/>
          </a:prstGeom>
        </p:spPr>
      </p:pic>
    </p:spTree>
    <p:extLst>
      <p:ext uri="{BB962C8B-B14F-4D97-AF65-F5344CB8AC3E}">
        <p14:creationId xmlns:p14="http://schemas.microsoft.com/office/powerpoint/2010/main" val="2692522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C156-13E7-4152-9A3B-06D5F1D16CF9}"/>
              </a:ext>
            </a:extLst>
          </p:cNvPr>
          <p:cNvSpPr>
            <a:spLocks noGrp="1"/>
          </p:cNvSpPr>
          <p:nvPr>
            <p:ph type="title"/>
          </p:nvPr>
        </p:nvSpPr>
        <p:spPr/>
        <p:txBody>
          <a:bodyPr/>
          <a:lstStyle/>
          <a:p>
            <a:r>
              <a:rPr lang="en-CA" dirty="0"/>
              <a:t>What does the CRTC do?</a:t>
            </a:r>
          </a:p>
        </p:txBody>
      </p:sp>
      <p:sp>
        <p:nvSpPr>
          <p:cNvPr id="3" name="Content Placeholder 2">
            <a:extLst>
              <a:ext uri="{FF2B5EF4-FFF2-40B4-BE49-F238E27FC236}">
                <a16:creationId xmlns:a16="http://schemas.microsoft.com/office/drawing/2014/main" id="{3793B7F7-2E50-4CD2-96AC-86043430A35A}"/>
              </a:ext>
            </a:extLst>
          </p:cNvPr>
          <p:cNvSpPr>
            <a:spLocks noGrp="1"/>
          </p:cNvSpPr>
          <p:nvPr>
            <p:ph idx="1"/>
          </p:nvPr>
        </p:nvSpPr>
        <p:spPr/>
        <p:txBody>
          <a:bodyPr/>
          <a:lstStyle/>
          <a:p>
            <a:pPr marL="0" indent="0">
              <a:buNone/>
            </a:pPr>
            <a:r>
              <a:rPr lang="en-CA" sz="2800" dirty="0"/>
              <a:t>“The CRTC is an administrative tribunal that regulates and supervises broadcasting and telecommunications in the public interest.”</a:t>
            </a:r>
          </a:p>
          <a:p>
            <a:pPr marL="0" indent="0">
              <a:buNone/>
            </a:pPr>
            <a:endParaRPr lang="en-CA" dirty="0"/>
          </a:p>
          <a:p>
            <a:pPr marL="0" indent="0">
              <a:buNone/>
            </a:pPr>
            <a:r>
              <a:rPr lang="en-CA" i="1" dirty="0"/>
              <a:t>Broadcasting Act </a:t>
            </a:r>
            <a:r>
              <a:rPr lang="en-CA" dirty="0"/>
              <a:t> </a:t>
            </a:r>
            <a:r>
              <a:rPr lang="en-CA" dirty="0">
                <a:sym typeface="Wingdings" panose="05000000000000000000" pitchFamily="2" charset="2"/>
              </a:rPr>
              <a:t> </a:t>
            </a:r>
            <a:r>
              <a:rPr lang="en-CA" dirty="0" err="1">
                <a:sym typeface="Wingdings" panose="05000000000000000000" pitchFamily="2" charset="2"/>
              </a:rPr>
              <a:t>CanCon</a:t>
            </a:r>
            <a:r>
              <a:rPr lang="en-CA" dirty="0">
                <a:sym typeface="Wingdings" panose="05000000000000000000" pitchFamily="2" charset="2"/>
              </a:rPr>
              <a:t> esp.</a:t>
            </a:r>
            <a:endParaRPr lang="en-CA" i="1" dirty="0"/>
          </a:p>
          <a:p>
            <a:pPr marL="0" indent="0">
              <a:buNone/>
            </a:pPr>
            <a:r>
              <a:rPr lang="en-CA" i="1" dirty="0"/>
              <a:t>Telecommunications Act</a:t>
            </a:r>
          </a:p>
          <a:p>
            <a:pPr marL="0" indent="0">
              <a:buNone/>
            </a:pPr>
            <a:r>
              <a:rPr lang="fr-CA" dirty="0"/>
              <a:t>(+ </a:t>
            </a:r>
            <a:r>
              <a:rPr lang="en-CA" dirty="0"/>
              <a:t>others - </a:t>
            </a:r>
            <a:r>
              <a:rPr lang="en-CA" i="1" dirty="0"/>
              <a:t>Radiocommunications Act</a:t>
            </a:r>
            <a:r>
              <a:rPr lang="en-CA" dirty="0"/>
              <a:t>, CASL)</a:t>
            </a:r>
          </a:p>
        </p:txBody>
      </p:sp>
      <p:sp>
        <p:nvSpPr>
          <p:cNvPr id="4" name="Footer Placeholder 3">
            <a:extLst>
              <a:ext uri="{FF2B5EF4-FFF2-40B4-BE49-F238E27FC236}">
                <a16:creationId xmlns:a16="http://schemas.microsoft.com/office/drawing/2014/main" id="{0B53E0B0-D808-48C0-BAF7-FF5D875AE56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344853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C156-13E7-4152-9A3B-06D5F1D16CF9}"/>
              </a:ext>
            </a:extLst>
          </p:cNvPr>
          <p:cNvSpPr>
            <a:spLocks noGrp="1"/>
          </p:cNvSpPr>
          <p:nvPr>
            <p:ph type="title"/>
          </p:nvPr>
        </p:nvSpPr>
        <p:spPr/>
        <p:txBody>
          <a:bodyPr/>
          <a:lstStyle/>
          <a:p>
            <a:r>
              <a:rPr lang="en-CA" dirty="0"/>
              <a:t>What does the CRTC give us?</a:t>
            </a:r>
          </a:p>
        </p:txBody>
      </p:sp>
      <p:sp>
        <p:nvSpPr>
          <p:cNvPr id="3" name="Content Placeholder 2">
            <a:extLst>
              <a:ext uri="{FF2B5EF4-FFF2-40B4-BE49-F238E27FC236}">
                <a16:creationId xmlns:a16="http://schemas.microsoft.com/office/drawing/2014/main" id="{3793B7F7-2E50-4CD2-96AC-86043430A35A}"/>
              </a:ext>
            </a:extLst>
          </p:cNvPr>
          <p:cNvSpPr>
            <a:spLocks noGrp="1"/>
          </p:cNvSpPr>
          <p:nvPr>
            <p:ph idx="1"/>
          </p:nvPr>
        </p:nvSpPr>
        <p:spPr/>
        <p:txBody>
          <a:bodyPr/>
          <a:lstStyle/>
          <a:p>
            <a:endParaRPr lang="en-CA" dirty="0"/>
          </a:p>
          <a:p>
            <a:r>
              <a:rPr lang="en-CA" dirty="0"/>
              <a:t>Public Notices / Notices of Consultations</a:t>
            </a:r>
          </a:p>
          <a:p>
            <a:r>
              <a:rPr lang="en-CA" dirty="0"/>
              <a:t>Information bulletins / circulars</a:t>
            </a:r>
          </a:p>
          <a:p>
            <a:r>
              <a:rPr lang="en-CA" dirty="0"/>
              <a:t>Regulatory Policies</a:t>
            </a:r>
          </a:p>
          <a:p>
            <a:r>
              <a:rPr lang="en-CA" dirty="0"/>
              <a:t>Orders</a:t>
            </a:r>
          </a:p>
          <a:p>
            <a:r>
              <a:rPr lang="en-CA" dirty="0"/>
              <a:t>Decisions</a:t>
            </a:r>
          </a:p>
          <a:p>
            <a:endParaRPr lang="en-CA" dirty="0"/>
          </a:p>
          <a:p>
            <a:pPr marL="0" indent="0">
              <a:buNone/>
            </a:pPr>
            <a:r>
              <a:rPr lang="en-CA" dirty="0">
                <a:sym typeface="Wingdings" panose="05000000000000000000" pitchFamily="2" charset="2"/>
              </a:rPr>
              <a:t> All </a:t>
            </a:r>
            <a:r>
              <a:rPr lang="en-CA" i="1" dirty="0">
                <a:sym typeface="Wingdings" panose="05000000000000000000" pitchFamily="2" charset="2"/>
              </a:rPr>
              <a:t>theoretically</a:t>
            </a:r>
            <a:r>
              <a:rPr lang="en-CA" dirty="0">
                <a:sym typeface="Wingdings" panose="05000000000000000000" pitchFamily="2" charset="2"/>
              </a:rPr>
              <a:t> independent</a:t>
            </a:r>
            <a:endParaRPr lang="en-CA" dirty="0"/>
          </a:p>
        </p:txBody>
      </p:sp>
      <p:sp>
        <p:nvSpPr>
          <p:cNvPr id="4" name="Footer Placeholder 3">
            <a:extLst>
              <a:ext uri="{FF2B5EF4-FFF2-40B4-BE49-F238E27FC236}">
                <a16:creationId xmlns:a16="http://schemas.microsoft.com/office/drawing/2014/main" id="{0B53E0B0-D808-48C0-BAF7-FF5D875AE56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755305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91CE-89F2-4084-A94C-005C1F0868FB}"/>
              </a:ext>
            </a:extLst>
          </p:cNvPr>
          <p:cNvSpPr>
            <a:spLocks noGrp="1"/>
          </p:cNvSpPr>
          <p:nvPr>
            <p:ph type="title"/>
          </p:nvPr>
        </p:nvSpPr>
        <p:spPr>
          <a:xfrm>
            <a:off x="437991" y="277813"/>
            <a:ext cx="8229600" cy="1092200"/>
          </a:xfrm>
        </p:spPr>
        <p:txBody>
          <a:bodyPr/>
          <a:lstStyle/>
          <a:p>
            <a:r>
              <a:rPr lang="en-CA" dirty="0"/>
              <a:t>Still </a:t>
            </a:r>
            <a:r>
              <a:rPr lang="en-CA" dirty="0" err="1"/>
              <a:t>kinda</a:t>
            </a:r>
            <a:r>
              <a:rPr lang="en-CA" dirty="0"/>
              <a:t> political? - Ministers</a:t>
            </a:r>
          </a:p>
        </p:txBody>
      </p:sp>
      <p:sp>
        <p:nvSpPr>
          <p:cNvPr id="4" name="Footer Placeholder 3">
            <a:extLst>
              <a:ext uri="{FF2B5EF4-FFF2-40B4-BE49-F238E27FC236}">
                <a16:creationId xmlns:a16="http://schemas.microsoft.com/office/drawing/2014/main" id="{DB7D2C0D-AC5B-404B-99B0-09292ABB99FC}"/>
              </a:ext>
            </a:extLst>
          </p:cNvPr>
          <p:cNvSpPr>
            <a:spLocks noGrp="1"/>
          </p:cNvSpPr>
          <p:nvPr>
            <p:ph type="ftr" sz="quarter" idx="11"/>
          </p:nvPr>
        </p:nvSpPr>
        <p:spPr/>
        <p:txBody>
          <a:bodyPr/>
          <a:lstStyle/>
          <a:p>
            <a:pPr>
              <a:defRPr/>
            </a:pPr>
            <a:r>
              <a:rPr lang="en-US" dirty="0"/>
              <a:t>Class 2</a:t>
            </a:r>
          </a:p>
        </p:txBody>
      </p:sp>
      <p:sp>
        <p:nvSpPr>
          <p:cNvPr id="3" name="Content Placeholder 2">
            <a:extLst>
              <a:ext uri="{FF2B5EF4-FFF2-40B4-BE49-F238E27FC236}">
                <a16:creationId xmlns:a16="http://schemas.microsoft.com/office/drawing/2014/main" id="{7AD20F03-FC5B-4C91-AC29-F2642D4FAC45}"/>
              </a:ext>
            </a:extLst>
          </p:cNvPr>
          <p:cNvSpPr>
            <a:spLocks noGrp="1"/>
          </p:cNvSpPr>
          <p:nvPr>
            <p:ph idx="1"/>
          </p:nvPr>
        </p:nvSpPr>
        <p:spPr/>
        <p:txBody>
          <a:bodyPr/>
          <a:lstStyle/>
          <a:p>
            <a:pPr marL="0" indent="0">
              <a:buNone/>
            </a:pPr>
            <a:r>
              <a:rPr lang="en-CA" dirty="0"/>
              <a:t> </a:t>
            </a:r>
          </a:p>
        </p:txBody>
      </p:sp>
      <p:pic>
        <p:nvPicPr>
          <p:cNvPr id="5" name="Picture 4">
            <a:extLst>
              <a:ext uri="{FF2B5EF4-FFF2-40B4-BE49-F238E27FC236}">
                <a16:creationId xmlns:a16="http://schemas.microsoft.com/office/drawing/2014/main" id="{BB05F0B4-B067-4B6F-A3C5-95798BB93962}"/>
              </a:ext>
            </a:extLst>
          </p:cNvPr>
          <p:cNvPicPr>
            <a:picLocks noChangeAspect="1"/>
          </p:cNvPicPr>
          <p:nvPr/>
        </p:nvPicPr>
        <p:blipFill>
          <a:blip r:embed="rId3"/>
          <a:stretch>
            <a:fillRect/>
          </a:stretch>
        </p:blipFill>
        <p:spPr>
          <a:xfrm>
            <a:off x="4668683" y="1522663"/>
            <a:ext cx="4352925" cy="3562350"/>
          </a:xfrm>
          <a:prstGeom prst="rect">
            <a:avLst/>
          </a:prstGeom>
        </p:spPr>
      </p:pic>
      <p:pic>
        <p:nvPicPr>
          <p:cNvPr id="10" name="Picture 9">
            <a:extLst>
              <a:ext uri="{FF2B5EF4-FFF2-40B4-BE49-F238E27FC236}">
                <a16:creationId xmlns:a16="http://schemas.microsoft.com/office/drawing/2014/main" id="{3A319D6F-69D2-49A2-A3FB-AC3C54A7E544}"/>
              </a:ext>
            </a:extLst>
          </p:cNvPr>
          <p:cNvPicPr>
            <a:picLocks noChangeAspect="1"/>
          </p:cNvPicPr>
          <p:nvPr/>
        </p:nvPicPr>
        <p:blipFill>
          <a:blip r:embed="rId4"/>
          <a:stretch>
            <a:fillRect/>
          </a:stretch>
        </p:blipFill>
        <p:spPr>
          <a:xfrm>
            <a:off x="136124" y="1415733"/>
            <a:ext cx="4075836" cy="3720901"/>
          </a:xfrm>
          <a:prstGeom prst="rect">
            <a:avLst/>
          </a:prstGeom>
        </p:spPr>
      </p:pic>
      <p:sp>
        <p:nvSpPr>
          <p:cNvPr id="11" name="TextBox 10">
            <a:extLst>
              <a:ext uri="{FF2B5EF4-FFF2-40B4-BE49-F238E27FC236}">
                <a16:creationId xmlns:a16="http://schemas.microsoft.com/office/drawing/2014/main" id="{68A4E434-89AA-4DB7-AF3B-6B63240A26C1}"/>
              </a:ext>
            </a:extLst>
          </p:cNvPr>
          <p:cNvSpPr txBox="1"/>
          <p:nvPr/>
        </p:nvSpPr>
        <p:spPr>
          <a:xfrm>
            <a:off x="437991" y="5445224"/>
            <a:ext cx="3485937" cy="369332"/>
          </a:xfrm>
          <a:prstGeom prst="rect">
            <a:avLst/>
          </a:prstGeom>
          <a:noFill/>
        </p:spPr>
        <p:txBody>
          <a:bodyPr wrap="square" rtlCol="0">
            <a:spAutoFit/>
          </a:bodyPr>
          <a:lstStyle/>
          <a:p>
            <a:r>
              <a:rPr lang="en-CA" i="1" dirty="0">
                <a:solidFill>
                  <a:schemeClr val="bg1"/>
                </a:solidFill>
              </a:rPr>
              <a:t>Broadcasting Act</a:t>
            </a:r>
          </a:p>
        </p:txBody>
      </p:sp>
      <p:sp>
        <p:nvSpPr>
          <p:cNvPr id="13" name="TextBox 12">
            <a:extLst>
              <a:ext uri="{FF2B5EF4-FFF2-40B4-BE49-F238E27FC236}">
                <a16:creationId xmlns:a16="http://schemas.microsoft.com/office/drawing/2014/main" id="{0F5A544A-F12C-4FE0-B6AD-59D02BAADFE1}"/>
              </a:ext>
            </a:extLst>
          </p:cNvPr>
          <p:cNvSpPr txBox="1"/>
          <p:nvPr/>
        </p:nvSpPr>
        <p:spPr>
          <a:xfrm>
            <a:off x="4788024" y="5418906"/>
            <a:ext cx="3485937" cy="369332"/>
          </a:xfrm>
          <a:prstGeom prst="rect">
            <a:avLst/>
          </a:prstGeom>
          <a:noFill/>
        </p:spPr>
        <p:txBody>
          <a:bodyPr wrap="square" rtlCol="0">
            <a:spAutoFit/>
          </a:bodyPr>
          <a:lstStyle/>
          <a:p>
            <a:r>
              <a:rPr lang="en-CA" i="1" dirty="0">
                <a:solidFill>
                  <a:schemeClr val="bg1"/>
                </a:solidFill>
              </a:rPr>
              <a:t>Telecommunications Act</a:t>
            </a:r>
          </a:p>
        </p:txBody>
      </p:sp>
    </p:spTree>
    <p:extLst>
      <p:ext uri="{BB962C8B-B14F-4D97-AF65-F5344CB8AC3E}">
        <p14:creationId xmlns:p14="http://schemas.microsoft.com/office/powerpoint/2010/main" val="497922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91CE-89F2-4084-A94C-005C1F0868FB}"/>
              </a:ext>
            </a:extLst>
          </p:cNvPr>
          <p:cNvSpPr>
            <a:spLocks noGrp="1"/>
          </p:cNvSpPr>
          <p:nvPr>
            <p:ph type="title"/>
          </p:nvPr>
        </p:nvSpPr>
        <p:spPr/>
        <p:txBody>
          <a:bodyPr/>
          <a:lstStyle/>
          <a:p>
            <a:r>
              <a:rPr lang="en-CA" dirty="0"/>
              <a:t>Still </a:t>
            </a:r>
            <a:r>
              <a:rPr lang="en-CA" dirty="0" err="1"/>
              <a:t>kinda</a:t>
            </a:r>
            <a:r>
              <a:rPr lang="en-CA" dirty="0"/>
              <a:t> political?</a:t>
            </a:r>
          </a:p>
        </p:txBody>
      </p:sp>
      <p:sp>
        <p:nvSpPr>
          <p:cNvPr id="4" name="Footer Placeholder 3">
            <a:extLst>
              <a:ext uri="{FF2B5EF4-FFF2-40B4-BE49-F238E27FC236}">
                <a16:creationId xmlns:a16="http://schemas.microsoft.com/office/drawing/2014/main" id="{DB7D2C0D-AC5B-404B-99B0-09292ABB99FC}"/>
              </a:ext>
            </a:extLst>
          </p:cNvPr>
          <p:cNvSpPr>
            <a:spLocks noGrp="1"/>
          </p:cNvSpPr>
          <p:nvPr>
            <p:ph type="ftr" sz="quarter" idx="11"/>
          </p:nvPr>
        </p:nvSpPr>
        <p:spPr/>
        <p:txBody>
          <a:bodyPr/>
          <a:lstStyle/>
          <a:p>
            <a:pPr>
              <a:defRPr/>
            </a:pPr>
            <a:r>
              <a:rPr lang="en-US"/>
              <a:t>Class 2</a:t>
            </a:r>
            <a:endParaRPr lang="en-US" dirty="0"/>
          </a:p>
        </p:txBody>
      </p:sp>
      <p:sp>
        <p:nvSpPr>
          <p:cNvPr id="6" name="Content Placeholder 5">
            <a:extLst>
              <a:ext uri="{FF2B5EF4-FFF2-40B4-BE49-F238E27FC236}">
                <a16:creationId xmlns:a16="http://schemas.microsoft.com/office/drawing/2014/main" id="{BC62E83A-9053-436E-A6FA-3CD80474FD3E}"/>
              </a:ext>
            </a:extLst>
          </p:cNvPr>
          <p:cNvSpPr>
            <a:spLocks noGrp="1"/>
          </p:cNvSpPr>
          <p:nvPr>
            <p:ph idx="1"/>
          </p:nvPr>
        </p:nvSpPr>
        <p:spPr/>
        <p:txBody>
          <a:bodyPr/>
          <a:lstStyle/>
          <a:p>
            <a:pPr marL="0" indent="0">
              <a:buNone/>
            </a:pPr>
            <a:r>
              <a:rPr lang="en-CA" i="1" dirty="0"/>
              <a:t>Telecommunications Act</a:t>
            </a:r>
          </a:p>
          <a:p>
            <a:pPr marL="0" indent="0">
              <a:buNone/>
            </a:pPr>
            <a:r>
              <a:rPr lang="en-CA" sz="2800" dirty="0"/>
              <a:t>47. The Commission shall exercise its powers and perform its duties under this Act and any special Act</a:t>
            </a:r>
          </a:p>
          <a:p>
            <a:pPr marL="0" indent="0">
              <a:buNone/>
            </a:pPr>
            <a:r>
              <a:rPr lang="en-CA" sz="2800" dirty="0"/>
              <a:t>(…)</a:t>
            </a:r>
          </a:p>
          <a:p>
            <a:pPr marL="0" indent="0">
              <a:buNone/>
            </a:pPr>
            <a:r>
              <a:rPr lang="en-CA" sz="2800" dirty="0"/>
              <a:t>(b) in accordance with </a:t>
            </a:r>
            <a:r>
              <a:rPr lang="en-CA" sz="2800" b="1" dirty="0"/>
              <a:t>any orders made by the Governor in Council </a:t>
            </a:r>
            <a:r>
              <a:rPr lang="en-CA" sz="2800" dirty="0"/>
              <a:t>under section 8 or any standards prescribed by the Minister [ed. – ISED] under section 15.</a:t>
            </a:r>
          </a:p>
        </p:txBody>
      </p:sp>
    </p:spTree>
    <p:extLst>
      <p:ext uri="{BB962C8B-B14F-4D97-AF65-F5344CB8AC3E}">
        <p14:creationId xmlns:p14="http://schemas.microsoft.com/office/powerpoint/2010/main" val="604373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91CE-89F2-4084-A94C-005C1F0868FB}"/>
              </a:ext>
            </a:extLst>
          </p:cNvPr>
          <p:cNvSpPr>
            <a:spLocks noGrp="1"/>
          </p:cNvSpPr>
          <p:nvPr>
            <p:ph type="title"/>
          </p:nvPr>
        </p:nvSpPr>
        <p:spPr>
          <a:xfrm>
            <a:off x="437991" y="277813"/>
            <a:ext cx="8229600" cy="1696864"/>
          </a:xfrm>
        </p:spPr>
        <p:txBody>
          <a:bodyPr/>
          <a:lstStyle/>
          <a:p>
            <a:r>
              <a:rPr lang="en-CA" dirty="0"/>
              <a:t>Still </a:t>
            </a:r>
            <a:r>
              <a:rPr lang="en-CA" dirty="0" err="1"/>
              <a:t>kinda</a:t>
            </a:r>
            <a:r>
              <a:rPr lang="en-CA" dirty="0"/>
              <a:t> political? </a:t>
            </a:r>
            <a:br>
              <a:rPr lang="en-CA" dirty="0"/>
            </a:br>
            <a:r>
              <a:rPr lang="en-CA" dirty="0"/>
              <a:t>Minister </a:t>
            </a:r>
            <a:r>
              <a:rPr lang="en-CA" dirty="0" err="1"/>
              <a:t>Guilbault’s</a:t>
            </a:r>
            <a:r>
              <a:rPr lang="en-CA" dirty="0"/>
              <a:t> mandate </a:t>
            </a:r>
            <a:br>
              <a:rPr lang="en-CA" dirty="0"/>
            </a:br>
            <a:r>
              <a:rPr lang="en-CA" sz="2400" dirty="0"/>
              <a:t>(Dec 13, 2019)</a:t>
            </a:r>
          </a:p>
        </p:txBody>
      </p:sp>
      <p:sp>
        <p:nvSpPr>
          <p:cNvPr id="4" name="Footer Placeholder 3">
            <a:extLst>
              <a:ext uri="{FF2B5EF4-FFF2-40B4-BE49-F238E27FC236}">
                <a16:creationId xmlns:a16="http://schemas.microsoft.com/office/drawing/2014/main" id="{DB7D2C0D-AC5B-404B-99B0-09292ABB99FC}"/>
              </a:ext>
            </a:extLst>
          </p:cNvPr>
          <p:cNvSpPr>
            <a:spLocks noGrp="1"/>
          </p:cNvSpPr>
          <p:nvPr>
            <p:ph type="ftr" sz="quarter" idx="11"/>
          </p:nvPr>
        </p:nvSpPr>
        <p:spPr/>
        <p:txBody>
          <a:bodyPr/>
          <a:lstStyle/>
          <a:p>
            <a:pPr>
              <a:defRPr/>
            </a:pPr>
            <a:r>
              <a:rPr lang="en-US"/>
              <a:t>Class 2</a:t>
            </a:r>
            <a:endParaRPr lang="en-US" dirty="0"/>
          </a:p>
        </p:txBody>
      </p:sp>
      <p:sp>
        <p:nvSpPr>
          <p:cNvPr id="3" name="Content Placeholder 2">
            <a:extLst>
              <a:ext uri="{FF2B5EF4-FFF2-40B4-BE49-F238E27FC236}">
                <a16:creationId xmlns:a16="http://schemas.microsoft.com/office/drawing/2014/main" id="{7AD20F03-FC5B-4C91-AC29-F2642D4FAC45}"/>
              </a:ext>
            </a:extLst>
          </p:cNvPr>
          <p:cNvSpPr>
            <a:spLocks noGrp="1"/>
          </p:cNvSpPr>
          <p:nvPr>
            <p:ph idx="1"/>
          </p:nvPr>
        </p:nvSpPr>
        <p:spPr>
          <a:xfrm>
            <a:off x="457200" y="2204864"/>
            <a:ext cx="8229600" cy="3921299"/>
          </a:xfrm>
        </p:spPr>
        <p:txBody>
          <a:bodyPr/>
          <a:lstStyle/>
          <a:p>
            <a:pPr marL="0" indent="0">
              <a:buNone/>
            </a:pPr>
            <a:r>
              <a:rPr lang="en-US" sz="1800" dirty="0"/>
              <a:t>I will expect you to work with your colleagues and through established legislative, regulatory and Cabinet processes to deliver on your top priorities. In particular, you will</a:t>
            </a:r>
            <a:r>
              <a:rPr lang="en-CA" sz="1800" dirty="0"/>
              <a:t>:</a:t>
            </a:r>
          </a:p>
          <a:p>
            <a:pPr marL="0" indent="0">
              <a:buNone/>
            </a:pPr>
            <a:endParaRPr lang="en-CA" sz="1800" dirty="0"/>
          </a:p>
          <a:p>
            <a:r>
              <a:rPr lang="en-US" sz="1800" dirty="0"/>
              <a:t>Create new regulations for social media platforms, starting with a requirement that all platforms remove illegal content, including hate speech, within 24 hours or face significant penalties. This should include other online harms such as radicalization, incitement to violence, exploitation of children, or creation or distribution of terrorist propaganda</a:t>
            </a:r>
            <a:r>
              <a:rPr lang="en-CA" sz="1800" dirty="0"/>
              <a:t>.</a:t>
            </a:r>
          </a:p>
          <a:p>
            <a:r>
              <a:rPr lang="en-US" sz="1800" dirty="0"/>
              <a:t>Co-lead work with the Minister of Innovation, Science and Industry to modernize the Broadcasting Act and the Telecommunications Act, examining how best to support Canadian content in English and French and ensure quality affordable internet, mobile and media access</a:t>
            </a:r>
            <a:r>
              <a:rPr lang="en-CA" sz="1800" dirty="0"/>
              <a:t>. (…)</a:t>
            </a:r>
          </a:p>
          <a:p>
            <a:pPr marL="0" indent="0">
              <a:buNone/>
            </a:pPr>
            <a:endParaRPr lang="en-CA" dirty="0"/>
          </a:p>
        </p:txBody>
      </p:sp>
    </p:spTree>
    <p:extLst>
      <p:ext uri="{BB962C8B-B14F-4D97-AF65-F5344CB8AC3E}">
        <p14:creationId xmlns:p14="http://schemas.microsoft.com/office/powerpoint/2010/main" val="2977888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91CE-89F2-4084-A94C-005C1F0868FB}"/>
              </a:ext>
            </a:extLst>
          </p:cNvPr>
          <p:cNvSpPr>
            <a:spLocks noGrp="1"/>
          </p:cNvSpPr>
          <p:nvPr>
            <p:ph type="title"/>
          </p:nvPr>
        </p:nvSpPr>
        <p:spPr>
          <a:xfrm>
            <a:off x="437991" y="277813"/>
            <a:ext cx="8229600" cy="1092200"/>
          </a:xfrm>
        </p:spPr>
        <p:txBody>
          <a:bodyPr/>
          <a:lstStyle/>
          <a:p>
            <a:r>
              <a:rPr lang="en-CA" dirty="0"/>
              <a:t>Still </a:t>
            </a:r>
            <a:r>
              <a:rPr lang="en-CA" dirty="0" err="1"/>
              <a:t>kinda</a:t>
            </a:r>
            <a:r>
              <a:rPr lang="en-CA" dirty="0"/>
              <a:t> political? </a:t>
            </a:r>
            <a:br>
              <a:rPr lang="en-CA" dirty="0"/>
            </a:br>
            <a:r>
              <a:rPr lang="en-CA" dirty="0"/>
              <a:t>Minister Bains </a:t>
            </a:r>
            <a:r>
              <a:rPr lang="en-CA" i="1" dirty="0"/>
              <a:t>this week</a:t>
            </a:r>
          </a:p>
        </p:txBody>
      </p:sp>
      <p:sp>
        <p:nvSpPr>
          <p:cNvPr id="4" name="Footer Placeholder 3">
            <a:extLst>
              <a:ext uri="{FF2B5EF4-FFF2-40B4-BE49-F238E27FC236}">
                <a16:creationId xmlns:a16="http://schemas.microsoft.com/office/drawing/2014/main" id="{DB7D2C0D-AC5B-404B-99B0-09292ABB99FC}"/>
              </a:ext>
            </a:extLst>
          </p:cNvPr>
          <p:cNvSpPr>
            <a:spLocks noGrp="1"/>
          </p:cNvSpPr>
          <p:nvPr>
            <p:ph type="ftr" sz="quarter" idx="11"/>
          </p:nvPr>
        </p:nvSpPr>
        <p:spPr/>
        <p:txBody>
          <a:bodyPr/>
          <a:lstStyle/>
          <a:p>
            <a:pPr>
              <a:defRPr/>
            </a:pPr>
            <a:r>
              <a:rPr lang="en-US"/>
              <a:t>Class 2</a:t>
            </a:r>
            <a:endParaRPr lang="en-US" dirty="0"/>
          </a:p>
        </p:txBody>
      </p:sp>
      <p:sp>
        <p:nvSpPr>
          <p:cNvPr id="3" name="Content Placeholder 2">
            <a:extLst>
              <a:ext uri="{FF2B5EF4-FFF2-40B4-BE49-F238E27FC236}">
                <a16:creationId xmlns:a16="http://schemas.microsoft.com/office/drawing/2014/main" id="{7AD20F03-FC5B-4C91-AC29-F2642D4FAC45}"/>
              </a:ext>
            </a:extLst>
          </p:cNvPr>
          <p:cNvSpPr>
            <a:spLocks noGrp="1"/>
          </p:cNvSpPr>
          <p:nvPr>
            <p:ph idx="1"/>
          </p:nvPr>
        </p:nvSpPr>
        <p:spPr>
          <a:xfrm>
            <a:off x="457200" y="1628800"/>
            <a:ext cx="8229600" cy="4497363"/>
          </a:xfrm>
        </p:spPr>
        <p:txBody>
          <a:bodyPr/>
          <a:lstStyle/>
          <a:p>
            <a:pPr marL="0" indent="0">
              <a:buNone/>
            </a:pPr>
            <a:r>
              <a:rPr lang="en-US" sz="2800" dirty="0"/>
              <a:t>"On the basis of its review, the (cabinet) considers that the (August 2019) rates do not, in all instances, appropriately balance the policy objectives of the wholesale services framework and is concerned that these rates may undermine investment in high-quality networks, particularly in rural and remote areas," Industry Minister Navdeep Bains said.</a:t>
            </a:r>
          </a:p>
          <a:p>
            <a:pPr marL="0" indent="0">
              <a:buNone/>
            </a:pPr>
            <a:endParaRPr lang="en-US" sz="2800" dirty="0"/>
          </a:p>
          <a:p>
            <a:pPr marL="0" indent="0">
              <a:buNone/>
            </a:pPr>
            <a:r>
              <a:rPr lang="en-US" sz="2800" dirty="0"/>
              <a:t>(see </a:t>
            </a:r>
            <a:r>
              <a:rPr lang="en-US" sz="2800" i="1" dirty="0"/>
              <a:t>Bell Canada v. British Columbia Broadband Association</a:t>
            </a:r>
            <a:r>
              <a:rPr lang="en-US" sz="2800" dirty="0"/>
              <a:t>)</a:t>
            </a:r>
          </a:p>
          <a:p>
            <a:pPr marL="0" indent="0">
              <a:buNone/>
            </a:pPr>
            <a:endParaRPr lang="en-CA" dirty="0"/>
          </a:p>
        </p:txBody>
      </p:sp>
    </p:spTree>
    <p:extLst>
      <p:ext uri="{BB962C8B-B14F-4D97-AF65-F5344CB8AC3E}">
        <p14:creationId xmlns:p14="http://schemas.microsoft.com/office/powerpoint/2010/main" val="3827724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9EE87-3AD3-4434-A171-D61C17EC6572}"/>
              </a:ext>
            </a:extLst>
          </p:cNvPr>
          <p:cNvSpPr>
            <a:spLocks noGrp="1"/>
          </p:cNvSpPr>
          <p:nvPr>
            <p:ph type="title"/>
          </p:nvPr>
        </p:nvSpPr>
        <p:spPr>
          <a:xfrm>
            <a:off x="457200" y="0"/>
            <a:ext cx="8229600" cy="980728"/>
          </a:xfrm>
        </p:spPr>
        <p:txBody>
          <a:bodyPr/>
          <a:lstStyle/>
          <a:p>
            <a:r>
              <a:rPr lang="en-CA" i="1" dirty="0"/>
              <a:t>Telecommunications Act </a:t>
            </a:r>
            <a:r>
              <a:rPr lang="en-CA" dirty="0"/>
              <a:t>s. 7</a:t>
            </a:r>
          </a:p>
        </p:txBody>
      </p:sp>
      <p:sp>
        <p:nvSpPr>
          <p:cNvPr id="3" name="Content Placeholder 2">
            <a:extLst>
              <a:ext uri="{FF2B5EF4-FFF2-40B4-BE49-F238E27FC236}">
                <a16:creationId xmlns:a16="http://schemas.microsoft.com/office/drawing/2014/main" id="{C0573450-1B26-42E2-AFE7-6B35E32BCB56}"/>
              </a:ext>
            </a:extLst>
          </p:cNvPr>
          <p:cNvSpPr>
            <a:spLocks noGrp="1"/>
          </p:cNvSpPr>
          <p:nvPr>
            <p:ph idx="1"/>
          </p:nvPr>
        </p:nvSpPr>
        <p:spPr>
          <a:xfrm>
            <a:off x="251520" y="980728"/>
            <a:ext cx="8784976" cy="5145435"/>
          </a:xfrm>
        </p:spPr>
        <p:txBody>
          <a:bodyPr/>
          <a:lstStyle/>
          <a:p>
            <a:pPr marL="0" indent="0">
              <a:buNone/>
            </a:pPr>
            <a:r>
              <a:rPr lang="en-CA" sz="1600" b="1" dirty="0"/>
              <a:t>Canadian Telecommunications Policy</a:t>
            </a:r>
          </a:p>
          <a:p>
            <a:pPr marL="0" indent="0">
              <a:buNone/>
            </a:pPr>
            <a:r>
              <a:rPr lang="en-CA" sz="1600" dirty="0"/>
              <a:t>It is hereby affirmed that telecommunications performs an essential role in the maintenance of Canada’s identity and sovereignty and that the Canadian telecommunications policy has as its objectives</a:t>
            </a:r>
          </a:p>
          <a:p>
            <a:pPr marL="0" indent="0">
              <a:buNone/>
            </a:pPr>
            <a:r>
              <a:rPr lang="en-CA" sz="1600" b="1" dirty="0"/>
              <a:t>(a)</a:t>
            </a:r>
            <a:r>
              <a:rPr lang="en-CA" sz="1600" dirty="0"/>
              <a:t> to facilitate the orderly development throughout Canada of a telecommunications system that serves to safeguard, enrich and strengthen the social and economic fabric of Canada and its regions;</a:t>
            </a:r>
          </a:p>
          <a:p>
            <a:pPr marL="0" indent="0">
              <a:buNone/>
            </a:pPr>
            <a:r>
              <a:rPr lang="en-CA" sz="1600" b="1" dirty="0"/>
              <a:t>(b)</a:t>
            </a:r>
            <a:r>
              <a:rPr lang="en-CA" sz="1600" dirty="0"/>
              <a:t> to render reliable and affordable telecommunications services of high quality accessible to Canadians in both urban and rural areas in all regions of Canada;</a:t>
            </a:r>
          </a:p>
          <a:p>
            <a:pPr marL="0" indent="0">
              <a:buNone/>
            </a:pPr>
            <a:r>
              <a:rPr lang="en-CA" sz="1600" b="1" dirty="0"/>
              <a:t>(c)</a:t>
            </a:r>
            <a:r>
              <a:rPr lang="en-CA" sz="1600" dirty="0"/>
              <a:t> to enhance the efficiency and competitiveness, at the national and international levels, of Canadian telecommunications;</a:t>
            </a:r>
          </a:p>
          <a:p>
            <a:pPr marL="0" indent="0">
              <a:buNone/>
            </a:pPr>
            <a:r>
              <a:rPr lang="en-CA" sz="1600" b="1" dirty="0"/>
              <a:t>(d)</a:t>
            </a:r>
            <a:r>
              <a:rPr lang="en-CA" sz="1600" dirty="0"/>
              <a:t> to promote the ownership and control of Canadian carriers by Canadians;</a:t>
            </a:r>
          </a:p>
          <a:p>
            <a:pPr marL="0" indent="0">
              <a:buNone/>
            </a:pPr>
            <a:r>
              <a:rPr lang="en-CA" sz="1600" b="1" dirty="0"/>
              <a:t>(e)</a:t>
            </a:r>
            <a:r>
              <a:rPr lang="en-CA" sz="1600" dirty="0"/>
              <a:t> to promote the use of Canadian transmission facilities for telecommunications within Canada and between Canada and points outside Canada;</a:t>
            </a:r>
          </a:p>
          <a:p>
            <a:pPr marL="0" indent="0">
              <a:buNone/>
            </a:pPr>
            <a:r>
              <a:rPr lang="en-CA" sz="1600" b="1" dirty="0"/>
              <a:t>(f)</a:t>
            </a:r>
            <a:r>
              <a:rPr lang="en-CA" sz="1600" dirty="0"/>
              <a:t> to foster increased reliance on market forces for the provision of telecommunications services and to ensure that regulation, where required, is efficient and effective;</a:t>
            </a:r>
          </a:p>
          <a:p>
            <a:pPr marL="0" indent="0">
              <a:buNone/>
            </a:pPr>
            <a:r>
              <a:rPr lang="en-CA" sz="1600" b="1" dirty="0"/>
              <a:t>(g)</a:t>
            </a:r>
            <a:r>
              <a:rPr lang="en-CA" sz="1600" dirty="0"/>
              <a:t> to stimulate research and development in Canada in the field of telecommunications and to encourage innovation in the provision of telecommunications services;</a:t>
            </a:r>
          </a:p>
          <a:p>
            <a:pPr marL="0" indent="0">
              <a:buNone/>
            </a:pPr>
            <a:r>
              <a:rPr lang="en-CA" sz="1600" b="1" dirty="0"/>
              <a:t>(h)</a:t>
            </a:r>
            <a:r>
              <a:rPr lang="en-CA" sz="1600" dirty="0"/>
              <a:t> to respond to the economic and social requirements of users of telecommunications services; and</a:t>
            </a:r>
          </a:p>
          <a:p>
            <a:pPr marL="0" indent="0">
              <a:buNone/>
            </a:pPr>
            <a:r>
              <a:rPr lang="en-CA" sz="1600" b="1" dirty="0"/>
              <a:t>(</a:t>
            </a:r>
            <a:r>
              <a:rPr lang="en-CA" sz="1600" b="1" dirty="0" err="1"/>
              <a:t>i</a:t>
            </a:r>
            <a:r>
              <a:rPr lang="en-CA" sz="1600" b="1" dirty="0"/>
              <a:t>)</a:t>
            </a:r>
            <a:r>
              <a:rPr lang="en-CA" sz="1600" dirty="0"/>
              <a:t> to contribute to the protection of the privacy of persons.</a:t>
            </a:r>
          </a:p>
          <a:p>
            <a:pPr marL="0" indent="0">
              <a:buNone/>
            </a:pPr>
            <a:endParaRPr lang="en-CA" sz="1600" dirty="0"/>
          </a:p>
        </p:txBody>
      </p:sp>
      <p:sp>
        <p:nvSpPr>
          <p:cNvPr id="4" name="Footer Placeholder 3">
            <a:extLst>
              <a:ext uri="{FF2B5EF4-FFF2-40B4-BE49-F238E27FC236}">
                <a16:creationId xmlns:a16="http://schemas.microsoft.com/office/drawing/2014/main" id="{28DBEE46-A357-4A18-B8BE-620BA7F8BBD2}"/>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3203353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C156-13E7-4152-9A3B-06D5F1D16CF9}"/>
              </a:ext>
            </a:extLst>
          </p:cNvPr>
          <p:cNvSpPr>
            <a:spLocks noGrp="1"/>
          </p:cNvSpPr>
          <p:nvPr>
            <p:ph type="title"/>
          </p:nvPr>
        </p:nvSpPr>
        <p:spPr/>
        <p:txBody>
          <a:bodyPr/>
          <a:lstStyle/>
          <a:p>
            <a:r>
              <a:rPr lang="en-CA" i="1" dirty="0"/>
              <a:t>Public Notice CRTC 1999-197</a:t>
            </a:r>
          </a:p>
        </p:txBody>
      </p:sp>
      <p:sp>
        <p:nvSpPr>
          <p:cNvPr id="3" name="Content Placeholder 2">
            <a:extLst>
              <a:ext uri="{FF2B5EF4-FFF2-40B4-BE49-F238E27FC236}">
                <a16:creationId xmlns:a16="http://schemas.microsoft.com/office/drawing/2014/main" id="{3793B7F7-2E50-4CD2-96AC-86043430A35A}"/>
              </a:ext>
            </a:extLst>
          </p:cNvPr>
          <p:cNvSpPr>
            <a:spLocks noGrp="1"/>
          </p:cNvSpPr>
          <p:nvPr>
            <p:ph idx="1"/>
          </p:nvPr>
        </p:nvSpPr>
        <p:spPr/>
        <p:txBody>
          <a:bodyPr/>
          <a:lstStyle/>
          <a:p>
            <a:pPr marL="0" indent="0">
              <a:buNone/>
            </a:pPr>
            <a:r>
              <a:rPr lang="en-CA" sz="2400" dirty="0"/>
              <a:t>“Therefore, pursuant to subsection 9(4) of the [Broadcasting] </a:t>
            </a:r>
            <a:r>
              <a:rPr lang="en-CA" sz="2400" i="1" dirty="0"/>
              <a:t>Act</a:t>
            </a:r>
            <a:r>
              <a:rPr lang="en-CA" sz="2400" dirty="0"/>
              <a:t>, </a:t>
            </a:r>
            <a:r>
              <a:rPr lang="en-CA" sz="2400" b="1" dirty="0"/>
              <a:t>the Commission exempts persons who carry on, in whole or in part in Canada, broadcasting undertakings </a:t>
            </a:r>
            <a:r>
              <a:rPr lang="en-CA" sz="2400" dirty="0"/>
              <a:t>of the class consisting of new media broadcasting undertakings, </a:t>
            </a:r>
            <a:r>
              <a:rPr lang="en-CA" sz="2400" b="1" dirty="0"/>
              <a:t>from any or all of the requirements of Part II of the Act or of a regulation thereunder</a:t>
            </a:r>
            <a:r>
              <a:rPr lang="en-CA" sz="2400" dirty="0"/>
              <a:t>. </a:t>
            </a:r>
            <a:r>
              <a:rPr lang="en-CA" sz="2400" b="1" dirty="0"/>
              <a:t>New media broadcasting undertakings provide broadcasting services delivered and accessed over the Internet</a:t>
            </a:r>
            <a:r>
              <a:rPr lang="en-CA" sz="2400" dirty="0"/>
              <a:t>, in accordance with the interpretation of "broadcasting" set out in…”</a:t>
            </a:r>
          </a:p>
          <a:p>
            <a:pPr marL="0" indent="0">
              <a:buNone/>
            </a:pPr>
            <a:endParaRPr lang="en-CA" sz="2400" dirty="0"/>
          </a:p>
          <a:p>
            <a:pPr marL="0" indent="0">
              <a:buNone/>
            </a:pPr>
            <a:r>
              <a:rPr lang="en-CA" sz="2400" dirty="0">
                <a:sym typeface="Wingdings" panose="05000000000000000000" pitchFamily="2" charset="2"/>
              </a:rPr>
              <a:t> The </a:t>
            </a:r>
            <a:r>
              <a:rPr lang="en-CA" sz="3600" dirty="0">
                <a:sym typeface="Wingdings" panose="05000000000000000000" pitchFamily="2" charset="2"/>
              </a:rPr>
              <a:t>“New Media Exemption”</a:t>
            </a:r>
            <a:endParaRPr lang="en-CA" sz="3600" dirty="0"/>
          </a:p>
        </p:txBody>
      </p:sp>
      <p:sp>
        <p:nvSpPr>
          <p:cNvPr id="4" name="Footer Placeholder 3">
            <a:extLst>
              <a:ext uri="{FF2B5EF4-FFF2-40B4-BE49-F238E27FC236}">
                <a16:creationId xmlns:a16="http://schemas.microsoft.com/office/drawing/2014/main" id="{0B53E0B0-D808-48C0-BAF7-FF5D875AE56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694666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1EFA-D33D-45A1-B19C-CD45ACD6D0B8}"/>
              </a:ext>
            </a:extLst>
          </p:cNvPr>
          <p:cNvSpPr>
            <a:spLocks noGrp="1"/>
          </p:cNvSpPr>
          <p:nvPr>
            <p:ph type="title"/>
          </p:nvPr>
        </p:nvSpPr>
        <p:spPr/>
        <p:txBody>
          <a:bodyPr/>
          <a:lstStyle/>
          <a:p>
            <a:r>
              <a:rPr lang="en-CA" dirty="0"/>
              <a:t>Other announcements</a:t>
            </a:r>
          </a:p>
        </p:txBody>
      </p:sp>
      <p:sp>
        <p:nvSpPr>
          <p:cNvPr id="3" name="Content Placeholder 2">
            <a:extLst>
              <a:ext uri="{FF2B5EF4-FFF2-40B4-BE49-F238E27FC236}">
                <a16:creationId xmlns:a16="http://schemas.microsoft.com/office/drawing/2014/main" id="{C9CCF72C-DF40-4FD4-9491-45D029BC8204}"/>
              </a:ext>
            </a:extLst>
          </p:cNvPr>
          <p:cNvSpPr>
            <a:spLocks noGrp="1"/>
          </p:cNvSpPr>
          <p:nvPr>
            <p:ph idx="1"/>
          </p:nvPr>
        </p:nvSpPr>
        <p:spPr/>
        <p:txBody>
          <a:bodyPr/>
          <a:lstStyle/>
          <a:p>
            <a:r>
              <a:rPr lang="en-US" dirty="0"/>
              <a:t>McGill IT Services Virtual Fair Thursday, September 17th, from 2-3 pm EST</a:t>
            </a:r>
          </a:p>
          <a:p>
            <a:pPr marL="0" indent="0">
              <a:buNone/>
            </a:pPr>
            <a:r>
              <a:rPr lang="en-CA" dirty="0">
                <a:hlinkClick r:id="rId2"/>
              </a:rPr>
              <a:t>https://www.mcgill.ca/it/channels/event/mcgill-it-services-virtual-fair-324419</a:t>
            </a:r>
            <a:r>
              <a:rPr lang="en-US" dirty="0"/>
              <a:t> </a:t>
            </a:r>
            <a:endParaRPr lang="en-CA" dirty="0"/>
          </a:p>
          <a:p>
            <a:pPr marL="0" indent="0">
              <a:buNone/>
            </a:pPr>
            <a:endParaRPr lang="en-CA" dirty="0"/>
          </a:p>
        </p:txBody>
      </p:sp>
      <p:sp>
        <p:nvSpPr>
          <p:cNvPr id="4" name="Footer Placeholder 3">
            <a:extLst>
              <a:ext uri="{FF2B5EF4-FFF2-40B4-BE49-F238E27FC236}">
                <a16:creationId xmlns:a16="http://schemas.microsoft.com/office/drawing/2014/main" id="{3F91CD8B-DF20-4EDC-A95B-A44E9B0FCFD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696894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C156-13E7-4152-9A3B-06D5F1D16CF9}"/>
              </a:ext>
            </a:extLst>
          </p:cNvPr>
          <p:cNvSpPr>
            <a:spLocks noGrp="1"/>
          </p:cNvSpPr>
          <p:nvPr>
            <p:ph type="title"/>
          </p:nvPr>
        </p:nvSpPr>
        <p:spPr/>
        <p:txBody>
          <a:bodyPr/>
          <a:lstStyle/>
          <a:p>
            <a:r>
              <a:rPr lang="en-CA" i="1" dirty="0"/>
              <a:t>CRTC 1999-197 </a:t>
            </a:r>
            <a:r>
              <a:rPr lang="en-CA" dirty="0"/>
              <a:t>(cont.)</a:t>
            </a:r>
          </a:p>
        </p:txBody>
      </p:sp>
      <p:sp>
        <p:nvSpPr>
          <p:cNvPr id="3" name="Content Placeholder 2">
            <a:extLst>
              <a:ext uri="{FF2B5EF4-FFF2-40B4-BE49-F238E27FC236}">
                <a16:creationId xmlns:a16="http://schemas.microsoft.com/office/drawing/2014/main" id="{3793B7F7-2E50-4CD2-96AC-86043430A35A}"/>
              </a:ext>
            </a:extLst>
          </p:cNvPr>
          <p:cNvSpPr>
            <a:spLocks noGrp="1"/>
          </p:cNvSpPr>
          <p:nvPr>
            <p:ph idx="1"/>
          </p:nvPr>
        </p:nvSpPr>
        <p:spPr/>
        <p:txBody>
          <a:bodyPr/>
          <a:lstStyle/>
          <a:p>
            <a:pPr marL="0" indent="0">
              <a:buNone/>
            </a:pPr>
            <a:r>
              <a:rPr lang="en-CA" sz="2800" dirty="0"/>
              <a:t>“The Commission wishes to clarify that, for the purpose of the </a:t>
            </a:r>
            <a:r>
              <a:rPr lang="en-CA" sz="2800" i="1" dirty="0"/>
              <a:t>Act</a:t>
            </a:r>
            <a:r>
              <a:rPr lang="en-CA" sz="2800" dirty="0"/>
              <a:t>, a single corporate entity (or other person) may carry on more than one distinct broadcasting undertaking. It considers that the </a:t>
            </a:r>
            <a:r>
              <a:rPr lang="en-CA" sz="2800" b="1" dirty="0"/>
              <a:t>new media activities of a company (or any person) involve a separate undertaking from any other type of broadcasting undertaking that the company</a:t>
            </a:r>
            <a:r>
              <a:rPr lang="en-CA" sz="2800" dirty="0"/>
              <a:t> or person is licensed to operate”</a:t>
            </a:r>
          </a:p>
        </p:txBody>
      </p:sp>
      <p:sp>
        <p:nvSpPr>
          <p:cNvPr id="4" name="Footer Placeholder 3">
            <a:extLst>
              <a:ext uri="{FF2B5EF4-FFF2-40B4-BE49-F238E27FC236}">
                <a16:creationId xmlns:a16="http://schemas.microsoft.com/office/drawing/2014/main" id="{0B53E0B0-D808-48C0-BAF7-FF5D875AE56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79642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1314-D55E-495B-A225-F40268F436A0}"/>
              </a:ext>
            </a:extLst>
          </p:cNvPr>
          <p:cNvSpPr>
            <a:spLocks noGrp="1"/>
          </p:cNvSpPr>
          <p:nvPr>
            <p:ph type="title"/>
          </p:nvPr>
        </p:nvSpPr>
        <p:spPr/>
        <p:txBody>
          <a:bodyPr/>
          <a:lstStyle/>
          <a:p>
            <a:r>
              <a:rPr lang="en-CA" i="1" dirty="0"/>
              <a:t>Reference re Broadcasting Act</a:t>
            </a:r>
          </a:p>
        </p:txBody>
      </p:sp>
      <p:sp>
        <p:nvSpPr>
          <p:cNvPr id="3" name="Content Placeholder 2">
            <a:extLst>
              <a:ext uri="{FF2B5EF4-FFF2-40B4-BE49-F238E27FC236}">
                <a16:creationId xmlns:a16="http://schemas.microsoft.com/office/drawing/2014/main" id="{B916E4F5-B664-4E71-8ADE-F20E9DAB0E48}"/>
              </a:ext>
            </a:extLst>
          </p:cNvPr>
          <p:cNvSpPr>
            <a:spLocks noGrp="1"/>
          </p:cNvSpPr>
          <p:nvPr>
            <p:ph idx="1"/>
          </p:nvPr>
        </p:nvSpPr>
        <p:spPr>
          <a:xfrm>
            <a:off x="457200" y="1268760"/>
            <a:ext cx="8229600" cy="4857403"/>
          </a:xfrm>
        </p:spPr>
        <p:txBody>
          <a:bodyPr/>
          <a:lstStyle/>
          <a:p>
            <a:pPr marL="0" indent="0" algn="ctr">
              <a:buNone/>
            </a:pPr>
            <a:r>
              <a:rPr lang="en-CA" sz="2000" dirty="0"/>
              <a:t>2012 SCC 4</a:t>
            </a:r>
          </a:p>
          <a:p>
            <a:pPr marL="0" indent="0">
              <a:buNone/>
            </a:pPr>
            <a:endParaRPr lang="en-CA" sz="2000" u="sng" dirty="0"/>
          </a:p>
          <a:p>
            <a:pPr marL="0" indent="0">
              <a:buNone/>
            </a:pPr>
            <a:endParaRPr lang="en-CA" sz="2000" u="sng" dirty="0"/>
          </a:p>
          <a:p>
            <a:pPr marL="0" indent="0">
              <a:buNone/>
            </a:pPr>
            <a:endParaRPr lang="en-CA" sz="2000" u="sng" dirty="0"/>
          </a:p>
          <a:p>
            <a:pPr marL="0" indent="0">
              <a:buNone/>
            </a:pPr>
            <a:endParaRPr lang="en-CA" sz="2000" u="sng" dirty="0"/>
          </a:p>
          <a:p>
            <a:pPr marL="0" indent="0">
              <a:buNone/>
            </a:pPr>
            <a:r>
              <a:rPr lang="en-CA" sz="2800" b="1" dirty="0"/>
              <a:t>Nana Yaa Nartey Presentation</a:t>
            </a:r>
            <a:r>
              <a:rPr lang="en-CA" sz="2000" b="1" dirty="0"/>
              <a:t> </a:t>
            </a:r>
            <a:endParaRPr lang="en-CA" sz="2800" b="1" dirty="0"/>
          </a:p>
        </p:txBody>
      </p:sp>
      <p:sp>
        <p:nvSpPr>
          <p:cNvPr id="4" name="Footer Placeholder 3">
            <a:extLst>
              <a:ext uri="{FF2B5EF4-FFF2-40B4-BE49-F238E27FC236}">
                <a16:creationId xmlns:a16="http://schemas.microsoft.com/office/drawing/2014/main" id="{D4FC47E1-EFB0-47CB-BF3D-63CC3570DCD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621675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1314-D55E-495B-A225-F40268F436A0}"/>
              </a:ext>
            </a:extLst>
          </p:cNvPr>
          <p:cNvSpPr>
            <a:spLocks noGrp="1"/>
          </p:cNvSpPr>
          <p:nvPr>
            <p:ph type="title"/>
          </p:nvPr>
        </p:nvSpPr>
        <p:spPr/>
        <p:txBody>
          <a:bodyPr/>
          <a:lstStyle/>
          <a:p>
            <a:r>
              <a:rPr lang="en-CA" i="1" dirty="0"/>
              <a:t>Reference re Broadcasting Act</a:t>
            </a:r>
          </a:p>
        </p:txBody>
      </p:sp>
      <p:sp>
        <p:nvSpPr>
          <p:cNvPr id="3" name="Content Placeholder 2">
            <a:extLst>
              <a:ext uri="{FF2B5EF4-FFF2-40B4-BE49-F238E27FC236}">
                <a16:creationId xmlns:a16="http://schemas.microsoft.com/office/drawing/2014/main" id="{B916E4F5-B664-4E71-8ADE-F20E9DAB0E48}"/>
              </a:ext>
            </a:extLst>
          </p:cNvPr>
          <p:cNvSpPr>
            <a:spLocks noGrp="1"/>
          </p:cNvSpPr>
          <p:nvPr>
            <p:ph idx="1"/>
          </p:nvPr>
        </p:nvSpPr>
        <p:spPr/>
        <p:txBody>
          <a:bodyPr/>
          <a:lstStyle/>
          <a:p>
            <a:pPr marL="0" indent="0">
              <a:buNone/>
            </a:pPr>
            <a:r>
              <a:rPr lang="en-CA" u="sng" dirty="0"/>
              <a:t>Takeaway:</a:t>
            </a:r>
          </a:p>
          <a:p>
            <a:pPr marL="0" indent="0">
              <a:buNone/>
            </a:pPr>
            <a:endParaRPr lang="en-CA" dirty="0"/>
          </a:p>
          <a:p>
            <a:pPr marL="0" indent="0">
              <a:buNone/>
            </a:pPr>
            <a:r>
              <a:rPr lang="en-CA" dirty="0"/>
              <a:t>ISPs (when acting as such, i.e. just access) </a:t>
            </a:r>
            <a:r>
              <a:rPr lang="en-CA" dirty="0">
                <a:sym typeface="Wingdings" panose="05000000000000000000" pitchFamily="2" charset="2"/>
              </a:rPr>
              <a:t>are not “Broadcasting Undertakings” </a:t>
            </a:r>
          </a:p>
          <a:p>
            <a:pPr marL="0" indent="0">
              <a:buNone/>
            </a:pPr>
            <a:r>
              <a:rPr lang="en-CA" dirty="0">
                <a:sym typeface="Wingdings" panose="05000000000000000000" pitchFamily="2" charset="2"/>
              </a:rPr>
              <a:t>Not subject to </a:t>
            </a:r>
            <a:r>
              <a:rPr lang="en-CA" i="1" dirty="0">
                <a:sym typeface="Wingdings" panose="05000000000000000000" pitchFamily="2" charset="2"/>
              </a:rPr>
              <a:t>Broadcasting Act </a:t>
            </a:r>
            <a:r>
              <a:rPr lang="en-CA" dirty="0">
                <a:sym typeface="Wingdings" panose="05000000000000000000" pitchFamily="2" charset="2"/>
              </a:rPr>
              <a:t></a:t>
            </a:r>
          </a:p>
          <a:p>
            <a:pPr marL="0" indent="0">
              <a:buNone/>
            </a:pPr>
            <a:r>
              <a:rPr lang="en-CA" dirty="0">
                <a:sym typeface="Wingdings" panose="05000000000000000000" pitchFamily="2" charset="2"/>
              </a:rPr>
              <a:t>CRTC won’t regulate them in that context</a:t>
            </a:r>
            <a:endParaRPr lang="en-CA" dirty="0"/>
          </a:p>
        </p:txBody>
      </p:sp>
      <p:sp>
        <p:nvSpPr>
          <p:cNvPr id="4" name="Footer Placeholder 3">
            <a:extLst>
              <a:ext uri="{FF2B5EF4-FFF2-40B4-BE49-F238E27FC236}">
                <a16:creationId xmlns:a16="http://schemas.microsoft.com/office/drawing/2014/main" id="{D4FC47E1-EFB0-47CB-BF3D-63CC3570DCD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29057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41CF-DA9C-4F1D-9A3D-4BA31FCC8A5E}"/>
              </a:ext>
            </a:extLst>
          </p:cNvPr>
          <p:cNvSpPr>
            <a:spLocks noGrp="1"/>
          </p:cNvSpPr>
          <p:nvPr>
            <p:ph type="title"/>
          </p:nvPr>
        </p:nvSpPr>
        <p:spPr/>
        <p:txBody>
          <a:bodyPr/>
          <a:lstStyle/>
          <a:p>
            <a:r>
              <a:rPr lang="en-CA" dirty="0"/>
              <a:t>CRTC FAQs</a:t>
            </a:r>
          </a:p>
        </p:txBody>
      </p:sp>
      <p:sp>
        <p:nvSpPr>
          <p:cNvPr id="3" name="Content Placeholder 2">
            <a:extLst>
              <a:ext uri="{FF2B5EF4-FFF2-40B4-BE49-F238E27FC236}">
                <a16:creationId xmlns:a16="http://schemas.microsoft.com/office/drawing/2014/main" id="{DBD93DD0-9C84-4229-A9DE-62EEAE75F3E4}"/>
              </a:ext>
            </a:extLst>
          </p:cNvPr>
          <p:cNvSpPr>
            <a:spLocks noGrp="1"/>
          </p:cNvSpPr>
          <p:nvPr>
            <p:ph idx="1"/>
          </p:nvPr>
        </p:nvSpPr>
        <p:spPr/>
        <p:txBody>
          <a:bodyPr/>
          <a:lstStyle/>
          <a:p>
            <a:pPr marL="0" indent="0">
              <a:buNone/>
            </a:pPr>
            <a:r>
              <a:rPr lang="en-CA" dirty="0"/>
              <a:t>Why doesn't the CRTC regulate Internet services?</a:t>
            </a:r>
          </a:p>
          <a:p>
            <a:pPr marL="0" indent="0">
              <a:buNone/>
            </a:pPr>
            <a:endParaRPr lang="en-CA" dirty="0"/>
          </a:p>
          <a:p>
            <a:pPr marL="0" indent="0">
              <a:buNone/>
            </a:pPr>
            <a:r>
              <a:rPr lang="en-CA" sz="2000" dirty="0"/>
              <a:t>Although the CRTC plays a role in ensuring competition among Internet service providers, and prohibits internet service providers from requiring customer to give 30-days’ notice before cancelling Internet services, it has determined that the market for Internet services in Canada is competitive enough to ensure ongoing creativity and innovation without regulation. As a result, it does not regulate Internet retail rates, quality of service, billing, marketing practices, equipment offered, and customer relations of Internet service providers </a:t>
            </a:r>
            <a:r>
              <a:rPr lang="en-CA" sz="2400" b="1" dirty="0"/>
              <a:t>except in rare cases where competition is not sufficient</a:t>
            </a:r>
            <a:r>
              <a:rPr lang="en-CA" sz="2000" dirty="0"/>
              <a:t>.</a:t>
            </a:r>
          </a:p>
        </p:txBody>
      </p:sp>
      <p:sp>
        <p:nvSpPr>
          <p:cNvPr id="4" name="Footer Placeholder 3">
            <a:extLst>
              <a:ext uri="{FF2B5EF4-FFF2-40B4-BE49-F238E27FC236}">
                <a16:creationId xmlns:a16="http://schemas.microsoft.com/office/drawing/2014/main" id="{D6F00B68-7F58-4CBA-95B5-D0C3E1430F50}"/>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230430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41CF-DA9C-4F1D-9A3D-4BA31FCC8A5E}"/>
              </a:ext>
            </a:extLst>
          </p:cNvPr>
          <p:cNvSpPr>
            <a:spLocks noGrp="1"/>
          </p:cNvSpPr>
          <p:nvPr>
            <p:ph type="title"/>
          </p:nvPr>
        </p:nvSpPr>
        <p:spPr/>
        <p:txBody>
          <a:bodyPr/>
          <a:lstStyle/>
          <a:p>
            <a:r>
              <a:rPr lang="en-CA" dirty="0"/>
              <a:t>CRTC FAQs (cont.)</a:t>
            </a:r>
          </a:p>
        </p:txBody>
      </p:sp>
      <p:sp>
        <p:nvSpPr>
          <p:cNvPr id="3" name="Content Placeholder 2">
            <a:extLst>
              <a:ext uri="{FF2B5EF4-FFF2-40B4-BE49-F238E27FC236}">
                <a16:creationId xmlns:a16="http://schemas.microsoft.com/office/drawing/2014/main" id="{DBD93DD0-9C84-4229-A9DE-62EEAE75F3E4}"/>
              </a:ext>
            </a:extLst>
          </p:cNvPr>
          <p:cNvSpPr>
            <a:spLocks noGrp="1"/>
          </p:cNvSpPr>
          <p:nvPr>
            <p:ph idx="1"/>
          </p:nvPr>
        </p:nvSpPr>
        <p:spPr/>
        <p:txBody>
          <a:bodyPr/>
          <a:lstStyle/>
          <a:p>
            <a:pPr marL="0" indent="0">
              <a:buNone/>
            </a:pPr>
            <a:r>
              <a:rPr lang="en-CA" dirty="0"/>
              <a:t>Why doesn't the CRTC regulate Internet content?</a:t>
            </a:r>
          </a:p>
          <a:p>
            <a:pPr marL="0" indent="0">
              <a:buNone/>
            </a:pPr>
            <a:endParaRPr lang="en-CA" dirty="0"/>
          </a:p>
          <a:p>
            <a:pPr marL="0" indent="0">
              <a:buNone/>
            </a:pPr>
            <a:r>
              <a:rPr lang="en-CA" sz="2800" dirty="0"/>
              <a:t>The CRTC does not regulate internet content because consumers can already control access to unsuitable material on the internet using filtering software. Any potentially illegal content on the internet can be addressed with civil action, existing hate crime legislation, and the courts.</a:t>
            </a:r>
          </a:p>
        </p:txBody>
      </p:sp>
      <p:sp>
        <p:nvSpPr>
          <p:cNvPr id="4" name="Footer Placeholder 3">
            <a:extLst>
              <a:ext uri="{FF2B5EF4-FFF2-40B4-BE49-F238E27FC236}">
                <a16:creationId xmlns:a16="http://schemas.microsoft.com/office/drawing/2014/main" id="{D6F00B68-7F58-4CBA-95B5-D0C3E1430F50}"/>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498814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4FE8E-4266-49FF-9F81-4BAB3ADE7508}"/>
              </a:ext>
            </a:extLst>
          </p:cNvPr>
          <p:cNvSpPr>
            <a:spLocks noGrp="1"/>
          </p:cNvSpPr>
          <p:nvPr>
            <p:ph type="title"/>
          </p:nvPr>
        </p:nvSpPr>
        <p:spPr/>
        <p:txBody>
          <a:bodyPr/>
          <a:lstStyle/>
          <a:p>
            <a:r>
              <a:rPr lang="en-CA" dirty="0"/>
              <a:t>CRTC Conclusion</a:t>
            </a:r>
          </a:p>
        </p:txBody>
      </p:sp>
      <p:sp>
        <p:nvSpPr>
          <p:cNvPr id="3" name="Content Placeholder 2">
            <a:extLst>
              <a:ext uri="{FF2B5EF4-FFF2-40B4-BE49-F238E27FC236}">
                <a16:creationId xmlns:a16="http://schemas.microsoft.com/office/drawing/2014/main" id="{EF4267CE-2302-4926-A6AF-4EEBD730ABB7}"/>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r>
              <a:rPr lang="en-CA" dirty="0"/>
              <a:t>The CRTC may regulate </a:t>
            </a:r>
            <a:r>
              <a:rPr lang="en-CA" b="1" dirty="0"/>
              <a:t>access</a:t>
            </a:r>
            <a:r>
              <a:rPr lang="en-CA" dirty="0"/>
              <a:t> to the internet, but </a:t>
            </a:r>
            <a:r>
              <a:rPr lang="en-CA" b="1" dirty="0"/>
              <a:t>not the content</a:t>
            </a:r>
            <a:r>
              <a:rPr lang="en-CA" dirty="0"/>
              <a:t> of the internet.</a:t>
            </a:r>
          </a:p>
          <a:p>
            <a:pPr marL="0" indent="0">
              <a:buNone/>
            </a:pPr>
            <a:endParaRPr lang="en-CA" dirty="0"/>
          </a:p>
          <a:p>
            <a:pPr marL="0" indent="0">
              <a:buNone/>
            </a:pPr>
            <a:r>
              <a:rPr lang="en-CA" dirty="0">
                <a:sym typeface="Wingdings" panose="05000000000000000000" pitchFamily="2" charset="2"/>
              </a:rPr>
              <a:t> See e.g. 2</a:t>
            </a:r>
            <a:r>
              <a:rPr lang="en-CA" baseline="30000" dirty="0">
                <a:sym typeface="Wingdings" panose="05000000000000000000" pitchFamily="2" charset="2"/>
              </a:rPr>
              <a:t>nd</a:t>
            </a:r>
            <a:r>
              <a:rPr lang="en-CA" dirty="0">
                <a:sym typeface="Wingdings" panose="05000000000000000000" pitchFamily="2" charset="2"/>
              </a:rPr>
              <a:t> part of this class (net </a:t>
            </a:r>
            <a:r>
              <a:rPr lang="en-CA" dirty="0" err="1">
                <a:sym typeface="Wingdings" panose="05000000000000000000" pitchFamily="2" charset="2"/>
              </a:rPr>
              <a:t>neutgrality</a:t>
            </a:r>
            <a:r>
              <a:rPr lang="en-CA" dirty="0">
                <a:sym typeface="Wingdings" panose="05000000000000000000" pitchFamily="2" charset="2"/>
              </a:rPr>
              <a:t>)…</a:t>
            </a:r>
            <a:endParaRPr lang="en-CA" dirty="0"/>
          </a:p>
        </p:txBody>
      </p:sp>
      <p:sp>
        <p:nvSpPr>
          <p:cNvPr id="4" name="Footer Placeholder 3">
            <a:extLst>
              <a:ext uri="{FF2B5EF4-FFF2-40B4-BE49-F238E27FC236}">
                <a16:creationId xmlns:a16="http://schemas.microsoft.com/office/drawing/2014/main" id="{584FA49A-0BAC-4BAB-9B61-DA3A7A850921}"/>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3196325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B7EB-66A6-493A-A86D-181D2FA3498F}"/>
              </a:ext>
            </a:extLst>
          </p:cNvPr>
          <p:cNvSpPr>
            <a:spLocks noGrp="1"/>
          </p:cNvSpPr>
          <p:nvPr>
            <p:ph type="title"/>
          </p:nvPr>
        </p:nvSpPr>
        <p:spPr/>
        <p:txBody>
          <a:bodyPr/>
          <a:lstStyle/>
          <a:p>
            <a:r>
              <a:rPr lang="en-CA" dirty="0"/>
              <a:t>CRTC Conclusion in effect:</a:t>
            </a:r>
            <a:br>
              <a:rPr lang="en-CA" dirty="0"/>
            </a:br>
            <a:r>
              <a:rPr lang="en-CA" sz="3200" dirty="0"/>
              <a:t>Telecom Regulatory Policy CRTC 2019-269</a:t>
            </a:r>
          </a:p>
        </p:txBody>
      </p:sp>
      <p:sp>
        <p:nvSpPr>
          <p:cNvPr id="3" name="Content Placeholder 2">
            <a:extLst>
              <a:ext uri="{FF2B5EF4-FFF2-40B4-BE49-F238E27FC236}">
                <a16:creationId xmlns:a16="http://schemas.microsoft.com/office/drawing/2014/main" id="{35F34B4A-EE24-4D9C-BD8E-4532779FEBE0}"/>
              </a:ext>
            </a:extLst>
          </p:cNvPr>
          <p:cNvSpPr>
            <a:spLocks noGrp="1"/>
          </p:cNvSpPr>
          <p:nvPr>
            <p:ph idx="1"/>
          </p:nvPr>
        </p:nvSpPr>
        <p:spPr/>
        <p:txBody>
          <a:bodyPr/>
          <a:lstStyle/>
          <a:p>
            <a:pPr marL="0" indent="0">
              <a:buNone/>
            </a:pPr>
            <a:r>
              <a:rPr lang="en-CA" u="sng" dirty="0"/>
              <a:t>“The Internet Code”</a:t>
            </a:r>
          </a:p>
          <a:p>
            <a:pPr marL="0" indent="0">
              <a:buNone/>
            </a:pPr>
            <a:r>
              <a:rPr lang="en-CA" sz="2000" dirty="0"/>
              <a:t>“a mandatory code of conduct for providers (i.e. Internet service providers [ISPs]) of </a:t>
            </a:r>
            <a:r>
              <a:rPr lang="en-CA" sz="2000" b="1" dirty="0"/>
              <a:t>retail fixed Internet access services </a:t>
            </a:r>
            <a:r>
              <a:rPr lang="en-CA" sz="2000" dirty="0"/>
              <a:t>(Internet Services)”</a:t>
            </a:r>
          </a:p>
          <a:p>
            <a:pPr marL="0" indent="0">
              <a:buNone/>
            </a:pPr>
            <a:endParaRPr lang="en-CA" sz="2000" dirty="0"/>
          </a:p>
          <a:p>
            <a:pPr marL="0" indent="0">
              <a:buNone/>
            </a:pPr>
            <a:r>
              <a:rPr lang="en-CA" sz="2000" dirty="0"/>
              <a:t>The Internet Code will:</a:t>
            </a:r>
          </a:p>
          <a:p>
            <a:pPr marL="514350" indent="-514350">
              <a:buFont typeface="+mj-lt"/>
              <a:buAutoNum type="romanUcPeriod"/>
            </a:pPr>
            <a:r>
              <a:rPr lang="en-CA" sz="2000" dirty="0"/>
              <a:t>make it easier for individual customers to obtain and understand the information in their Internet service contracts;</a:t>
            </a:r>
          </a:p>
          <a:p>
            <a:pPr marL="514350" indent="-514350">
              <a:buFont typeface="+mj-lt"/>
              <a:buAutoNum type="romanUcPeriod"/>
            </a:pPr>
            <a:r>
              <a:rPr lang="en-CA" sz="2000" dirty="0"/>
              <a:t>establish consumer-friendly business practices for the Internet service industry where necessary;</a:t>
            </a:r>
          </a:p>
          <a:p>
            <a:pPr marL="514350" indent="-514350">
              <a:buFont typeface="+mj-lt"/>
              <a:buAutoNum type="romanUcPeriod"/>
            </a:pPr>
            <a:r>
              <a:rPr lang="en-CA" sz="2000" dirty="0"/>
              <a:t>contribute to a dynamic Internet service market; and</a:t>
            </a:r>
          </a:p>
          <a:p>
            <a:pPr marL="514350" indent="-514350">
              <a:buFont typeface="+mj-lt"/>
              <a:buAutoNum type="romanUcPeriod"/>
            </a:pPr>
            <a:r>
              <a:rPr lang="en-CA" sz="2000" dirty="0"/>
              <a:t>further the policy objectives out in paragraphs 7(a), (b), (f), and (h) of the Telecommunications Act.</a:t>
            </a:r>
          </a:p>
        </p:txBody>
      </p:sp>
      <p:sp>
        <p:nvSpPr>
          <p:cNvPr id="4" name="Footer Placeholder 3">
            <a:extLst>
              <a:ext uri="{FF2B5EF4-FFF2-40B4-BE49-F238E27FC236}">
                <a16:creationId xmlns:a16="http://schemas.microsoft.com/office/drawing/2014/main" id="{8CFDEC54-00F0-485C-B135-356F37820CC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465171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B7EB-66A6-493A-A86D-181D2FA3498F}"/>
              </a:ext>
            </a:extLst>
          </p:cNvPr>
          <p:cNvSpPr>
            <a:spLocks noGrp="1"/>
          </p:cNvSpPr>
          <p:nvPr>
            <p:ph type="title"/>
          </p:nvPr>
        </p:nvSpPr>
        <p:spPr/>
        <p:txBody>
          <a:bodyPr/>
          <a:lstStyle/>
          <a:p>
            <a:r>
              <a:rPr lang="en-CA" dirty="0"/>
              <a:t>CRTC Conclusion in effect:</a:t>
            </a:r>
            <a:br>
              <a:rPr lang="en-CA" dirty="0"/>
            </a:br>
            <a:r>
              <a:rPr lang="en-CA" sz="3200" dirty="0"/>
              <a:t>Telecom Regulatory Policy CRTC 2019-269</a:t>
            </a:r>
          </a:p>
        </p:txBody>
      </p:sp>
      <p:sp>
        <p:nvSpPr>
          <p:cNvPr id="3" name="Content Placeholder 2">
            <a:extLst>
              <a:ext uri="{FF2B5EF4-FFF2-40B4-BE49-F238E27FC236}">
                <a16:creationId xmlns:a16="http://schemas.microsoft.com/office/drawing/2014/main" id="{35F34B4A-EE24-4D9C-BD8E-4532779FEBE0}"/>
              </a:ext>
            </a:extLst>
          </p:cNvPr>
          <p:cNvSpPr>
            <a:spLocks noGrp="1"/>
          </p:cNvSpPr>
          <p:nvPr>
            <p:ph idx="1"/>
          </p:nvPr>
        </p:nvSpPr>
        <p:spPr/>
        <p:txBody>
          <a:bodyPr/>
          <a:lstStyle/>
          <a:p>
            <a:pPr marL="0" indent="0">
              <a:buNone/>
            </a:pPr>
            <a:r>
              <a:rPr lang="en-CA" u="sng" dirty="0"/>
              <a:t>The Internet Code</a:t>
            </a:r>
          </a:p>
          <a:p>
            <a:pPr marL="0" indent="0">
              <a:buNone/>
            </a:pPr>
            <a:endParaRPr lang="en-CA" sz="2000" dirty="0"/>
          </a:p>
          <a:p>
            <a:pPr marL="0" indent="0">
              <a:buNone/>
            </a:pPr>
            <a:r>
              <a:rPr lang="en-CA" sz="2000" dirty="0"/>
              <a:t>The Code will take effect on 31 January 2020 and will apply in full to all renewed, amended, or extended contracts. Certain provisions related to the clarity of communication will also apply to existing contracts to ensure that customers have the necessary information to make informed decisions.</a:t>
            </a:r>
          </a:p>
          <a:p>
            <a:pPr marL="0" indent="0">
              <a:buNone/>
            </a:pPr>
            <a:endParaRPr lang="en-CA" sz="2000" dirty="0"/>
          </a:p>
          <a:p>
            <a:pPr marL="0" indent="0">
              <a:buNone/>
            </a:pPr>
            <a:r>
              <a:rPr lang="en-CA" sz="2000" dirty="0"/>
              <a:t>Upon taking effect, the Code will apply to large facilities-based ISPs that provide retail fixed Internet access services: Bell Canada (including Bell MTS, </a:t>
            </a:r>
            <a:r>
              <a:rPr lang="en-CA" sz="2000" dirty="0" err="1"/>
              <a:t>NorthernTel</a:t>
            </a:r>
            <a:r>
              <a:rPr lang="en-CA" sz="2000" dirty="0"/>
              <a:t>, and </a:t>
            </a:r>
            <a:r>
              <a:rPr lang="en-CA" sz="2000" dirty="0" err="1"/>
              <a:t>Télébec</a:t>
            </a:r>
            <a:r>
              <a:rPr lang="en-CA" sz="2000" dirty="0"/>
              <a:t>), Cogeco, Eastlink, </a:t>
            </a:r>
            <a:r>
              <a:rPr lang="en-CA" sz="2000" dirty="0" err="1"/>
              <a:t>Northwestel</a:t>
            </a:r>
            <a:r>
              <a:rPr lang="en-CA" sz="2000" dirty="0"/>
              <a:t>, RCCI, SaskTel, Shaw, TCI, Videotron, and </a:t>
            </a:r>
            <a:r>
              <a:rPr lang="en-CA" sz="2000" dirty="0" err="1"/>
              <a:t>Xplornet</a:t>
            </a:r>
            <a:r>
              <a:rPr lang="en-CA" sz="2000" dirty="0"/>
              <a:t>.</a:t>
            </a:r>
          </a:p>
        </p:txBody>
      </p:sp>
      <p:sp>
        <p:nvSpPr>
          <p:cNvPr id="4" name="Footer Placeholder 3">
            <a:extLst>
              <a:ext uri="{FF2B5EF4-FFF2-40B4-BE49-F238E27FC236}">
                <a16:creationId xmlns:a16="http://schemas.microsoft.com/office/drawing/2014/main" id="{8CFDEC54-00F0-485C-B135-356F37820CC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275622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DEB1-AAA6-448D-A2D6-66A819C55869}"/>
              </a:ext>
            </a:extLst>
          </p:cNvPr>
          <p:cNvSpPr>
            <a:spLocks noGrp="1"/>
          </p:cNvSpPr>
          <p:nvPr>
            <p:ph type="title"/>
          </p:nvPr>
        </p:nvSpPr>
        <p:spPr/>
        <p:txBody>
          <a:bodyPr/>
          <a:lstStyle/>
          <a:p>
            <a:r>
              <a:rPr lang="en-CA" dirty="0"/>
              <a:t>Federal matter dammit!</a:t>
            </a:r>
          </a:p>
        </p:txBody>
      </p:sp>
      <p:sp>
        <p:nvSpPr>
          <p:cNvPr id="3" name="Content Placeholder 2">
            <a:extLst>
              <a:ext uri="{FF2B5EF4-FFF2-40B4-BE49-F238E27FC236}">
                <a16:creationId xmlns:a16="http://schemas.microsoft.com/office/drawing/2014/main" id="{D89A0F47-89A4-4F65-8FA7-B570764A179E}"/>
              </a:ext>
            </a:extLst>
          </p:cNvPr>
          <p:cNvSpPr>
            <a:spLocks noGrp="1"/>
          </p:cNvSpPr>
          <p:nvPr>
            <p:ph idx="1"/>
          </p:nvPr>
        </p:nvSpPr>
        <p:spPr/>
        <p:txBody>
          <a:bodyPr/>
          <a:lstStyle/>
          <a:p>
            <a:pPr marL="0" indent="0">
              <a:buNone/>
            </a:pPr>
            <a:r>
              <a:rPr lang="fr-FR" i="1" dirty="0"/>
              <a:t>Association canadienne des télécommunications sans fil c. Procureure générale du Québec</a:t>
            </a:r>
            <a:r>
              <a:rPr lang="fr-FR" dirty="0"/>
              <a:t>, </a:t>
            </a:r>
            <a:r>
              <a:rPr lang="fr-FR" sz="1800" dirty="0"/>
              <a:t>2018 QCCS 3159 </a:t>
            </a:r>
          </a:p>
          <a:p>
            <a:pPr marL="0" indent="0">
              <a:buNone/>
            </a:pPr>
            <a:r>
              <a:rPr lang="en-CA" u="sng" dirty="0"/>
              <a:t>F</a:t>
            </a:r>
            <a:r>
              <a:rPr lang="en-CA" dirty="0"/>
              <a:t>: Quebec wants to have ISPs block internet gambling sites (stuffed in the 2015 budget bill!)</a:t>
            </a:r>
          </a:p>
          <a:p>
            <a:pPr marL="0" indent="0">
              <a:buNone/>
            </a:pPr>
            <a:r>
              <a:rPr lang="en-CA" u="sng" dirty="0"/>
              <a:t>Issue</a:t>
            </a:r>
            <a:r>
              <a:rPr lang="en-CA" dirty="0"/>
              <a:t>: Can they?</a:t>
            </a:r>
          </a:p>
          <a:p>
            <a:pPr marL="0" indent="0">
              <a:buNone/>
            </a:pPr>
            <a:r>
              <a:rPr lang="en-CA" u="sng" dirty="0"/>
              <a:t>Held</a:t>
            </a:r>
            <a:r>
              <a:rPr lang="en-CA" dirty="0"/>
              <a:t>: F *** no, that’s a federal matter, both for Telecom and Criminal law reasons, provision declared </a:t>
            </a:r>
            <a:r>
              <a:rPr lang="en-CA" i="1" dirty="0"/>
              <a:t>ultra vires</a:t>
            </a:r>
          </a:p>
        </p:txBody>
      </p:sp>
      <p:sp>
        <p:nvSpPr>
          <p:cNvPr id="4" name="Footer Placeholder 3">
            <a:extLst>
              <a:ext uri="{FF2B5EF4-FFF2-40B4-BE49-F238E27FC236}">
                <a16:creationId xmlns:a16="http://schemas.microsoft.com/office/drawing/2014/main" id="{E8E496BB-C523-4F77-8E04-8000A9524AC6}"/>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551101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6015-ADB9-4FC7-A3DD-420051303357}"/>
              </a:ext>
            </a:extLst>
          </p:cNvPr>
          <p:cNvSpPr>
            <a:spLocks noGrp="1"/>
          </p:cNvSpPr>
          <p:nvPr>
            <p:ph type="title"/>
          </p:nvPr>
        </p:nvSpPr>
        <p:spPr/>
        <p:txBody>
          <a:bodyPr/>
          <a:lstStyle/>
          <a:p>
            <a:r>
              <a:rPr lang="en-CA" dirty="0"/>
              <a:t>General regulation of the internet</a:t>
            </a:r>
          </a:p>
        </p:txBody>
      </p:sp>
      <p:sp>
        <p:nvSpPr>
          <p:cNvPr id="3" name="Content Placeholder 2">
            <a:extLst>
              <a:ext uri="{FF2B5EF4-FFF2-40B4-BE49-F238E27FC236}">
                <a16:creationId xmlns:a16="http://schemas.microsoft.com/office/drawing/2014/main" id="{ECC64022-74EF-485B-965B-277D41909425}"/>
              </a:ext>
            </a:extLst>
          </p:cNvPr>
          <p:cNvSpPr>
            <a:spLocks noGrp="1"/>
          </p:cNvSpPr>
          <p:nvPr>
            <p:ph idx="1"/>
          </p:nvPr>
        </p:nvSpPr>
        <p:spPr/>
        <p:txBody>
          <a:bodyPr/>
          <a:lstStyle/>
          <a:p>
            <a:pPr marL="0" indent="0">
              <a:buNone/>
            </a:pPr>
            <a:r>
              <a:rPr lang="en-CA" dirty="0"/>
              <a:t>See the </a:t>
            </a:r>
            <a:r>
              <a:rPr lang="en-CA" i="1" dirty="0"/>
              <a:t>Tariff-22</a:t>
            </a:r>
            <a:r>
              <a:rPr lang="en-CA" dirty="0"/>
              <a:t> case next week (cited in </a:t>
            </a:r>
            <a:r>
              <a:rPr lang="en-CA" i="1" dirty="0"/>
              <a:t>Reference re Broadcasting Act</a:t>
            </a:r>
            <a:r>
              <a:rPr lang="en-CA" dirty="0"/>
              <a:t>)</a:t>
            </a:r>
          </a:p>
          <a:p>
            <a:pPr marL="0" indent="0">
              <a:buNone/>
            </a:pPr>
            <a:r>
              <a:rPr lang="en-CA" dirty="0"/>
              <a:t>See every other case and law we’ll discuss this semester</a:t>
            </a:r>
          </a:p>
          <a:p>
            <a:pPr marL="0" indent="0">
              <a:buNone/>
            </a:pPr>
            <a:endParaRPr lang="en-CA" dirty="0"/>
          </a:p>
          <a:p>
            <a:pPr>
              <a:buFont typeface="Wingdings" panose="05000000000000000000" pitchFamily="2" charset="2"/>
              <a:buChar char="à"/>
            </a:pPr>
            <a:r>
              <a:rPr lang="en-CA" dirty="0">
                <a:sym typeface="Wingdings" panose="05000000000000000000" pitchFamily="2" charset="2"/>
              </a:rPr>
              <a:t>How much do we regulate the internet?</a:t>
            </a:r>
          </a:p>
          <a:p>
            <a:pPr>
              <a:buFont typeface="Wingdings" panose="05000000000000000000" pitchFamily="2" charset="2"/>
              <a:buChar char="à"/>
            </a:pPr>
            <a:r>
              <a:rPr lang="en-CA" dirty="0">
                <a:sym typeface="Wingdings" panose="05000000000000000000" pitchFamily="2" charset="2"/>
              </a:rPr>
              <a:t>How much </a:t>
            </a:r>
            <a:r>
              <a:rPr lang="en-CA" i="1" dirty="0">
                <a:sym typeface="Wingdings" panose="05000000000000000000" pitchFamily="2" charset="2"/>
              </a:rPr>
              <a:t>should</a:t>
            </a:r>
            <a:r>
              <a:rPr lang="en-CA" dirty="0">
                <a:sym typeface="Wingdings" panose="05000000000000000000" pitchFamily="2" charset="2"/>
              </a:rPr>
              <a:t> we?</a:t>
            </a:r>
            <a:endParaRPr lang="en-CA" dirty="0"/>
          </a:p>
        </p:txBody>
      </p:sp>
      <p:sp>
        <p:nvSpPr>
          <p:cNvPr id="4" name="Footer Placeholder 3">
            <a:extLst>
              <a:ext uri="{FF2B5EF4-FFF2-40B4-BE49-F238E27FC236}">
                <a16:creationId xmlns:a16="http://schemas.microsoft.com/office/drawing/2014/main" id="{230F0675-7AE8-4CC7-8AF8-B40186D1A3B7}"/>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313792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EAC9-CD0F-414A-B85F-58EC9608EE4A}"/>
              </a:ext>
            </a:extLst>
          </p:cNvPr>
          <p:cNvSpPr>
            <a:spLocks noGrp="1"/>
          </p:cNvSpPr>
          <p:nvPr>
            <p:ph type="title"/>
          </p:nvPr>
        </p:nvSpPr>
        <p:spPr/>
        <p:txBody>
          <a:bodyPr/>
          <a:lstStyle/>
          <a:p>
            <a:r>
              <a:rPr lang="en-CA" sz="4800" dirty="0"/>
              <a:t>SIMPSONS CLIP OF THE DAY</a:t>
            </a:r>
          </a:p>
        </p:txBody>
      </p:sp>
      <p:sp>
        <p:nvSpPr>
          <p:cNvPr id="3" name="Footer Placeholder 2">
            <a:extLst>
              <a:ext uri="{FF2B5EF4-FFF2-40B4-BE49-F238E27FC236}">
                <a16:creationId xmlns:a16="http://schemas.microsoft.com/office/drawing/2014/main" id="{CC949C28-49E4-4700-A462-7165C7D1DBDA}"/>
              </a:ext>
            </a:extLst>
          </p:cNvPr>
          <p:cNvSpPr>
            <a:spLocks noGrp="1"/>
          </p:cNvSpPr>
          <p:nvPr>
            <p:ph type="ftr" sz="quarter" idx="11"/>
          </p:nvPr>
        </p:nvSpPr>
        <p:spPr/>
        <p:txBody>
          <a:bodyPr/>
          <a:lstStyle/>
          <a:p>
            <a:pPr>
              <a:defRPr/>
            </a:pPr>
            <a:r>
              <a:rPr lang="en-US"/>
              <a:t>Class 2</a:t>
            </a:r>
            <a:endParaRPr lang="en-US" dirty="0"/>
          </a:p>
        </p:txBody>
      </p:sp>
      <p:sp>
        <p:nvSpPr>
          <p:cNvPr id="5" name="TextBox 4">
            <a:extLst>
              <a:ext uri="{FF2B5EF4-FFF2-40B4-BE49-F238E27FC236}">
                <a16:creationId xmlns:a16="http://schemas.microsoft.com/office/drawing/2014/main" id="{0E45588D-FA39-4198-8BD4-AF2093565217}"/>
              </a:ext>
            </a:extLst>
          </p:cNvPr>
          <p:cNvSpPr txBox="1"/>
          <p:nvPr/>
        </p:nvSpPr>
        <p:spPr>
          <a:xfrm>
            <a:off x="1763688" y="4149080"/>
            <a:ext cx="5616624" cy="369332"/>
          </a:xfrm>
          <a:prstGeom prst="rect">
            <a:avLst/>
          </a:prstGeom>
          <a:noFill/>
        </p:spPr>
        <p:txBody>
          <a:bodyPr wrap="square">
            <a:spAutoFit/>
          </a:bodyPr>
          <a:lstStyle/>
          <a:p>
            <a:r>
              <a:rPr lang="en-CA" dirty="0">
                <a:solidFill>
                  <a:schemeClr val="bg1"/>
                </a:solidFill>
                <a:hlinkClick r:id="rId3"/>
              </a:rPr>
              <a:t>https://www.youtube.com/watch?v=YozC8yFrZKI</a:t>
            </a:r>
            <a:endParaRPr lang="en-CA" dirty="0">
              <a:solidFill>
                <a:schemeClr val="bg1"/>
              </a:solidFill>
            </a:endParaRPr>
          </a:p>
        </p:txBody>
      </p:sp>
    </p:spTree>
    <p:extLst>
      <p:ext uri="{BB962C8B-B14F-4D97-AF65-F5344CB8AC3E}">
        <p14:creationId xmlns:p14="http://schemas.microsoft.com/office/powerpoint/2010/main" val="1988223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4C44-1C0C-4F3F-9C19-4610C32F8228}"/>
              </a:ext>
            </a:extLst>
          </p:cNvPr>
          <p:cNvSpPr>
            <a:spLocks noGrp="1"/>
          </p:cNvSpPr>
          <p:nvPr>
            <p:ph type="title"/>
          </p:nvPr>
        </p:nvSpPr>
        <p:spPr/>
        <p:txBody>
          <a:bodyPr/>
          <a:lstStyle/>
          <a:p>
            <a:r>
              <a:rPr lang="en-CA" dirty="0"/>
              <a:t>U.S. Approach (intro)</a:t>
            </a:r>
          </a:p>
        </p:txBody>
      </p:sp>
      <p:sp>
        <p:nvSpPr>
          <p:cNvPr id="3" name="Content Placeholder 2">
            <a:extLst>
              <a:ext uri="{FF2B5EF4-FFF2-40B4-BE49-F238E27FC236}">
                <a16:creationId xmlns:a16="http://schemas.microsoft.com/office/drawing/2014/main" id="{A8879D88-4FC7-48C4-8A31-2B726C5B70FA}"/>
              </a:ext>
            </a:extLst>
          </p:cNvPr>
          <p:cNvSpPr>
            <a:spLocks noGrp="1"/>
          </p:cNvSpPr>
          <p:nvPr>
            <p:ph idx="1"/>
          </p:nvPr>
        </p:nvSpPr>
        <p:spPr/>
        <p:txBody>
          <a:bodyPr/>
          <a:lstStyle/>
          <a:p>
            <a:pPr marL="0" indent="0">
              <a:buNone/>
            </a:pPr>
            <a:r>
              <a:rPr lang="en-CA" dirty="0"/>
              <a:t>Federal Communications Commission (FCC)</a:t>
            </a:r>
          </a:p>
          <a:p>
            <a:pPr marL="0" indent="0">
              <a:buNone/>
            </a:pPr>
            <a:endParaRPr lang="en-CA" i="1" dirty="0"/>
          </a:p>
          <a:p>
            <a:pPr marL="0" indent="0">
              <a:buNone/>
            </a:pPr>
            <a:r>
              <a:rPr lang="en-CA" i="1" dirty="0"/>
              <a:t>Communications Act </a:t>
            </a:r>
            <a:r>
              <a:rPr lang="en-CA" dirty="0"/>
              <a:t>1934 </a:t>
            </a:r>
            <a:r>
              <a:rPr lang="en-CA" dirty="0">
                <a:sym typeface="Wingdings" panose="05000000000000000000" pitchFamily="2" charset="2"/>
              </a:rPr>
              <a:t> “information services” exempted from regulation (foreshadowing for net neutrality!) </a:t>
            </a:r>
            <a:endParaRPr lang="en-CA" dirty="0"/>
          </a:p>
          <a:p>
            <a:pPr marL="0" indent="0">
              <a:buNone/>
            </a:pPr>
            <a:endParaRPr lang="en-CA" dirty="0"/>
          </a:p>
          <a:p>
            <a:pPr marL="0" indent="0">
              <a:buNone/>
            </a:pPr>
            <a:r>
              <a:rPr lang="en-CA" i="1" dirty="0"/>
              <a:t>Telecommunications Act </a:t>
            </a:r>
            <a:r>
              <a:rPr lang="en-CA" dirty="0"/>
              <a:t>1996 </a:t>
            </a:r>
            <a:r>
              <a:rPr lang="en-CA" dirty="0">
                <a:sym typeface="Wingdings" panose="05000000000000000000" pitchFamily="2" charset="2"/>
              </a:rPr>
              <a:t> updated 1934 </a:t>
            </a:r>
            <a:r>
              <a:rPr lang="en-CA" i="1" dirty="0">
                <a:sym typeface="Wingdings" panose="05000000000000000000" pitchFamily="2" charset="2"/>
              </a:rPr>
              <a:t>Act</a:t>
            </a:r>
            <a:r>
              <a:rPr lang="en-CA" dirty="0">
                <a:sym typeface="Wingdings" panose="05000000000000000000" pitchFamily="2" charset="2"/>
              </a:rPr>
              <a:t> to address internet issues (+more…)</a:t>
            </a:r>
            <a:endParaRPr lang="en-CA" dirty="0"/>
          </a:p>
        </p:txBody>
      </p:sp>
      <p:sp>
        <p:nvSpPr>
          <p:cNvPr id="4" name="Footer Placeholder 3">
            <a:extLst>
              <a:ext uri="{FF2B5EF4-FFF2-40B4-BE49-F238E27FC236}">
                <a16:creationId xmlns:a16="http://schemas.microsoft.com/office/drawing/2014/main" id="{95C6B918-34B8-42D4-82FC-C51A9F8589C7}"/>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404549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D6E-4B60-4AD8-AC2B-EB316A688A5D}"/>
              </a:ext>
            </a:extLst>
          </p:cNvPr>
          <p:cNvSpPr>
            <a:spLocks noGrp="1"/>
          </p:cNvSpPr>
          <p:nvPr>
            <p:ph type="title"/>
          </p:nvPr>
        </p:nvSpPr>
        <p:spPr/>
        <p:txBody>
          <a:bodyPr/>
          <a:lstStyle/>
          <a:p>
            <a:r>
              <a:rPr lang="en-CA" i="1" dirty="0"/>
              <a:t>Telecommunications Act </a:t>
            </a:r>
            <a:r>
              <a:rPr lang="en-CA" dirty="0"/>
              <a:t>1996</a:t>
            </a:r>
          </a:p>
        </p:txBody>
      </p:sp>
      <p:sp>
        <p:nvSpPr>
          <p:cNvPr id="3" name="Content Placeholder 2">
            <a:extLst>
              <a:ext uri="{FF2B5EF4-FFF2-40B4-BE49-F238E27FC236}">
                <a16:creationId xmlns:a16="http://schemas.microsoft.com/office/drawing/2014/main" id="{7F1A1A11-CE87-496A-9532-E5C751D591A0}"/>
              </a:ext>
            </a:extLst>
          </p:cNvPr>
          <p:cNvSpPr>
            <a:spLocks noGrp="1"/>
          </p:cNvSpPr>
          <p:nvPr>
            <p:ph idx="1"/>
          </p:nvPr>
        </p:nvSpPr>
        <p:spPr/>
        <p:txBody>
          <a:bodyPr/>
          <a:lstStyle/>
          <a:p>
            <a:pPr marL="0" indent="0">
              <a:buNone/>
            </a:pPr>
            <a:r>
              <a:rPr lang="en-CA" dirty="0"/>
              <a:t>Policy objectives (s. 706) </a:t>
            </a:r>
            <a:r>
              <a:rPr lang="en-CA" dirty="0">
                <a:sym typeface="Wingdings" panose="05000000000000000000" pitchFamily="2" charset="2"/>
              </a:rPr>
              <a:t> </a:t>
            </a:r>
            <a:r>
              <a:rPr lang="en-CA" dirty="0"/>
              <a:t>required the FCC to help accelerate deployment of "advanced telecommunications capability” (i.e. high-speed internet) – This is why Al Gore said he “invented the internet”</a:t>
            </a:r>
          </a:p>
          <a:p>
            <a:pPr marL="0" indent="0">
              <a:buNone/>
            </a:pPr>
            <a:endParaRPr lang="en-CA" dirty="0"/>
          </a:p>
          <a:p>
            <a:pPr marL="0" indent="0">
              <a:buNone/>
            </a:pPr>
            <a:r>
              <a:rPr lang="en-CA" dirty="0"/>
              <a:t>Title V, "Obscenity and Violence“ aka the </a:t>
            </a:r>
            <a:r>
              <a:rPr lang="en-CA" i="1" dirty="0"/>
              <a:t>Communications Decency Act</a:t>
            </a:r>
          </a:p>
        </p:txBody>
      </p:sp>
      <p:sp>
        <p:nvSpPr>
          <p:cNvPr id="4" name="Footer Placeholder 3">
            <a:extLst>
              <a:ext uri="{FF2B5EF4-FFF2-40B4-BE49-F238E27FC236}">
                <a16:creationId xmlns:a16="http://schemas.microsoft.com/office/drawing/2014/main" id="{6E2B7CD4-C6D3-40CE-9F97-ADE350A68AE3}"/>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697704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D6E-4B60-4AD8-AC2B-EB316A688A5D}"/>
              </a:ext>
            </a:extLst>
          </p:cNvPr>
          <p:cNvSpPr>
            <a:spLocks noGrp="1"/>
          </p:cNvSpPr>
          <p:nvPr>
            <p:ph type="title"/>
          </p:nvPr>
        </p:nvSpPr>
        <p:spPr/>
        <p:txBody>
          <a:bodyPr/>
          <a:lstStyle/>
          <a:p>
            <a:r>
              <a:rPr lang="en-CA" sz="4000" i="1" dirty="0"/>
              <a:t>Telecommunications Act </a:t>
            </a:r>
            <a:r>
              <a:rPr lang="en-CA" sz="4000" dirty="0"/>
              <a:t>1996 s. 706</a:t>
            </a:r>
          </a:p>
        </p:txBody>
      </p:sp>
      <p:sp>
        <p:nvSpPr>
          <p:cNvPr id="3" name="Content Placeholder 2">
            <a:extLst>
              <a:ext uri="{FF2B5EF4-FFF2-40B4-BE49-F238E27FC236}">
                <a16:creationId xmlns:a16="http://schemas.microsoft.com/office/drawing/2014/main" id="{7F1A1A11-CE87-496A-9532-E5C751D591A0}"/>
              </a:ext>
            </a:extLst>
          </p:cNvPr>
          <p:cNvSpPr>
            <a:spLocks noGrp="1"/>
          </p:cNvSpPr>
          <p:nvPr>
            <p:ph idx="1"/>
          </p:nvPr>
        </p:nvSpPr>
        <p:spPr>
          <a:xfrm>
            <a:off x="457200" y="1268760"/>
            <a:ext cx="8229600" cy="4857403"/>
          </a:xfrm>
        </p:spPr>
        <p:txBody>
          <a:bodyPr/>
          <a:lstStyle/>
          <a:p>
            <a:pPr marL="0" indent="0">
              <a:buNone/>
            </a:pPr>
            <a:r>
              <a:rPr lang="en-CA" sz="2400" i="1" dirty="0"/>
              <a:t>47 U.S. Code § 1302 - Advanced telecommunications incentives</a:t>
            </a:r>
          </a:p>
          <a:p>
            <a:pPr marL="0" indent="0">
              <a:buNone/>
            </a:pPr>
            <a:r>
              <a:rPr lang="en-CA" sz="1800" dirty="0"/>
              <a:t>(a) In general</a:t>
            </a:r>
          </a:p>
          <a:p>
            <a:pPr marL="0" indent="0">
              <a:buNone/>
            </a:pPr>
            <a:r>
              <a:rPr lang="en-CA" sz="1800" dirty="0"/>
              <a:t>The Commission and each State commission with regulatory jurisdiction over telecommunications services shall encourage the deployment on a reasonable and timely basis of advanced telecommunications capability to all Americans (including, in particular, elementary and secondary schools and classrooms) by utilizing, in a manner consistent with the public interest, convenience, and necessity, price cap regulation, regulatory forbearance, measures that promote competition in the local telecommunications market, or other regulating methods that remove barriers to infrastructure investment.</a:t>
            </a:r>
          </a:p>
          <a:p>
            <a:pPr marL="0" indent="0">
              <a:buNone/>
            </a:pPr>
            <a:r>
              <a:rPr lang="fr-CA" sz="1800" dirty="0"/>
              <a:t>(</a:t>
            </a:r>
            <a:r>
              <a:rPr lang="en-CA" sz="1800" dirty="0"/>
              <a:t>b) Inquiry (c) Demographic Information for Unserved Areas (d) Definitions:</a:t>
            </a:r>
          </a:p>
          <a:p>
            <a:pPr marL="0" indent="0">
              <a:buNone/>
            </a:pPr>
            <a:r>
              <a:rPr lang="en-CA" sz="1800" b="1" dirty="0"/>
              <a:t>(1) Advanced telecommunications capability</a:t>
            </a:r>
          </a:p>
          <a:p>
            <a:pPr marL="0" indent="0">
              <a:buNone/>
            </a:pPr>
            <a:r>
              <a:rPr lang="en-CA" sz="1800" dirty="0"/>
              <a:t>The term “advanced telecommunications capability” is defined, without regard to any transmission media or technology, as high-speed, switched, broadband telecommunications capability that enables users to originate and receive high-quality voice, data, graphics, and video telecommunications using any technology.</a:t>
            </a:r>
          </a:p>
        </p:txBody>
      </p:sp>
      <p:sp>
        <p:nvSpPr>
          <p:cNvPr id="4" name="Footer Placeholder 3">
            <a:extLst>
              <a:ext uri="{FF2B5EF4-FFF2-40B4-BE49-F238E27FC236}">
                <a16:creationId xmlns:a16="http://schemas.microsoft.com/office/drawing/2014/main" id="{6E2B7CD4-C6D3-40CE-9F97-ADE350A68AE3}"/>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963475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408C-CCCB-4925-B864-9207E1D21BDA}"/>
              </a:ext>
            </a:extLst>
          </p:cNvPr>
          <p:cNvSpPr>
            <a:spLocks noGrp="1"/>
          </p:cNvSpPr>
          <p:nvPr>
            <p:ph type="title"/>
          </p:nvPr>
        </p:nvSpPr>
        <p:spPr>
          <a:xfrm>
            <a:off x="179512" y="274638"/>
            <a:ext cx="8784976" cy="1143000"/>
          </a:xfrm>
        </p:spPr>
        <p:txBody>
          <a:bodyPr/>
          <a:lstStyle/>
          <a:p>
            <a:r>
              <a:rPr lang="en-CA" i="1" dirty="0"/>
              <a:t>Communications Decency Act</a:t>
            </a:r>
            <a:endParaRPr lang="en-CA" dirty="0"/>
          </a:p>
        </p:txBody>
      </p:sp>
      <p:sp>
        <p:nvSpPr>
          <p:cNvPr id="3" name="Content Placeholder 2">
            <a:extLst>
              <a:ext uri="{FF2B5EF4-FFF2-40B4-BE49-F238E27FC236}">
                <a16:creationId xmlns:a16="http://schemas.microsoft.com/office/drawing/2014/main" id="{A3C73AEB-9461-40DF-9EE1-B552E20DAFE7}"/>
              </a:ext>
            </a:extLst>
          </p:cNvPr>
          <p:cNvSpPr>
            <a:spLocks noGrp="1"/>
          </p:cNvSpPr>
          <p:nvPr>
            <p:ph idx="1"/>
          </p:nvPr>
        </p:nvSpPr>
        <p:spPr/>
        <p:txBody>
          <a:bodyPr/>
          <a:lstStyle/>
          <a:p>
            <a:pPr marL="0" indent="0">
              <a:buNone/>
            </a:pPr>
            <a:r>
              <a:rPr lang="en-CA" dirty="0"/>
              <a:t>Regulate Content? (s. 223)</a:t>
            </a:r>
          </a:p>
          <a:p>
            <a:pPr marL="0" indent="0">
              <a:buNone/>
            </a:pPr>
            <a:r>
              <a:rPr lang="en-CA" sz="2800" dirty="0"/>
              <a:t>Can’t use the internet to send or display to minors any message “that, in context, depicts or describes, in terms patently offensive as measured by contemporary community standards, sexual or excretory activities or organs”</a:t>
            </a:r>
          </a:p>
          <a:p>
            <a:pPr marL="0" indent="0">
              <a:buNone/>
            </a:pPr>
            <a:endParaRPr lang="en-CA" sz="2800" i="1" dirty="0"/>
          </a:p>
          <a:p>
            <a:pPr marL="0" indent="0">
              <a:buNone/>
            </a:pPr>
            <a:r>
              <a:rPr lang="en-CA" sz="2800" i="1" dirty="0"/>
              <a:t>Reno v. American Civil Liberties Union </a:t>
            </a:r>
            <a:r>
              <a:rPr lang="en-CA" sz="1800" dirty="0"/>
              <a:t>521 U.S. 844 (1997)</a:t>
            </a:r>
          </a:p>
          <a:p>
            <a:pPr marL="0" indent="0">
              <a:buNone/>
            </a:pPr>
            <a:r>
              <a:rPr lang="en-CA" sz="2400" dirty="0">
                <a:sym typeface="Wingdings" panose="05000000000000000000" pitchFamily="2" charset="2"/>
              </a:rPr>
              <a:t> Congress shall make no law ... abridging the freedom of speech  s. 223 (part above) struck down</a:t>
            </a:r>
            <a:endParaRPr lang="en-CA" sz="2400" dirty="0"/>
          </a:p>
        </p:txBody>
      </p:sp>
      <p:sp>
        <p:nvSpPr>
          <p:cNvPr id="4" name="Footer Placeholder 3">
            <a:extLst>
              <a:ext uri="{FF2B5EF4-FFF2-40B4-BE49-F238E27FC236}">
                <a16:creationId xmlns:a16="http://schemas.microsoft.com/office/drawing/2014/main" id="{A312A3CF-E629-4EE8-B79C-5F112625A3EC}"/>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49923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408C-CCCB-4925-B864-9207E1D21BDA}"/>
              </a:ext>
            </a:extLst>
          </p:cNvPr>
          <p:cNvSpPr>
            <a:spLocks noGrp="1"/>
          </p:cNvSpPr>
          <p:nvPr>
            <p:ph type="title"/>
          </p:nvPr>
        </p:nvSpPr>
        <p:spPr/>
        <p:txBody>
          <a:bodyPr/>
          <a:lstStyle/>
          <a:p>
            <a:r>
              <a:rPr lang="en-CA" i="1" dirty="0"/>
              <a:t>Communications Decency Act</a:t>
            </a:r>
          </a:p>
        </p:txBody>
      </p:sp>
      <p:sp>
        <p:nvSpPr>
          <p:cNvPr id="3" name="Content Placeholder 2">
            <a:extLst>
              <a:ext uri="{FF2B5EF4-FFF2-40B4-BE49-F238E27FC236}">
                <a16:creationId xmlns:a16="http://schemas.microsoft.com/office/drawing/2014/main" id="{A3C73AEB-9461-40DF-9EE1-B552E20DAFE7}"/>
              </a:ext>
            </a:extLst>
          </p:cNvPr>
          <p:cNvSpPr>
            <a:spLocks noGrp="1"/>
          </p:cNvSpPr>
          <p:nvPr>
            <p:ph idx="1"/>
          </p:nvPr>
        </p:nvSpPr>
        <p:spPr>
          <a:xfrm>
            <a:off x="457200" y="1268760"/>
            <a:ext cx="8229600" cy="4857403"/>
          </a:xfrm>
        </p:spPr>
        <p:txBody>
          <a:bodyPr/>
          <a:lstStyle/>
          <a:p>
            <a:pPr marL="0" indent="0">
              <a:buNone/>
            </a:pPr>
            <a:r>
              <a:rPr lang="en-CA" sz="3600" dirty="0"/>
              <a:t>s. 230 – ISP (-</a:t>
            </a:r>
            <a:r>
              <a:rPr lang="en-CA" sz="3600" dirty="0" err="1"/>
              <a:t>ish</a:t>
            </a:r>
            <a:r>
              <a:rPr lang="en-CA" sz="3600" dirty="0"/>
              <a:t>) Immunity (-</a:t>
            </a:r>
            <a:r>
              <a:rPr lang="en-CA" sz="3600" dirty="0" err="1"/>
              <a:t>ish</a:t>
            </a:r>
            <a:r>
              <a:rPr lang="en-CA" sz="3600" dirty="0"/>
              <a:t>)</a:t>
            </a:r>
          </a:p>
          <a:p>
            <a:pPr marL="0" indent="0">
              <a:buNone/>
            </a:pPr>
            <a:endParaRPr lang="en-CA" sz="2400" dirty="0"/>
          </a:p>
          <a:p>
            <a:pPr marL="0" indent="0">
              <a:buNone/>
            </a:pPr>
            <a:r>
              <a:rPr lang="en-CA" sz="2800" dirty="0"/>
              <a:t>No provider or user of an </a:t>
            </a:r>
            <a:r>
              <a:rPr lang="en-CA" sz="2800" b="1" dirty="0"/>
              <a:t>interactive computer service </a:t>
            </a:r>
            <a:r>
              <a:rPr lang="en-CA" sz="2800" dirty="0"/>
              <a:t>shall be treated as the publisher or speaker of any information provided by another information content provider.</a:t>
            </a:r>
          </a:p>
          <a:p>
            <a:pPr marL="0" indent="0">
              <a:buNone/>
            </a:pPr>
            <a:endParaRPr lang="en-CA" sz="2400" dirty="0"/>
          </a:p>
          <a:p>
            <a:pPr marL="0" indent="0">
              <a:buNone/>
            </a:pPr>
            <a:r>
              <a:rPr lang="en-CA" sz="2400" dirty="0"/>
              <a:t> 2</a:t>
            </a:r>
            <a:r>
              <a:rPr lang="en-CA" sz="2400" baseline="30000" dirty="0"/>
              <a:t>nd</a:t>
            </a:r>
            <a:r>
              <a:rPr lang="en-CA" sz="2400" dirty="0"/>
              <a:t> (-</a:t>
            </a:r>
            <a:r>
              <a:rPr lang="en-CA" sz="2400" dirty="0" err="1"/>
              <a:t>ish</a:t>
            </a:r>
            <a:r>
              <a:rPr lang="en-CA" sz="2400" dirty="0"/>
              <a:t>) </a:t>
            </a:r>
            <a:r>
              <a:rPr lang="en-CA" sz="2400" dirty="0">
                <a:sym typeface="Wingdings" panose="05000000000000000000" pitchFamily="2" charset="2"/>
              </a:rPr>
              <a:t> Exceptions: criminal law, IP law, communications Privacy laws</a:t>
            </a:r>
          </a:p>
          <a:p>
            <a:pPr marL="0" indent="0">
              <a:buNone/>
            </a:pPr>
            <a:endParaRPr lang="en-CA" sz="2400" dirty="0">
              <a:sym typeface="Wingdings" panose="05000000000000000000" pitchFamily="2" charset="2"/>
            </a:endParaRPr>
          </a:p>
          <a:p>
            <a:pPr marL="0" indent="0">
              <a:buNone/>
            </a:pPr>
            <a:r>
              <a:rPr lang="en-CA" sz="2400" dirty="0">
                <a:sym typeface="Wingdings" panose="05000000000000000000" pitchFamily="2" charset="2"/>
              </a:rPr>
              <a:t> See you October 6 (defamation)</a:t>
            </a:r>
            <a:endParaRPr lang="en-CA" sz="2400" dirty="0"/>
          </a:p>
        </p:txBody>
      </p:sp>
      <p:sp>
        <p:nvSpPr>
          <p:cNvPr id="4" name="Footer Placeholder 3">
            <a:extLst>
              <a:ext uri="{FF2B5EF4-FFF2-40B4-BE49-F238E27FC236}">
                <a16:creationId xmlns:a16="http://schemas.microsoft.com/office/drawing/2014/main" id="{A312A3CF-E629-4EE8-B79C-5F112625A3EC}"/>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047072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BD0CA-F628-49D2-AAC5-A56503F26D67}"/>
              </a:ext>
            </a:extLst>
          </p:cNvPr>
          <p:cNvSpPr>
            <a:spLocks noGrp="1"/>
          </p:cNvSpPr>
          <p:nvPr>
            <p:ph type="title"/>
          </p:nvPr>
        </p:nvSpPr>
        <p:spPr/>
        <p:txBody>
          <a:bodyPr/>
          <a:lstStyle/>
          <a:p>
            <a:r>
              <a:rPr lang="en-CA" dirty="0"/>
              <a:t>Content regulation anyway?</a:t>
            </a:r>
          </a:p>
        </p:txBody>
      </p:sp>
      <p:sp>
        <p:nvSpPr>
          <p:cNvPr id="6" name="Text Placeholder 5">
            <a:extLst>
              <a:ext uri="{FF2B5EF4-FFF2-40B4-BE49-F238E27FC236}">
                <a16:creationId xmlns:a16="http://schemas.microsoft.com/office/drawing/2014/main" id="{F8E81E0F-754E-48A3-BC12-F6AF95FE47F1}"/>
              </a:ext>
            </a:extLst>
          </p:cNvPr>
          <p:cNvSpPr>
            <a:spLocks noGrp="1"/>
          </p:cNvSpPr>
          <p:nvPr>
            <p:ph type="body" idx="1"/>
          </p:nvPr>
        </p:nvSpPr>
        <p:spPr/>
        <p:txBody>
          <a:bodyPr/>
          <a:lstStyle/>
          <a:p>
            <a:r>
              <a:rPr lang="en-CA" dirty="0"/>
              <a:t>Canada</a:t>
            </a:r>
          </a:p>
        </p:txBody>
      </p:sp>
      <p:sp>
        <p:nvSpPr>
          <p:cNvPr id="7" name="Content Placeholder 6">
            <a:extLst>
              <a:ext uri="{FF2B5EF4-FFF2-40B4-BE49-F238E27FC236}">
                <a16:creationId xmlns:a16="http://schemas.microsoft.com/office/drawing/2014/main" id="{59375035-4AC5-4FA0-A1FF-EF8E573C078D}"/>
              </a:ext>
            </a:extLst>
          </p:cNvPr>
          <p:cNvSpPr>
            <a:spLocks noGrp="1"/>
          </p:cNvSpPr>
          <p:nvPr>
            <p:ph sz="half" idx="2"/>
          </p:nvPr>
        </p:nvSpPr>
        <p:spPr/>
        <p:txBody>
          <a:bodyPr/>
          <a:lstStyle/>
          <a:p>
            <a:endParaRPr lang="en-CA" dirty="0"/>
          </a:p>
          <a:p>
            <a:r>
              <a:rPr lang="en-CA" dirty="0"/>
              <a:t>CASL (Canada’s Anti-Spam Law)</a:t>
            </a:r>
          </a:p>
          <a:p>
            <a:r>
              <a:rPr lang="en-CA" i="1" dirty="0"/>
              <a:t>Copyright Modernization Act</a:t>
            </a:r>
          </a:p>
          <a:p>
            <a:r>
              <a:rPr lang="en-CA" dirty="0"/>
              <a:t>Canadian Content (</a:t>
            </a:r>
            <a:r>
              <a:rPr lang="en-CA" dirty="0" err="1"/>
              <a:t>CanCon</a:t>
            </a:r>
            <a:r>
              <a:rPr lang="en-CA" dirty="0"/>
              <a:t>) ????? (see slide 65!)</a:t>
            </a:r>
          </a:p>
          <a:p>
            <a:endParaRPr lang="en-CA" i="1" dirty="0"/>
          </a:p>
        </p:txBody>
      </p:sp>
      <p:sp>
        <p:nvSpPr>
          <p:cNvPr id="8" name="Text Placeholder 7">
            <a:extLst>
              <a:ext uri="{FF2B5EF4-FFF2-40B4-BE49-F238E27FC236}">
                <a16:creationId xmlns:a16="http://schemas.microsoft.com/office/drawing/2014/main" id="{A76084E5-96B8-42BC-AEDC-E770BBB78A36}"/>
              </a:ext>
            </a:extLst>
          </p:cNvPr>
          <p:cNvSpPr>
            <a:spLocks noGrp="1"/>
          </p:cNvSpPr>
          <p:nvPr>
            <p:ph type="body" sz="quarter" idx="3"/>
          </p:nvPr>
        </p:nvSpPr>
        <p:spPr/>
        <p:txBody>
          <a:bodyPr/>
          <a:lstStyle/>
          <a:p>
            <a:r>
              <a:rPr lang="en-CA" dirty="0"/>
              <a:t>United States</a:t>
            </a:r>
          </a:p>
        </p:txBody>
      </p:sp>
      <p:sp>
        <p:nvSpPr>
          <p:cNvPr id="9" name="Content Placeholder 8">
            <a:extLst>
              <a:ext uri="{FF2B5EF4-FFF2-40B4-BE49-F238E27FC236}">
                <a16:creationId xmlns:a16="http://schemas.microsoft.com/office/drawing/2014/main" id="{7A1A09A8-192B-4FDB-83B1-E77420BB07BA}"/>
              </a:ext>
            </a:extLst>
          </p:cNvPr>
          <p:cNvSpPr>
            <a:spLocks noGrp="1"/>
          </p:cNvSpPr>
          <p:nvPr>
            <p:ph sz="quarter" idx="4"/>
          </p:nvPr>
        </p:nvSpPr>
        <p:spPr/>
        <p:txBody>
          <a:bodyPr/>
          <a:lstStyle/>
          <a:p>
            <a:endParaRPr lang="en-CA" i="1" dirty="0"/>
          </a:p>
          <a:p>
            <a:r>
              <a:rPr lang="en-CA" i="1" dirty="0"/>
              <a:t>CAN-SPAM Act </a:t>
            </a:r>
            <a:r>
              <a:rPr lang="en-CA" dirty="0"/>
              <a:t>(U.S. anti-spam law)</a:t>
            </a:r>
          </a:p>
          <a:p>
            <a:r>
              <a:rPr lang="en-CA" i="1" dirty="0"/>
              <a:t>Digital Millennium Copyright Act</a:t>
            </a:r>
          </a:p>
        </p:txBody>
      </p:sp>
      <p:sp>
        <p:nvSpPr>
          <p:cNvPr id="4" name="Footer Placeholder 3">
            <a:extLst>
              <a:ext uri="{FF2B5EF4-FFF2-40B4-BE49-F238E27FC236}">
                <a16:creationId xmlns:a16="http://schemas.microsoft.com/office/drawing/2014/main" id="{FE41006D-024C-4203-A1BC-22B2DFA156A4}"/>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2215065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AA58-4A94-435F-9837-B4441F831544}"/>
              </a:ext>
            </a:extLst>
          </p:cNvPr>
          <p:cNvSpPr>
            <a:spLocks noGrp="1"/>
          </p:cNvSpPr>
          <p:nvPr>
            <p:ph type="title"/>
          </p:nvPr>
        </p:nvSpPr>
        <p:spPr/>
        <p:txBody>
          <a:bodyPr/>
          <a:lstStyle/>
          <a:p>
            <a:r>
              <a:rPr lang="en-CA" dirty="0"/>
              <a:t>Parting thought for this section</a:t>
            </a:r>
          </a:p>
        </p:txBody>
      </p:sp>
      <p:sp>
        <p:nvSpPr>
          <p:cNvPr id="3" name="Content Placeholder 2">
            <a:extLst>
              <a:ext uri="{FF2B5EF4-FFF2-40B4-BE49-F238E27FC236}">
                <a16:creationId xmlns:a16="http://schemas.microsoft.com/office/drawing/2014/main" id="{59F4227A-8FCE-4B9E-800C-34970FC6C219}"/>
              </a:ext>
            </a:extLst>
          </p:cNvPr>
          <p:cNvSpPr>
            <a:spLocks noGrp="1"/>
          </p:cNvSpPr>
          <p:nvPr>
            <p:ph idx="1"/>
          </p:nvPr>
        </p:nvSpPr>
        <p:spPr/>
        <p:txBody>
          <a:bodyPr/>
          <a:lstStyle/>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840BBC4E-F21C-45B2-A2C8-D5C4BAFB5FC2}"/>
              </a:ext>
            </a:extLst>
          </p:cNvPr>
          <p:cNvSpPr>
            <a:spLocks noGrp="1"/>
          </p:cNvSpPr>
          <p:nvPr>
            <p:ph type="ftr" sz="quarter" idx="11"/>
          </p:nvPr>
        </p:nvSpPr>
        <p:spPr/>
        <p:txBody>
          <a:bodyPr/>
          <a:lstStyle/>
          <a:p>
            <a:pPr>
              <a:defRPr/>
            </a:pPr>
            <a:r>
              <a:rPr lang="en-US"/>
              <a:t>Class 2</a:t>
            </a:r>
            <a:endParaRPr lang="en-US" dirty="0"/>
          </a:p>
        </p:txBody>
      </p:sp>
      <p:pic>
        <p:nvPicPr>
          <p:cNvPr id="2050" name="Picture 2" descr="Image result for netflix">
            <a:extLst>
              <a:ext uri="{FF2B5EF4-FFF2-40B4-BE49-F238E27FC236}">
                <a16:creationId xmlns:a16="http://schemas.microsoft.com/office/drawing/2014/main" id="{F8CD1FAB-BC2D-43F1-89BE-AAB06ED55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67" y="1259939"/>
            <a:ext cx="4174319" cy="19349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mazon prime">
            <a:extLst>
              <a:ext uri="{FF2B5EF4-FFF2-40B4-BE49-F238E27FC236}">
                <a16:creationId xmlns:a16="http://schemas.microsoft.com/office/drawing/2014/main" id="{FE5361AC-3D51-40CA-B67C-22BC59B74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944" y="2098427"/>
            <a:ext cx="4505697" cy="25365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rave tv">
            <a:extLst>
              <a:ext uri="{FF2B5EF4-FFF2-40B4-BE49-F238E27FC236}">
                <a16:creationId xmlns:a16="http://schemas.microsoft.com/office/drawing/2014/main" id="{75FCC1DD-786B-438B-AB2B-5F62A7BF20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535305"/>
            <a:ext cx="4505697" cy="253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933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81125-C107-4D8F-B682-3A175179EEBE}"/>
              </a:ext>
            </a:extLst>
          </p:cNvPr>
          <p:cNvSpPr>
            <a:spLocks noGrp="1"/>
          </p:cNvSpPr>
          <p:nvPr>
            <p:ph type="title"/>
          </p:nvPr>
        </p:nvSpPr>
        <p:spPr/>
        <p:txBody>
          <a:bodyPr/>
          <a:lstStyle/>
          <a:p>
            <a:r>
              <a:rPr lang="en-CA" dirty="0"/>
              <a:t>THROTTLE </a:t>
            </a:r>
            <a:r>
              <a:rPr lang="en-CA" i="1" dirty="0"/>
              <a:t>THIS</a:t>
            </a:r>
            <a:r>
              <a:rPr lang="en-CA" dirty="0"/>
              <a:t>!</a:t>
            </a:r>
            <a:br>
              <a:rPr lang="en-CA" dirty="0"/>
            </a:br>
            <a:r>
              <a:rPr lang="en-CA" dirty="0"/>
              <a:t>Net neutrality</a:t>
            </a:r>
          </a:p>
        </p:txBody>
      </p:sp>
      <p:sp>
        <p:nvSpPr>
          <p:cNvPr id="3" name="Footer Placeholder 2">
            <a:extLst>
              <a:ext uri="{FF2B5EF4-FFF2-40B4-BE49-F238E27FC236}">
                <a16:creationId xmlns:a16="http://schemas.microsoft.com/office/drawing/2014/main" id="{CCAC06F4-A8E2-441F-AFC4-580CF89ECF7E}"/>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092009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EE78-AA31-44EC-912A-D89BC42B095D}"/>
              </a:ext>
            </a:extLst>
          </p:cNvPr>
          <p:cNvSpPr>
            <a:spLocks noGrp="1"/>
          </p:cNvSpPr>
          <p:nvPr>
            <p:ph type="title"/>
          </p:nvPr>
        </p:nvSpPr>
        <p:spPr/>
        <p:txBody>
          <a:bodyPr/>
          <a:lstStyle/>
          <a:p>
            <a:r>
              <a:rPr lang="en-CA" dirty="0"/>
              <a:t>TWO MINUTE </a:t>
            </a:r>
            <a:r>
              <a:rPr lang="en-CA"/>
              <a:t>POP QUIZ </a:t>
            </a:r>
            <a:br>
              <a:rPr lang="en-CA"/>
            </a:br>
            <a:r>
              <a:rPr lang="en-CA"/>
              <a:t>(CLASS EXERCISE)</a:t>
            </a:r>
            <a:endParaRPr lang="en-CA" dirty="0"/>
          </a:p>
        </p:txBody>
      </p:sp>
      <p:sp>
        <p:nvSpPr>
          <p:cNvPr id="3" name="Content Placeholder 2">
            <a:extLst>
              <a:ext uri="{FF2B5EF4-FFF2-40B4-BE49-F238E27FC236}">
                <a16:creationId xmlns:a16="http://schemas.microsoft.com/office/drawing/2014/main" id="{C272087A-0A96-4364-A7D9-A9EBB279544C}"/>
              </a:ext>
            </a:extLst>
          </p:cNvPr>
          <p:cNvSpPr>
            <a:spLocks noGrp="1"/>
          </p:cNvSpPr>
          <p:nvPr>
            <p:ph idx="1"/>
          </p:nvPr>
        </p:nvSpPr>
        <p:spPr>
          <a:xfrm>
            <a:off x="457200" y="1417638"/>
            <a:ext cx="8229600" cy="4708525"/>
          </a:xfrm>
        </p:spPr>
        <p:txBody>
          <a:bodyPr/>
          <a:lstStyle/>
          <a:p>
            <a:pPr marL="0" indent="0">
              <a:buNone/>
            </a:pPr>
            <a:r>
              <a:rPr lang="en-CA" dirty="0">
                <a:sym typeface="Wingdings" panose="05000000000000000000" pitchFamily="2" charset="2"/>
              </a:rPr>
              <a:t>Zoom chat to me only, or by email:</a:t>
            </a:r>
            <a:endParaRPr lang="en-CA" dirty="0"/>
          </a:p>
          <a:p>
            <a:pPr marL="0" indent="0">
              <a:buNone/>
            </a:pPr>
            <a:endParaRPr lang="en-CA" dirty="0"/>
          </a:p>
          <a:p>
            <a:pPr marL="0" indent="0">
              <a:buNone/>
            </a:pPr>
            <a:r>
              <a:rPr lang="en-CA" b="1" dirty="0">
                <a:sym typeface="Wingdings" panose="05000000000000000000" pitchFamily="2" charset="2"/>
              </a:rPr>
              <a:t>Define net neutrality in one sentence; bonus points for the shortest answer </a:t>
            </a:r>
            <a:r>
              <a:rPr lang="en-CA" dirty="0">
                <a:sym typeface="Wingdings" panose="05000000000000000000" pitchFamily="2" charset="2"/>
              </a:rPr>
              <a:t>(that I think is accurate)</a:t>
            </a:r>
          </a:p>
          <a:p>
            <a:pPr marL="0" indent="0">
              <a:buNone/>
            </a:pPr>
            <a:r>
              <a:rPr lang="en-CA" dirty="0"/>
              <a:t>2 minute musical interlude (Prof only, silence for you this time)… GO!!!</a:t>
            </a:r>
          </a:p>
        </p:txBody>
      </p:sp>
      <p:sp>
        <p:nvSpPr>
          <p:cNvPr id="4" name="Footer Placeholder 3">
            <a:extLst>
              <a:ext uri="{FF2B5EF4-FFF2-40B4-BE49-F238E27FC236}">
                <a16:creationId xmlns:a16="http://schemas.microsoft.com/office/drawing/2014/main" id="{171CF180-7207-4E00-BB91-1BC17A275C2D}"/>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70096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D9A5-61D8-412A-9858-FF8CE373C35F}"/>
              </a:ext>
            </a:extLst>
          </p:cNvPr>
          <p:cNvSpPr>
            <a:spLocks noGrp="1"/>
          </p:cNvSpPr>
          <p:nvPr>
            <p:ph type="title"/>
          </p:nvPr>
        </p:nvSpPr>
        <p:spPr/>
        <p:txBody>
          <a:bodyPr/>
          <a:lstStyle/>
          <a:p>
            <a:r>
              <a:rPr lang="en-CA" dirty="0"/>
              <a:t>Prof. answer</a:t>
            </a:r>
          </a:p>
        </p:txBody>
      </p:sp>
      <p:sp>
        <p:nvSpPr>
          <p:cNvPr id="3" name="Content Placeholder 2">
            <a:extLst>
              <a:ext uri="{FF2B5EF4-FFF2-40B4-BE49-F238E27FC236}">
                <a16:creationId xmlns:a16="http://schemas.microsoft.com/office/drawing/2014/main" id="{B857D7BD-08B8-43D6-8A7A-20BD43A4381B}"/>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r>
              <a:rPr lang="en-CA" dirty="0"/>
              <a:t>All internet traffic treated equally.</a:t>
            </a:r>
          </a:p>
        </p:txBody>
      </p:sp>
      <p:sp>
        <p:nvSpPr>
          <p:cNvPr id="4" name="Footer Placeholder 3">
            <a:extLst>
              <a:ext uri="{FF2B5EF4-FFF2-40B4-BE49-F238E27FC236}">
                <a16:creationId xmlns:a16="http://schemas.microsoft.com/office/drawing/2014/main" id="{170DA47E-1BB6-4828-8535-7C2B8B46B53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67354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EAC9-CD0F-414A-B85F-58EC9608EE4A}"/>
              </a:ext>
            </a:extLst>
          </p:cNvPr>
          <p:cNvSpPr>
            <a:spLocks noGrp="1"/>
          </p:cNvSpPr>
          <p:nvPr>
            <p:ph type="title"/>
          </p:nvPr>
        </p:nvSpPr>
        <p:spPr/>
        <p:txBody>
          <a:bodyPr/>
          <a:lstStyle/>
          <a:p>
            <a:r>
              <a:rPr lang="en-CA" sz="4800" dirty="0"/>
              <a:t>In the news!</a:t>
            </a:r>
          </a:p>
        </p:txBody>
      </p:sp>
      <p:sp>
        <p:nvSpPr>
          <p:cNvPr id="3" name="Footer Placeholder 2">
            <a:extLst>
              <a:ext uri="{FF2B5EF4-FFF2-40B4-BE49-F238E27FC236}">
                <a16:creationId xmlns:a16="http://schemas.microsoft.com/office/drawing/2014/main" id="{CC949C28-49E4-4700-A462-7165C7D1DBD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933120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5D87-698E-4025-80C9-EDE9BB9B817E}"/>
              </a:ext>
            </a:extLst>
          </p:cNvPr>
          <p:cNvSpPr>
            <a:spLocks noGrp="1"/>
          </p:cNvSpPr>
          <p:nvPr>
            <p:ph type="title"/>
          </p:nvPr>
        </p:nvSpPr>
        <p:spPr/>
        <p:txBody>
          <a:bodyPr/>
          <a:lstStyle/>
          <a:p>
            <a:r>
              <a:rPr lang="en-CA" dirty="0"/>
              <a:t>Net Neutrality Defined</a:t>
            </a:r>
          </a:p>
        </p:txBody>
      </p:sp>
      <p:sp>
        <p:nvSpPr>
          <p:cNvPr id="3" name="Content Placeholder 2">
            <a:extLst>
              <a:ext uri="{FF2B5EF4-FFF2-40B4-BE49-F238E27FC236}">
                <a16:creationId xmlns:a16="http://schemas.microsoft.com/office/drawing/2014/main" id="{4CE606FB-A521-4330-A31F-8014C151061E}"/>
              </a:ext>
            </a:extLst>
          </p:cNvPr>
          <p:cNvSpPr>
            <a:spLocks noGrp="1"/>
          </p:cNvSpPr>
          <p:nvPr>
            <p:ph idx="1"/>
          </p:nvPr>
        </p:nvSpPr>
        <p:spPr/>
        <p:txBody>
          <a:bodyPr/>
          <a:lstStyle/>
          <a:p>
            <a:pPr marL="0" indent="0">
              <a:buNone/>
            </a:pPr>
            <a:r>
              <a:rPr lang="en-CA" dirty="0"/>
              <a:t>“Network neutrality is best defined as a network design principle.  The idea is that a maximally useful public information network aspires to treat all content, sites, and platforms equally. This allows the network to carry every form of information and support every kind of application”</a:t>
            </a:r>
          </a:p>
          <a:p>
            <a:pPr marL="0" indent="0">
              <a:buNone/>
            </a:pPr>
            <a:r>
              <a:rPr lang="en-CA" sz="2000" dirty="0"/>
              <a:t>Tim Wu, </a:t>
            </a:r>
            <a:r>
              <a:rPr lang="en-CA" sz="2000" dirty="0">
                <a:hlinkClick r:id="rId3"/>
              </a:rPr>
              <a:t>http://www.timwu.org/network_neutrality.html</a:t>
            </a:r>
            <a:r>
              <a:rPr lang="en-CA" sz="2000" dirty="0"/>
              <a:t> , </a:t>
            </a:r>
            <a:r>
              <a:rPr lang="en-US" sz="2000" dirty="0"/>
              <a:t>A Proposal For Network Neutrality paper, June 2002</a:t>
            </a:r>
            <a:endParaRPr lang="en-CA" sz="2000" dirty="0"/>
          </a:p>
        </p:txBody>
      </p:sp>
      <p:sp>
        <p:nvSpPr>
          <p:cNvPr id="4" name="Footer Placeholder 3">
            <a:extLst>
              <a:ext uri="{FF2B5EF4-FFF2-40B4-BE49-F238E27FC236}">
                <a16:creationId xmlns:a16="http://schemas.microsoft.com/office/drawing/2014/main" id="{FE56888E-7781-46A4-9179-8552987EADA6}"/>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102185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5D87-698E-4025-80C9-EDE9BB9B817E}"/>
              </a:ext>
            </a:extLst>
          </p:cNvPr>
          <p:cNvSpPr>
            <a:spLocks noGrp="1"/>
          </p:cNvSpPr>
          <p:nvPr>
            <p:ph type="title"/>
          </p:nvPr>
        </p:nvSpPr>
        <p:spPr/>
        <p:txBody>
          <a:bodyPr/>
          <a:lstStyle/>
          <a:p>
            <a:r>
              <a:rPr lang="en-CA" dirty="0"/>
              <a:t>Net Neutrality Defined</a:t>
            </a:r>
          </a:p>
        </p:txBody>
      </p:sp>
      <p:sp>
        <p:nvSpPr>
          <p:cNvPr id="3" name="Content Placeholder 2">
            <a:extLst>
              <a:ext uri="{FF2B5EF4-FFF2-40B4-BE49-F238E27FC236}">
                <a16:creationId xmlns:a16="http://schemas.microsoft.com/office/drawing/2014/main" id="{4CE606FB-A521-4330-A31F-8014C151061E}"/>
              </a:ext>
            </a:extLst>
          </p:cNvPr>
          <p:cNvSpPr>
            <a:spLocks noGrp="1"/>
          </p:cNvSpPr>
          <p:nvPr>
            <p:ph idx="1"/>
          </p:nvPr>
        </p:nvSpPr>
        <p:spPr/>
        <p:txBody>
          <a:bodyPr/>
          <a:lstStyle/>
          <a:p>
            <a:pPr marL="0" indent="0">
              <a:buNone/>
            </a:pPr>
            <a:r>
              <a:rPr lang="en-CA" dirty="0"/>
              <a:t>“the idea that Internet service providers (ISPs) should treat all data that travels over their networks fairly, without improper discrimination in favor of particular apps, sites or services”</a:t>
            </a:r>
          </a:p>
          <a:p>
            <a:pPr marL="0" indent="0">
              <a:buNone/>
            </a:pPr>
            <a:r>
              <a:rPr lang="en-CA" sz="2000" dirty="0"/>
              <a:t>-- Electronic Frontier Foundation (EFF)</a:t>
            </a:r>
          </a:p>
          <a:p>
            <a:pPr marL="0" indent="0">
              <a:buNone/>
            </a:pPr>
            <a:endParaRPr lang="en-CA" dirty="0"/>
          </a:p>
          <a:p>
            <a:pPr marL="0" indent="0">
              <a:buNone/>
            </a:pPr>
            <a:r>
              <a:rPr lang="en-CA" dirty="0"/>
              <a:t>“broadband providers must treat all internet traffic the same regardless of source”</a:t>
            </a:r>
          </a:p>
          <a:p>
            <a:pPr marL="0" indent="0">
              <a:buNone/>
            </a:pPr>
            <a:r>
              <a:rPr lang="en-CA" sz="2000" dirty="0"/>
              <a:t>-- U.S. Court of Appeals</a:t>
            </a:r>
          </a:p>
        </p:txBody>
      </p:sp>
      <p:sp>
        <p:nvSpPr>
          <p:cNvPr id="4" name="Footer Placeholder 3">
            <a:extLst>
              <a:ext uri="{FF2B5EF4-FFF2-40B4-BE49-F238E27FC236}">
                <a16:creationId xmlns:a16="http://schemas.microsoft.com/office/drawing/2014/main" id="{FE56888E-7781-46A4-9179-8552987EADA6}"/>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001853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6B2E-2D56-4CF1-A65F-2FAE57BE3ED1}"/>
              </a:ext>
            </a:extLst>
          </p:cNvPr>
          <p:cNvSpPr>
            <a:spLocks noGrp="1"/>
          </p:cNvSpPr>
          <p:nvPr>
            <p:ph type="title"/>
          </p:nvPr>
        </p:nvSpPr>
        <p:spPr/>
        <p:txBody>
          <a:bodyPr/>
          <a:lstStyle/>
          <a:p>
            <a:r>
              <a:rPr lang="en-CA" dirty="0"/>
              <a:t>Hear it from someone important</a:t>
            </a:r>
          </a:p>
        </p:txBody>
      </p:sp>
      <p:sp>
        <p:nvSpPr>
          <p:cNvPr id="4" name="Footer Placeholder 3">
            <a:extLst>
              <a:ext uri="{FF2B5EF4-FFF2-40B4-BE49-F238E27FC236}">
                <a16:creationId xmlns:a16="http://schemas.microsoft.com/office/drawing/2014/main" id="{1E59BCB1-44E6-45CE-9471-77D6FF3BC215}"/>
              </a:ext>
            </a:extLst>
          </p:cNvPr>
          <p:cNvSpPr>
            <a:spLocks noGrp="1"/>
          </p:cNvSpPr>
          <p:nvPr>
            <p:ph type="ftr" sz="quarter" idx="11"/>
          </p:nvPr>
        </p:nvSpPr>
        <p:spPr/>
        <p:txBody>
          <a:bodyPr/>
          <a:lstStyle/>
          <a:p>
            <a:pPr>
              <a:defRPr/>
            </a:pPr>
            <a:r>
              <a:rPr lang="en-US"/>
              <a:t>Class 2</a:t>
            </a:r>
            <a:endParaRPr lang="en-US" dirty="0"/>
          </a:p>
        </p:txBody>
      </p:sp>
      <p:pic>
        <p:nvPicPr>
          <p:cNvPr id="6" name="Online Media 5" title="President Obama's Statement on Keeping the Internet Open and Free">
            <a:hlinkClick r:id="" action="ppaction://media"/>
            <a:extLst>
              <a:ext uri="{FF2B5EF4-FFF2-40B4-BE49-F238E27FC236}">
                <a16:creationId xmlns:a16="http://schemas.microsoft.com/office/drawing/2014/main" id="{D10BA4A9-EED5-47AD-AA1A-EDAAFA8EA1FC}"/>
              </a:ext>
            </a:extLst>
          </p:cNvPr>
          <p:cNvPicPr>
            <a:picLocks noGrp="1" noRot="1" noChangeAspect="1"/>
          </p:cNvPicPr>
          <p:nvPr>
            <p:ph idx="1"/>
            <a:videoFile r:link="rId1"/>
          </p:nvPr>
        </p:nvPicPr>
        <p:blipFill>
          <a:blip r:embed="rId3"/>
          <a:stretch>
            <a:fillRect/>
          </a:stretch>
        </p:blipFill>
        <p:spPr>
          <a:xfrm>
            <a:off x="1497330" y="1600200"/>
            <a:ext cx="5810974" cy="3268960"/>
          </a:xfrm>
          <a:prstGeom prst="rect">
            <a:avLst/>
          </a:prstGeom>
        </p:spPr>
      </p:pic>
      <p:sp>
        <p:nvSpPr>
          <p:cNvPr id="7" name="TextBox 6">
            <a:extLst>
              <a:ext uri="{FF2B5EF4-FFF2-40B4-BE49-F238E27FC236}">
                <a16:creationId xmlns:a16="http://schemas.microsoft.com/office/drawing/2014/main" id="{0A857DB3-7F12-4141-AADF-8373A2182ABE}"/>
              </a:ext>
            </a:extLst>
          </p:cNvPr>
          <p:cNvSpPr txBox="1"/>
          <p:nvPr/>
        </p:nvSpPr>
        <p:spPr>
          <a:xfrm>
            <a:off x="2736304" y="5273804"/>
            <a:ext cx="4572000" cy="369332"/>
          </a:xfrm>
          <a:prstGeom prst="rect">
            <a:avLst/>
          </a:prstGeom>
          <a:noFill/>
        </p:spPr>
        <p:txBody>
          <a:bodyPr wrap="square">
            <a:spAutoFit/>
          </a:bodyPr>
          <a:lstStyle/>
          <a:p>
            <a:r>
              <a:rPr lang="en-CA" dirty="0">
                <a:hlinkClick r:id="rId4"/>
              </a:rPr>
              <a:t>https://youtu.be/uKcjQPVwfDk</a:t>
            </a:r>
            <a:endParaRPr lang="en-CA" dirty="0"/>
          </a:p>
        </p:txBody>
      </p:sp>
    </p:spTree>
    <p:extLst>
      <p:ext uri="{BB962C8B-B14F-4D97-AF65-F5344CB8AC3E}">
        <p14:creationId xmlns:p14="http://schemas.microsoft.com/office/powerpoint/2010/main" val="182154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6192-7458-49D3-A0D5-B57ADD31C65B}"/>
              </a:ext>
            </a:extLst>
          </p:cNvPr>
          <p:cNvSpPr>
            <a:spLocks noGrp="1"/>
          </p:cNvSpPr>
          <p:nvPr>
            <p:ph type="title"/>
          </p:nvPr>
        </p:nvSpPr>
        <p:spPr/>
        <p:txBody>
          <a:bodyPr/>
          <a:lstStyle/>
          <a:p>
            <a:r>
              <a:rPr lang="en-CA" dirty="0"/>
              <a:t>Canadian History - 2005</a:t>
            </a:r>
          </a:p>
        </p:txBody>
      </p:sp>
      <p:sp>
        <p:nvSpPr>
          <p:cNvPr id="4" name="Footer Placeholder 3">
            <a:extLst>
              <a:ext uri="{FF2B5EF4-FFF2-40B4-BE49-F238E27FC236}">
                <a16:creationId xmlns:a16="http://schemas.microsoft.com/office/drawing/2014/main" id="{2E50FEF5-5F2E-4BAD-BFE2-C34515B35F42}"/>
              </a:ext>
            </a:extLst>
          </p:cNvPr>
          <p:cNvSpPr>
            <a:spLocks noGrp="1"/>
          </p:cNvSpPr>
          <p:nvPr>
            <p:ph type="ftr" sz="quarter" idx="11"/>
          </p:nvPr>
        </p:nvSpPr>
        <p:spPr/>
        <p:txBody>
          <a:bodyPr/>
          <a:lstStyle/>
          <a:p>
            <a:pPr>
              <a:defRPr/>
            </a:pPr>
            <a:r>
              <a:rPr lang="en-US"/>
              <a:t>Class 2</a:t>
            </a:r>
            <a:endParaRPr lang="en-US" dirty="0"/>
          </a:p>
        </p:txBody>
      </p:sp>
      <p:pic>
        <p:nvPicPr>
          <p:cNvPr id="3074" name="Picture 2" descr="Image result for telus">
            <a:extLst>
              <a:ext uri="{FF2B5EF4-FFF2-40B4-BE49-F238E27FC236}">
                <a16:creationId xmlns:a16="http://schemas.microsoft.com/office/drawing/2014/main" id="{EB322C40-5D3A-4B4C-B92E-72CE7F8849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199" y="1600200"/>
            <a:ext cx="5551179" cy="30529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D0352A-645B-4C63-8896-65DD496354A4}"/>
              </a:ext>
            </a:extLst>
          </p:cNvPr>
          <p:cNvSpPr txBox="1"/>
          <p:nvPr/>
        </p:nvSpPr>
        <p:spPr>
          <a:xfrm>
            <a:off x="6300788" y="1600200"/>
            <a:ext cx="2591692" cy="2031325"/>
          </a:xfrm>
          <a:prstGeom prst="rect">
            <a:avLst/>
          </a:prstGeom>
          <a:noFill/>
        </p:spPr>
        <p:txBody>
          <a:bodyPr wrap="square" rtlCol="0">
            <a:spAutoFit/>
          </a:bodyPr>
          <a:lstStyle/>
          <a:p>
            <a:r>
              <a:rPr lang="en-CA" dirty="0">
                <a:solidFill>
                  <a:schemeClr val="bg1"/>
                </a:solidFill>
              </a:rPr>
              <a:t>Telus workers on strike, set up a website called Voices for Change; Telus blocked access to the site for its subscribers!</a:t>
            </a:r>
          </a:p>
          <a:p>
            <a:endParaRPr lang="en-CA" dirty="0"/>
          </a:p>
        </p:txBody>
      </p:sp>
    </p:spTree>
    <p:extLst>
      <p:ext uri="{BB962C8B-B14F-4D97-AF65-F5344CB8AC3E}">
        <p14:creationId xmlns:p14="http://schemas.microsoft.com/office/powerpoint/2010/main" val="2385090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B9B5-CD4B-4DF5-B1D4-78216ADEDE29}"/>
              </a:ext>
            </a:extLst>
          </p:cNvPr>
          <p:cNvSpPr>
            <a:spLocks noGrp="1"/>
          </p:cNvSpPr>
          <p:nvPr>
            <p:ph type="title"/>
          </p:nvPr>
        </p:nvSpPr>
        <p:spPr/>
        <p:txBody>
          <a:bodyPr/>
          <a:lstStyle/>
          <a:p>
            <a:r>
              <a:rPr lang="en-CA" dirty="0"/>
              <a:t>s. 27(2) </a:t>
            </a:r>
            <a:r>
              <a:rPr lang="en-CA" i="1" dirty="0"/>
              <a:t>Telecommunications Act</a:t>
            </a:r>
          </a:p>
        </p:txBody>
      </p:sp>
      <p:sp>
        <p:nvSpPr>
          <p:cNvPr id="3" name="Content Placeholder 2">
            <a:extLst>
              <a:ext uri="{FF2B5EF4-FFF2-40B4-BE49-F238E27FC236}">
                <a16:creationId xmlns:a16="http://schemas.microsoft.com/office/drawing/2014/main" id="{57BC6141-5B7E-4A73-B3B1-6ACC28F40BB9}"/>
              </a:ext>
            </a:extLst>
          </p:cNvPr>
          <p:cNvSpPr>
            <a:spLocks noGrp="1"/>
          </p:cNvSpPr>
          <p:nvPr>
            <p:ph idx="1"/>
          </p:nvPr>
        </p:nvSpPr>
        <p:spPr/>
        <p:txBody>
          <a:bodyPr/>
          <a:lstStyle/>
          <a:p>
            <a:pPr marL="0" indent="0">
              <a:buNone/>
            </a:pPr>
            <a:r>
              <a:rPr lang="en-CA" dirty="0"/>
              <a:t>No Canadian carrier shall, in relation to the provision of a telecommunications service or the charging of a rate for it, unjustly discriminate or give an </a:t>
            </a:r>
            <a:r>
              <a:rPr lang="en-CA" b="1" dirty="0"/>
              <a:t>undue or unreasonable preference </a:t>
            </a:r>
            <a:r>
              <a:rPr lang="en-CA" dirty="0"/>
              <a:t>toward any person, including itself, or subject any person to an </a:t>
            </a:r>
            <a:r>
              <a:rPr lang="en-CA" b="1" dirty="0"/>
              <a:t>undue or unreasonable disadvantage</a:t>
            </a:r>
            <a:r>
              <a:rPr lang="en-CA" dirty="0"/>
              <a:t>.</a:t>
            </a:r>
          </a:p>
        </p:txBody>
      </p:sp>
      <p:sp>
        <p:nvSpPr>
          <p:cNvPr id="4" name="Footer Placeholder 3">
            <a:extLst>
              <a:ext uri="{FF2B5EF4-FFF2-40B4-BE49-F238E27FC236}">
                <a16:creationId xmlns:a16="http://schemas.microsoft.com/office/drawing/2014/main" id="{03AC573A-6D32-41D5-8F2B-66DB1EF24812}"/>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32337157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FD96-5655-415D-8A47-7013AC6BFD21}"/>
              </a:ext>
            </a:extLst>
          </p:cNvPr>
          <p:cNvSpPr>
            <a:spLocks noGrp="1"/>
          </p:cNvSpPr>
          <p:nvPr>
            <p:ph type="title"/>
          </p:nvPr>
        </p:nvSpPr>
        <p:spPr/>
        <p:txBody>
          <a:bodyPr/>
          <a:lstStyle/>
          <a:p>
            <a:r>
              <a:rPr lang="en-CA" sz="2800" b="1" dirty="0"/>
              <a:t>“ITMP framework” - Telecom Regulatory Policy CRTC 2009-657</a:t>
            </a:r>
            <a:endParaRPr lang="en-CA" b="1" dirty="0"/>
          </a:p>
        </p:txBody>
      </p:sp>
      <p:sp>
        <p:nvSpPr>
          <p:cNvPr id="3" name="Content Placeholder 2">
            <a:extLst>
              <a:ext uri="{FF2B5EF4-FFF2-40B4-BE49-F238E27FC236}">
                <a16:creationId xmlns:a16="http://schemas.microsoft.com/office/drawing/2014/main" id="{6D31E05A-AD89-4349-BB9E-246E147ED1C0}"/>
              </a:ext>
            </a:extLst>
          </p:cNvPr>
          <p:cNvSpPr>
            <a:spLocks noGrp="1"/>
          </p:cNvSpPr>
          <p:nvPr>
            <p:ph idx="1"/>
          </p:nvPr>
        </p:nvSpPr>
        <p:spPr/>
        <p:txBody>
          <a:bodyPr/>
          <a:lstStyle/>
          <a:p>
            <a:pPr marL="0" indent="0">
              <a:buNone/>
            </a:pPr>
            <a:r>
              <a:rPr lang="en-CA" sz="2800" i="1" dirty="0"/>
              <a:t>Review of the Internet traffic management practices of Internet service providers</a:t>
            </a:r>
          </a:p>
          <a:p>
            <a:pPr marL="0" indent="0">
              <a:buNone/>
            </a:pPr>
            <a:r>
              <a:rPr lang="en-CA" sz="2400" dirty="0"/>
              <a:t>(ITMP = Throttling)</a:t>
            </a:r>
          </a:p>
          <a:p>
            <a:pPr marL="0" indent="0">
              <a:buNone/>
            </a:pPr>
            <a:endParaRPr lang="en-CA" sz="2400" dirty="0"/>
          </a:p>
          <a:p>
            <a:pPr marL="0" indent="0">
              <a:buNone/>
            </a:pPr>
            <a:r>
              <a:rPr lang="en-CA" sz="2400" i="1" u="sng" dirty="0"/>
              <a:t>Telecommunications Act:</a:t>
            </a:r>
          </a:p>
          <a:p>
            <a:pPr marL="0" indent="0">
              <a:buNone/>
            </a:pPr>
            <a:r>
              <a:rPr lang="en-CA" sz="2400" dirty="0"/>
              <a:t>Content of messages</a:t>
            </a:r>
          </a:p>
          <a:p>
            <a:pPr marL="0" indent="0">
              <a:buNone/>
            </a:pPr>
            <a:r>
              <a:rPr lang="en-CA" sz="2400" dirty="0"/>
              <a:t>36. Except where the Commission approves otherwise, a Canadian carrier shall not control the content or influence the meaning or purpose of telecommunications carried by it for the public.</a:t>
            </a:r>
          </a:p>
          <a:p>
            <a:pPr marL="0" indent="0">
              <a:buNone/>
            </a:pPr>
            <a:endParaRPr lang="en-CA" sz="2400" dirty="0"/>
          </a:p>
          <a:p>
            <a:pPr marL="0" indent="0">
              <a:buNone/>
            </a:pPr>
            <a:endParaRPr lang="en-CA" dirty="0"/>
          </a:p>
        </p:txBody>
      </p:sp>
      <p:sp>
        <p:nvSpPr>
          <p:cNvPr id="4" name="Footer Placeholder 3">
            <a:extLst>
              <a:ext uri="{FF2B5EF4-FFF2-40B4-BE49-F238E27FC236}">
                <a16:creationId xmlns:a16="http://schemas.microsoft.com/office/drawing/2014/main" id="{83310380-3FD9-4890-8ECD-74602C43FD07}"/>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451598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FD96-5655-415D-8A47-7013AC6BFD21}"/>
              </a:ext>
            </a:extLst>
          </p:cNvPr>
          <p:cNvSpPr>
            <a:spLocks noGrp="1"/>
          </p:cNvSpPr>
          <p:nvPr>
            <p:ph type="title"/>
          </p:nvPr>
        </p:nvSpPr>
        <p:spPr/>
        <p:txBody>
          <a:bodyPr/>
          <a:lstStyle/>
          <a:p>
            <a:r>
              <a:rPr lang="en-CA" sz="2800" b="1" dirty="0"/>
              <a:t>“ITMP framework” - Telecom Regulatory Policy CRTC 2009-657</a:t>
            </a:r>
            <a:endParaRPr lang="en-CA" b="1" dirty="0"/>
          </a:p>
        </p:txBody>
      </p:sp>
      <p:sp>
        <p:nvSpPr>
          <p:cNvPr id="3" name="Content Placeholder 2">
            <a:extLst>
              <a:ext uri="{FF2B5EF4-FFF2-40B4-BE49-F238E27FC236}">
                <a16:creationId xmlns:a16="http://schemas.microsoft.com/office/drawing/2014/main" id="{6D31E05A-AD89-4349-BB9E-246E147ED1C0}"/>
              </a:ext>
            </a:extLst>
          </p:cNvPr>
          <p:cNvSpPr>
            <a:spLocks noGrp="1"/>
          </p:cNvSpPr>
          <p:nvPr>
            <p:ph idx="1"/>
          </p:nvPr>
        </p:nvSpPr>
        <p:spPr/>
        <p:txBody>
          <a:bodyPr/>
          <a:lstStyle/>
          <a:p>
            <a:pPr marL="0" indent="0">
              <a:buNone/>
            </a:pPr>
            <a:endParaRPr lang="en-CA" sz="2400" dirty="0"/>
          </a:p>
          <a:p>
            <a:pPr marL="0" indent="0">
              <a:buNone/>
            </a:pPr>
            <a:r>
              <a:rPr lang="en-CA" sz="2400" dirty="0"/>
              <a:t>(para. 122) “The Commission finds that where an ITMP would lead to blocking the delivery of content to an end-user, it cannot be implemented without prior Commission approval.”</a:t>
            </a:r>
          </a:p>
          <a:p>
            <a:pPr marL="0" indent="0">
              <a:buNone/>
            </a:pPr>
            <a:endParaRPr lang="en-CA" sz="2400" dirty="0"/>
          </a:p>
          <a:p>
            <a:pPr marL="0" indent="0">
              <a:buNone/>
            </a:pPr>
            <a:r>
              <a:rPr lang="en-CA" sz="2400" dirty="0"/>
              <a:t>(126) “the Commission finds that use of an ITMP resulting in the noticeable degradation of time-sensitive Internet traffic will require prior Commission approval”</a:t>
            </a:r>
          </a:p>
          <a:p>
            <a:pPr marL="0" indent="0">
              <a:buNone/>
            </a:pPr>
            <a:endParaRPr lang="en-CA" dirty="0"/>
          </a:p>
        </p:txBody>
      </p:sp>
      <p:sp>
        <p:nvSpPr>
          <p:cNvPr id="4" name="Footer Placeholder 3">
            <a:extLst>
              <a:ext uri="{FF2B5EF4-FFF2-40B4-BE49-F238E27FC236}">
                <a16:creationId xmlns:a16="http://schemas.microsoft.com/office/drawing/2014/main" id="{83310380-3FD9-4890-8ECD-74602C43FD07}"/>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62936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1B27F-FA7E-4B24-8EAB-02BBF3F45B3B}"/>
              </a:ext>
            </a:extLst>
          </p:cNvPr>
          <p:cNvSpPr>
            <a:spLocks noGrp="1"/>
          </p:cNvSpPr>
          <p:nvPr>
            <p:ph type="title"/>
          </p:nvPr>
        </p:nvSpPr>
        <p:spPr/>
        <p:txBody>
          <a:bodyPr/>
          <a:lstStyle/>
          <a:p>
            <a:r>
              <a:rPr lang="en-CA" dirty="0"/>
              <a:t>Broadcasting and Telecom Decision CRTC 2015-26</a:t>
            </a:r>
          </a:p>
        </p:txBody>
      </p:sp>
      <p:sp>
        <p:nvSpPr>
          <p:cNvPr id="3" name="Content Placeholder 2">
            <a:extLst>
              <a:ext uri="{FF2B5EF4-FFF2-40B4-BE49-F238E27FC236}">
                <a16:creationId xmlns:a16="http://schemas.microsoft.com/office/drawing/2014/main" id="{28693E68-1F3B-4781-9A21-A9D35FA6BBCB}"/>
              </a:ext>
            </a:extLst>
          </p:cNvPr>
          <p:cNvSpPr>
            <a:spLocks noGrp="1"/>
          </p:cNvSpPr>
          <p:nvPr>
            <p:ph idx="1"/>
          </p:nvPr>
        </p:nvSpPr>
        <p:spPr/>
        <p:txBody>
          <a:bodyPr/>
          <a:lstStyle/>
          <a:p>
            <a:pPr marL="0" indent="0">
              <a:buNone/>
            </a:pPr>
            <a:r>
              <a:rPr lang="en-CA" sz="2400" i="1" dirty="0"/>
              <a:t>Complaint against Bell Mobility Inc. and Quebecor Media Inc., Videotron Ltd. and Videotron G.P. alleging </a:t>
            </a:r>
            <a:r>
              <a:rPr lang="en-CA" sz="2400" b="1" i="1" dirty="0"/>
              <a:t>undue and unreasonable preference </a:t>
            </a:r>
            <a:r>
              <a:rPr lang="en-CA" sz="2400" i="1" dirty="0"/>
              <a:t>and disadvantage in regard to the billing practices for their mobile TV services Bell Mobile TV and illico.tv</a:t>
            </a:r>
          </a:p>
          <a:p>
            <a:pPr marL="0" indent="0">
              <a:buNone/>
            </a:pPr>
            <a:r>
              <a:rPr lang="en-CA" u="sng" dirty="0"/>
              <a:t>F</a:t>
            </a:r>
            <a:r>
              <a:rPr lang="en-CA" dirty="0"/>
              <a:t> </a:t>
            </a:r>
            <a:r>
              <a:rPr lang="en-CA" dirty="0">
                <a:sym typeface="Wingdings" panose="05000000000000000000" pitchFamily="2" charset="2"/>
              </a:rPr>
              <a:t> Bell and Videotron not charging against data caps for their mobile TV services (“zero rating”)</a:t>
            </a:r>
          </a:p>
          <a:p>
            <a:pPr marL="0" indent="0">
              <a:buNone/>
            </a:pPr>
            <a:r>
              <a:rPr lang="en-CA" u="sng" dirty="0">
                <a:sym typeface="Wingdings" panose="05000000000000000000" pitchFamily="2" charset="2"/>
              </a:rPr>
              <a:t>Held</a:t>
            </a:r>
            <a:r>
              <a:rPr lang="en-CA" dirty="0">
                <a:sym typeface="Wingdings" panose="05000000000000000000" pitchFamily="2" charset="2"/>
              </a:rPr>
              <a:t>  violates 27(2)</a:t>
            </a:r>
          </a:p>
          <a:p>
            <a:pPr marL="0" indent="0">
              <a:buNone/>
            </a:pPr>
            <a:r>
              <a:rPr lang="en-CA" dirty="0">
                <a:sym typeface="Wingdings" panose="05000000000000000000" pitchFamily="2" charset="2"/>
              </a:rPr>
              <a:t>Note: we call this the “Mobile TV Decision”</a:t>
            </a:r>
          </a:p>
        </p:txBody>
      </p:sp>
      <p:sp>
        <p:nvSpPr>
          <p:cNvPr id="4" name="Footer Placeholder 3">
            <a:extLst>
              <a:ext uri="{FF2B5EF4-FFF2-40B4-BE49-F238E27FC236}">
                <a16:creationId xmlns:a16="http://schemas.microsoft.com/office/drawing/2014/main" id="{A7F366D3-A059-4229-B28E-D7B1FDF3DC82}"/>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1038474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AA15-A9E7-44EB-8504-900022C53FA2}"/>
              </a:ext>
            </a:extLst>
          </p:cNvPr>
          <p:cNvSpPr>
            <a:spLocks noGrp="1"/>
          </p:cNvSpPr>
          <p:nvPr>
            <p:ph type="title"/>
          </p:nvPr>
        </p:nvSpPr>
        <p:spPr>
          <a:xfrm>
            <a:off x="457200" y="274638"/>
            <a:ext cx="8229600" cy="922114"/>
          </a:xfrm>
        </p:spPr>
        <p:txBody>
          <a:bodyPr/>
          <a:lstStyle/>
          <a:p>
            <a:r>
              <a:rPr lang="en-CA" sz="3200" dirty="0"/>
              <a:t>Mobile TV decision</a:t>
            </a:r>
          </a:p>
        </p:txBody>
      </p:sp>
      <p:sp>
        <p:nvSpPr>
          <p:cNvPr id="3" name="Content Placeholder 2">
            <a:extLst>
              <a:ext uri="{FF2B5EF4-FFF2-40B4-BE49-F238E27FC236}">
                <a16:creationId xmlns:a16="http://schemas.microsoft.com/office/drawing/2014/main" id="{07EDFA08-8E40-4604-966B-F258489A2270}"/>
              </a:ext>
            </a:extLst>
          </p:cNvPr>
          <p:cNvSpPr>
            <a:spLocks noGrp="1"/>
          </p:cNvSpPr>
          <p:nvPr>
            <p:ph idx="1"/>
          </p:nvPr>
        </p:nvSpPr>
        <p:spPr>
          <a:xfrm>
            <a:off x="457200" y="1124744"/>
            <a:ext cx="8229600" cy="5001419"/>
          </a:xfrm>
        </p:spPr>
        <p:txBody>
          <a:bodyPr/>
          <a:lstStyle/>
          <a:p>
            <a:pPr marL="0" indent="0">
              <a:buNone/>
            </a:pPr>
            <a:r>
              <a:rPr lang="en-CA" sz="2000" u="sng" dirty="0"/>
              <a:t>Step 1:</a:t>
            </a:r>
            <a:r>
              <a:rPr lang="en-CA" sz="2000" dirty="0"/>
              <a:t> </a:t>
            </a:r>
            <a:r>
              <a:rPr lang="en-CA" sz="2000" dirty="0">
                <a:sym typeface="Wingdings" panose="05000000000000000000" pitchFamily="2" charset="2"/>
              </a:rPr>
              <a:t> Are they subject to the Act?</a:t>
            </a:r>
            <a:endParaRPr lang="en-CA" sz="2000" u="sng" dirty="0"/>
          </a:p>
          <a:p>
            <a:pPr marL="0" indent="0">
              <a:buNone/>
            </a:pPr>
            <a:r>
              <a:rPr lang="en-CA" sz="2000" dirty="0"/>
              <a:t>“The Commission therefore rejects Bell Mobility’s and Videotron’s arguments that the relief claimed pursuant to the Telecommunications Act should be denied on the basis that they are not subject to that Act. Section 4 of the Telecommunications Act does not apply as a shield to the application of the Telecommunications Act in this case given that </a:t>
            </a:r>
            <a:r>
              <a:rPr lang="en-CA" sz="2000" b="1" dirty="0"/>
              <a:t>Bell Mobility and Videotron are acting as Canadian carriers in providing transport and data connectivity services required for the delivery of their mobile TV services</a:t>
            </a:r>
            <a:r>
              <a:rPr lang="en-CA" sz="2000" dirty="0"/>
              <a:t>”</a:t>
            </a:r>
          </a:p>
          <a:p>
            <a:pPr marL="0" indent="0">
              <a:buNone/>
            </a:pPr>
            <a:r>
              <a:rPr lang="en-CA" sz="2000" u="sng" dirty="0"/>
              <a:t>Step 2:</a:t>
            </a:r>
            <a:r>
              <a:rPr lang="en-CA" sz="2000" dirty="0"/>
              <a:t> </a:t>
            </a:r>
            <a:r>
              <a:rPr lang="en-CA" sz="2000" dirty="0">
                <a:sym typeface="Wingdings" panose="05000000000000000000" pitchFamily="2" charset="2"/>
              </a:rPr>
              <a:t> Violates 27(2)?</a:t>
            </a:r>
            <a:endParaRPr lang="en-CA" sz="2000" u="sng" dirty="0"/>
          </a:p>
          <a:p>
            <a:pPr marL="0" indent="0">
              <a:buNone/>
            </a:pPr>
            <a:r>
              <a:rPr lang="en-CA" sz="2000" dirty="0"/>
              <a:t>“The Commission therefore finds that in providing the data connectivity and transport required for consumers to access their respective mobile TV services on their mobile devices, Bell Mobility and Videotron </a:t>
            </a:r>
            <a:r>
              <a:rPr lang="en-CA" sz="2000" b="1" dirty="0"/>
              <a:t>have given a preference</a:t>
            </a:r>
            <a:r>
              <a:rPr lang="en-CA" sz="2000" dirty="0"/>
              <a:t> in favour of subscribers of their respective mobile TV services, as well as in favour of their own services, and have subjected consumers of other audiovisual content services, and other services, to </a:t>
            </a:r>
            <a:r>
              <a:rPr lang="en-CA" sz="2000" b="1" dirty="0"/>
              <a:t>a corresponding disadvantage</a:t>
            </a:r>
            <a:r>
              <a:rPr lang="en-CA" sz="2000" dirty="0"/>
              <a:t>.”</a:t>
            </a:r>
          </a:p>
        </p:txBody>
      </p:sp>
      <p:sp>
        <p:nvSpPr>
          <p:cNvPr id="4" name="Footer Placeholder 3">
            <a:extLst>
              <a:ext uri="{FF2B5EF4-FFF2-40B4-BE49-F238E27FC236}">
                <a16:creationId xmlns:a16="http://schemas.microsoft.com/office/drawing/2014/main" id="{39C92586-0F6C-495D-AC2D-4418D3E4512D}"/>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18975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FA031-C87F-496C-B9E2-E99EA0C470C8}"/>
              </a:ext>
            </a:extLst>
          </p:cNvPr>
          <p:cNvSpPr>
            <a:spLocks noGrp="1"/>
          </p:cNvSpPr>
          <p:nvPr>
            <p:ph type="title"/>
          </p:nvPr>
        </p:nvSpPr>
        <p:spPr/>
        <p:txBody>
          <a:bodyPr/>
          <a:lstStyle/>
          <a:p>
            <a:r>
              <a:rPr lang="en-CA" i="1" dirty="0"/>
              <a:t>CRTC 2017-104 </a:t>
            </a:r>
            <a:r>
              <a:rPr lang="en-CA" dirty="0"/>
              <a:t>and </a:t>
            </a:r>
            <a:r>
              <a:rPr lang="en-CA" i="1" dirty="0"/>
              <a:t>105</a:t>
            </a:r>
          </a:p>
        </p:txBody>
      </p:sp>
      <p:sp>
        <p:nvSpPr>
          <p:cNvPr id="3" name="Content Placeholder 2">
            <a:extLst>
              <a:ext uri="{FF2B5EF4-FFF2-40B4-BE49-F238E27FC236}">
                <a16:creationId xmlns:a16="http://schemas.microsoft.com/office/drawing/2014/main" id="{77CD207B-3A31-45FD-961B-A25BEB820274}"/>
              </a:ext>
            </a:extLst>
          </p:cNvPr>
          <p:cNvSpPr>
            <a:spLocks noGrp="1"/>
          </p:cNvSpPr>
          <p:nvPr>
            <p:ph idx="1"/>
          </p:nvPr>
        </p:nvSpPr>
        <p:spPr/>
        <p:txBody>
          <a:bodyPr/>
          <a:lstStyle/>
          <a:p>
            <a:r>
              <a:rPr lang="en-CA" dirty="0"/>
              <a:t>April 20, 2017</a:t>
            </a:r>
          </a:p>
          <a:p>
            <a:r>
              <a:rPr lang="en-CA" dirty="0"/>
              <a:t>105 refers to 104, 104 refers to 105, 105 uses 104 criteria</a:t>
            </a:r>
          </a:p>
          <a:p>
            <a:endParaRPr lang="en-CA" dirty="0"/>
          </a:p>
          <a:p>
            <a:pPr>
              <a:buFont typeface="Wingdings" panose="05000000000000000000" pitchFamily="2" charset="2"/>
              <a:buChar char="à"/>
            </a:pPr>
            <a:r>
              <a:rPr lang="en-CA" dirty="0">
                <a:sym typeface="Wingdings" panose="05000000000000000000" pitchFamily="2" charset="2"/>
              </a:rPr>
              <a:t>CRTC standard practice (see also SCC)</a:t>
            </a:r>
          </a:p>
          <a:p>
            <a:pPr>
              <a:buFont typeface="Wingdings" panose="05000000000000000000" pitchFamily="2" charset="2"/>
              <a:buChar char="à"/>
            </a:pPr>
            <a:endParaRPr lang="en-CA" dirty="0">
              <a:sym typeface="Wingdings" panose="05000000000000000000" pitchFamily="2" charset="2"/>
            </a:endParaRPr>
          </a:p>
          <a:p>
            <a:pPr>
              <a:buFont typeface="Wingdings" panose="05000000000000000000" pitchFamily="2" charset="2"/>
              <a:buChar char="à"/>
            </a:pPr>
            <a:r>
              <a:rPr lang="en-CA" dirty="0">
                <a:sym typeface="Wingdings" panose="05000000000000000000" pitchFamily="2" charset="2"/>
              </a:rPr>
              <a:t>Teaching confusion for your instructor!</a:t>
            </a:r>
            <a:endParaRPr lang="en-CA" dirty="0"/>
          </a:p>
        </p:txBody>
      </p:sp>
      <p:sp>
        <p:nvSpPr>
          <p:cNvPr id="4" name="Footer Placeholder 3">
            <a:extLst>
              <a:ext uri="{FF2B5EF4-FFF2-40B4-BE49-F238E27FC236}">
                <a16:creationId xmlns:a16="http://schemas.microsoft.com/office/drawing/2014/main" id="{8372ECB7-F3BF-4E03-8E99-82AD193BF9EC}"/>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32401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A2B7-A83F-41EF-86E7-A948EC0A3F08}"/>
              </a:ext>
            </a:extLst>
          </p:cNvPr>
          <p:cNvSpPr>
            <a:spLocks noGrp="1"/>
          </p:cNvSpPr>
          <p:nvPr>
            <p:ph type="title"/>
          </p:nvPr>
        </p:nvSpPr>
        <p:spPr/>
        <p:txBody>
          <a:bodyPr/>
          <a:lstStyle/>
          <a:p>
            <a:r>
              <a:rPr lang="en-CA" dirty="0"/>
              <a:t>TWEET OF THE DAY</a:t>
            </a:r>
          </a:p>
        </p:txBody>
      </p:sp>
      <p:sp>
        <p:nvSpPr>
          <p:cNvPr id="7" name="Content Placeholder 6">
            <a:extLst>
              <a:ext uri="{FF2B5EF4-FFF2-40B4-BE49-F238E27FC236}">
                <a16:creationId xmlns:a16="http://schemas.microsoft.com/office/drawing/2014/main" id="{8A05B27C-84EA-4E8F-9C7E-0CED21D0F0FF}"/>
              </a:ext>
            </a:extLst>
          </p:cNvPr>
          <p:cNvSpPr>
            <a:spLocks noGrp="1"/>
          </p:cNvSpPr>
          <p:nvPr>
            <p:ph sz="half" idx="1"/>
          </p:nvPr>
        </p:nvSpPr>
        <p:spPr/>
        <p:txBody>
          <a:bodyPr/>
          <a:lstStyle/>
          <a:p>
            <a:pPr marL="0" indent="0">
              <a:buNone/>
            </a:pPr>
            <a:r>
              <a:rPr lang="en-CA" dirty="0"/>
              <a:t> </a:t>
            </a:r>
          </a:p>
        </p:txBody>
      </p:sp>
      <p:sp>
        <p:nvSpPr>
          <p:cNvPr id="8" name="Content Placeholder 7">
            <a:extLst>
              <a:ext uri="{FF2B5EF4-FFF2-40B4-BE49-F238E27FC236}">
                <a16:creationId xmlns:a16="http://schemas.microsoft.com/office/drawing/2014/main" id="{32BAD263-9E93-4971-8016-8DBA0D717E92}"/>
              </a:ext>
            </a:extLst>
          </p:cNvPr>
          <p:cNvSpPr>
            <a:spLocks noGrp="1"/>
          </p:cNvSpPr>
          <p:nvPr>
            <p:ph sz="half" idx="2"/>
          </p:nvPr>
        </p:nvSpPr>
        <p:spPr>
          <a:xfrm>
            <a:off x="4648200" y="1319760"/>
            <a:ext cx="4038600" cy="4635619"/>
          </a:xfrm>
        </p:spPr>
        <p:txBody>
          <a:bodyPr/>
          <a:lstStyle/>
          <a:p>
            <a:pPr marL="0" indent="0">
              <a:buNone/>
            </a:pPr>
            <a:r>
              <a:rPr lang="en-US" i="1" dirty="0"/>
              <a:t>Ottawa keeps draft internet regulation legislation under wraps</a:t>
            </a:r>
          </a:p>
          <a:p>
            <a:pPr marL="0" indent="0">
              <a:buNone/>
            </a:pPr>
            <a:r>
              <a:rPr lang="en-US" sz="1600" dirty="0"/>
              <a:t>Postmedia News</a:t>
            </a:r>
          </a:p>
          <a:p>
            <a:pPr marL="0" indent="0">
              <a:buNone/>
            </a:pPr>
            <a:r>
              <a:rPr lang="en-US" sz="1600" dirty="0"/>
              <a:t>Sep 15, 2020</a:t>
            </a:r>
          </a:p>
          <a:p>
            <a:pPr marL="0" indent="0">
              <a:buNone/>
            </a:pPr>
            <a:endParaRPr lang="en-US" sz="1600" dirty="0"/>
          </a:p>
          <a:p>
            <a:pPr marL="0" indent="0">
              <a:buNone/>
            </a:pPr>
            <a:r>
              <a:rPr lang="en-US" sz="2400" i="1" dirty="0"/>
              <a:t>No Policies on Real Issues and Harmful Policies on Non-Issues: How the Government Bungled the Internet Regulation File</a:t>
            </a:r>
          </a:p>
          <a:p>
            <a:pPr marL="0" indent="0">
              <a:buNone/>
            </a:pPr>
            <a:r>
              <a:rPr lang="en-US" sz="1600" dirty="0"/>
              <a:t>Michael Geist</a:t>
            </a:r>
          </a:p>
          <a:p>
            <a:pPr marL="0" indent="0">
              <a:buNone/>
            </a:pPr>
            <a:r>
              <a:rPr lang="en-US" sz="1600" dirty="0"/>
              <a:t>September 10, 2020</a:t>
            </a:r>
            <a:endParaRPr lang="en-CA" sz="1600" dirty="0"/>
          </a:p>
        </p:txBody>
      </p:sp>
      <p:sp>
        <p:nvSpPr>
          <p:cNvPr id="3" name="Footer Placeholder 2">
            <a:extLst>
              <a:ext uri="{FF2B5EF4-FFF2-40B4-BE49-F238E27FC236}">
                <a16:creationId xmlns:a16="http://schemas.microsoft.com/office/drawing/2014/main" id="{2F65F228-294D-494A-8753-8D16947BD508}"/>
              </a:ext>
            </a:extLst>
          </p:cNvPr>
          <p:cNvSpPr>
            <a:spLocks noGrp="1"/>
          </p:cNvSpPr>
          <p:nvPr>
            <p:ph type="ftr" sz="quarter" idx="11"/>
          </p:nvPr>
        </p:nvSpPr>
        <p:spPr/>
        <p:txBody>
          <a:bodyPr/>
          <a:lstStyle/>
          <a:p>
            <a:pPr>
              <a:defRPr/>
            </a:pPr>
            <a:r>
              <a:rPr lang="en-US"/>
              <a:t>Class 2</a:t>
            </a:r>
            <a:endParaRPr lang="en-US" dirty="0"/>
          </a:p>
        </p:txBody>
      </p:sp>
      <p:pic>
        <p:nvPicPr>
          <p:cNvPr id="5" name="Picture 4">
            <a:extLst>
              <a:ext uri="{FF2B5EF4-FFF2-40B4-BE49-F238E27FC236}">
                <a16:creationId xmlns:a16="http://schemas.microsoft.com/office/drawing/2014/main" id="{DE33ED21-EE30-4CC4-A982-CBC005600E8D}"/>
              </a:ext>
            </a:extLst>
          </p:cNvPr>
          <p:cNvPicPr>
            <a:picLocks noChangeAspect="1"/>
          </p:cNvPicPr>
          <p:nvPr/>
        </p:nvPicPr>
        <p:blipFill>
          <a:blip r:embed="rId2"/>
          <a:stretch>
            <a:fillRect/>
          </a:stretch>
        </p:blipFill>
        <p:spPr>
          <a:xfrm>
            <a:off x="457200" y="1319759"/>
            <a:ext cx="4032448" cy="4635620"/>
          </a:xfrm>
          <a:prstGeom prst="rect">
            <a:avLst/>
          </a:prstGeom>
        </p:spPr>
      </p:pic>
      <p:sp>
        <p:nvSpPr>
          <p:cNvPr id="6" name="TextBox 5">
            <a:extLst>
              <a:ext uri="{FF2B5EF4-FFF2-40B4-BE49-F238E27FC236}">
                <a16:creationId xmlns:a16="http://schemas.microsoft.com/office/drawing/2014/main" id="{EA0E6B1E-A4AC-4C33-B869-065C02755613}"/>
              </a:ext>
            </a:extLst>
          </p:cNvPr>
          <p:cNvSpPr txBox="1"/>
          <p:nvPr/>
        </p:nvSpPr>
        <p:spPr>
          <a:xfrm>
            <a:off x="1475656" y="6021288"/>
            <a:ext cx="7054775" cy="369332"/>
          </a:xfrm>
          <a:prstGeom prst="rect">
            <a:avLst/>
          </a:prstGeom>
          <a:noFill/>
        </p:spPr>
        <p:txBody>
          <a:bodyPr wrap="square" rtlCol="0">
            <a:spAutoFit/>
          </a:bodyPr>
          <a:lstStyle/>
          <a:p>
            <a:r>
              <a:rPr lang="en-CA" dirty="0">
                <a:hlinkClick r:id="rId3"/>
              </a:rPr>
              <a:t>https://twitter.com/CPC_HQ/status/1305357313914609664</a:t>
            </a:r>
            <a:endParaRPr lang="en-CA" dirty="0"/>
          </a:p>
        </p:txBody>
      </p:sp>
    </p:spTree>
    <p:extLst>
      <p:ext uri="{BB962C8B-B14F-4D97-AF65-F5344CB8AC3E}">
        <p14:creationId xmlns:p14="http://schemas.microsoft.com/office/powerpoint/2010/main" val="3426359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i="1" dirty="0"/>
              <a:t>Telecom Decision CRTC 2017-105</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a:xfrm>
            <a:off x="457200" y="1417638"/>
            <a:ext cx="8229600" cy="4708525"/>
          </a:xfrm>
        </p:spPr>
        <p:txBody>
          <a:bodyPr/>
          <a:lstStyle/>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r>
              <a:rPr lang="en-CA" dirty="0"/>
              <a:t>Margo Crawford presentation</a:t>
            </a:r>
          </a:p>
          <a:p>
            <a:pPr marL="0" indent="0">
              <a:buNone/>
            </a:pPr>
            <a:endParaRPr lang="en-CA" sz="2000" dirty="0"/>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5532645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a:xfrm>
            <a:off x="457200" y="274638"/>
            <a:ext cx="8229600" cy="1714202"/>
          </a:xfrm>
        </p:spPr>
        <p:txBody>
          <a:bodyPr/>
          <a:lstStyle/>
          <a:p>
            <a:r>
              <a:rPr lang="en-CA" i="1" dirty="0"/>
              <a:t>Telecom Decision CRTC 2017-105</a:t>
            </a:r>
            <a:br>
              <a:rPr lang="en-CA" i="1" dirty="0"/>
            </a:br>
            <a:r>
              <a:rPr lang="en-CA" dirty="0"/>
              <a:t>Takeaway</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a:xfrm>
            <a:off x="457200" y="1417638"/>
            <a:ext cx="8229600" cy="4708525"/>
          </a:xfrm>
        </p:spPr>
        <p:txBody>
          <a:bodyPr/>
          <a:lstStyle/>
          <a:p>
            <a:pPr marL="0" indent="0">
              <a:buNone/>
            </a:pPr>
            <a:endParaRPr lang="en-CA" sz="1800" b="1" dirty="0"/>
          </a:p>
          <a:p>
            <a:pPr marL="0" indent="0">
              <a:buNone/>
            </a:pPr>
            <a:endParaRPr lang="en-CA" sz="1800" dirty="0"/>
          </a:p>
          <a:p>
            <a:pPr marL="0" indent="0">
              <a:buNone/>
            </a:pPr>
            <a:r>
              <a:rPr lang="en-CA" sz="2000" dirty="0"/>
              <a:t>“the Commission finds that, in providing certain of its retail Internet access service customers with access to some content through Unlimited Music without charging those customers for the data involved … Videotron has conferred upon its eligible subscribers who access the Unlimited Music program, and upon the providers of the services included in that program, </a:t>
            </a:r>
            <a:r>
              <a:rPr lang="en-CA" sz="2400" b="1" dirty="0"/>
              <a:t>an undue and unreasonable preference, in violation of subsection 27(2) of the Act</a:t>
            </a:r>
            <a:r>
              <a:rPr lang="en-CA" sz="2000" dirty="0"/>
              <a:t>. In addition, Videotron has subjected to an undue and unreasonable disadvantage: (a) its ineligible subscribers; (b) its eligible subscribers who do not access the services in question; (c) providers whose content or services are not included in Unlimited Music but are substantially similar to those that are included, such as Internet radio stations that primarily play music; and (d) other excluded content providers” (para. 44)</a:t>
            </a:r>
          </a:p>
          <a:p>
            <a:pPr marL="0" indent="0">
              <a:buNone/>
            </a:pPr>
            <a:endParaRPr lang="en-CA" sz="1800" dirty="0"/>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025205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i="1" dirty="0"/>
              <a:t>Telecom Regulatory Policy CRTC 2017-104</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p:txBody>
          <a:bodyPr/>
          <a:lstStyle/>
          <a:p>
            <a:pPr marL="0" indent="0">
              <a:buNone/>
            </a:pPr>
            <a:r>
              <a:rPr lang="en-CA" sz="2800" b="1" dirty="0"/>
              <a:t>Framework for assessing the differential pricing practices of Internet service providers</a:t>
            </a:r>
          </a:p>
          <a:p>
            <a:pPr marL="0" indent="0">
              <a:buNone/>
            </a:pPr>
            <a:endParaRPr lang="en-CA" sz="2800" dirty="0"/>
          </a:p>
          <a:p>
            <a:pPr marL="0" indent="0">
              <a:buNone/>
            </a:pPr>
            <a:r>
              <a:rPr lang="en-CA" sz="2800" u="sng" dirty="0"/>
              <a:t>Headnote</a:t>
            </a:r>
          </a:p>
          <a:p>
            <a:pPr marL="0" indent="0">
              <a:buNone/>
            </a:pPr>
            <a:r>
              <a:rPr lang="en-CA" sz="2400" dirty="0"/>
              <a:t>“In order to provide clarity to stakeholders, including consumers, content providers, and Internet service providers (ISPs), the Commission establishes a framework and sets out the evaluation criteria it will apply to determine whether an ISP’s specific differential pricing practice is or is not consistent with subsection 27(2) of the Telecommunications Act.”</a:t>
            </a:r>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08508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i="1" dirty="0"/>
              <a:t>Telecom Regulatory Policy CRTC 2017-104</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p:txBody>
          <a:bodyPr/>
          <a:lstStyle/>
          <a:p>
            <a:pPr marL="0" indent="0">
              <a:buNone/>
            </a:pPr>
            <a:r>
              <a:rPr lang="en-CA" sz="2800" b="1" dirty="0"/>
              <a:t>Framework for assessing the differential pricing practices of Internet service providers</a:t>
            </a:r>
          </a:p>
          <a:p>
            <a:pPr marL="0" indent="0">
              <a:buNone/>
            </a:pPr>
            <a:endParaRPr lang="en-CA" sz="2800" dirty="0"/>
          </a:p>
          <a:p>
            <a:pPr marL="0" indent="0">
              <a:buNone/>
            </a:pPr>
            <a:r>
              <a:rPr lang="en-CA" sz="2800" u="sng" dirty="0"/>
              <a:t>4 criteria</a:t>
            </a:r>
          </a:p>
          <a:p>
            <a:pPr marL="457200" indent="-457200">
              <a:buFont typeface="+mj-lt"/>
              <a:buAutoNum type="arabicPeriod"/>
            </a:pPr>
            <a:r>
              <a:rPr lang="en-CA" sz="2800" dirty="0"/>
              <a:t>Agnostic treatment of data</a:t>
            </a:r>
          </a:p>
          <a:p>
            <a:pPr marL="457200" indent="-457200">
              <a:buFont typeface="+mj-lt"/>
              <a:buAutoNum type="arabicPeriod"/>
            </a:pPr>
            <a:r>
              <a:rPr lang="en-CA" sz="2800" dirty="0"/>
              <a:t>Exclusiveness of the offering</a:t>
            </a:r>
          </a:p>
          <a:p>
            <a:pPr marL="457200" indent="-457200">
              <a:buFont typeface="+mj-lt"/>
              <a:buAutoNum type="arabicPeriod"/>
            </a:pPr>
            <a:r>
              <a:rPr lang="en-CA" sz="2800" dirty="0"/>
              <a:t>Impact on internet openness and innovation</a:t>
            </a:r>
          </a:p>
          <a:p>
            <a:pPr marL="457200" indent="-457200">
              <a:buFont typeface="+mj-lt"/>
              <a:buAutoNum type="arabicPeriod"/>
            </a:pPr>
            <a:r>
              <a:rPr lang="en-CA" sz="2800" dirty="0"/>
              <a:t>Whether there is financial compensation involved</a:t>
            </a:r>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09199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i="1" dirty="0"/>
              <a:t>CRTC 2017-104:</a:t>
            </a:r>
            <a:br>
              <a:rPr lang="en-CA" i="1" dirty="0"/>
            </a:br>
            <a:r>
              <a:rPr lang="en-CA" i="1" dirty="0"/>
              <a:t>W</a:t>
            </a:r>
            <a:r>
              <a:rPr lang="en-CA" dirty="0"/>
              <a:t>e have net neutrality!</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p:txBody>
          <a:bodyPr/>
          <a:lstStyle/>
          <a:p>
            <a:pPr marL="0" indent="0">
              <a:buNone/>
            </a:pPr>
            <a:r>
              <a:rPr lang="en-CA" sz="2000" dirty="0"/>
              <a:t>(para. 15) So, while there is no all-encompassing Commission decision or regulatory framework on the broad issue of net neutrality, when the various legislative and regulatory elements are put together – including subsection 27(2), the ITMP framework, and the Mobile TV decision – the meaning of net neutrality in the Canadian context is clear. The current proceeding is about adding another perspective to Canada’s net neutrality framework.</a:t>
            </a:r>
          </a:p>
          <a:p>
            <a:pPr marL="0" indent="0">
              <a:buNone/>
            </a:pPr>
            <a:endParaRPr lang="en-CA" sz="2000" dirty="0"/>
          </a:p>
          <a:p>
            <a:pPr marL="0" indent="0">
              <a:buNone/>
            </a:pPr>
            <a:r>
              <a:rPr lang="en-CA" sz="2000" dirty="0"/>
              <a:t>(156) the Commission considers that there is no need to create a new, separate code for net neutrality in Canada. Parliament’s intentions as expressed through the Act (in particular subsection 27(2)), together with this decision, the ITMP framework, the Mobile TV decision, and the Commission’s decision regarding Videotron’s Unlimited </a:t>
            </a:r>
            <a:r>
              <a:rPr lang="en-CA" sz="2000"/>
              <a:t>Music program [ed.: 2017-105] </a:t>
            </a:r>
            <a:r>
              <a:rPr lang="en-CA" sz="2000" dirty="0"/>
              <a:t>effectively constitute Canada’s net neutrality code. </a:t>
            </a:r>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4764001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AF2E-C397-47A8-A0B2-EDFAC882CC2C}"/>
              </a:ext>
            </a:extLst>
          </p:cNvPr>
          <p:cNvSpPr>
            <a:spLocks noGrp="1"/>
          </p:cNvSpPr>
          <p:nvPr>
            <p:ph type="title"/>
          </p:nvPr>
        </p:nvSpPr>
        <p:spPr/>
        <p:txBody>
          <a:bodyPr/>
          <a:lstStyle/>
          <a:p>
            <a:r>
              <a:rPr lang="en-CA" dirty="0"/>
              <a:t>Net neutrality Tweet of the Day</a:t>
            </a:r>
          </a:p>
        </p:txBody>
      </p:sp>
      <p:sp>
        <p:nvSpPr>
          <p:cNvPr id="3" name="Content Placeholder 2">
            <a:extLst>
              <a:ext uri="{FF2B5EF4-FFF2-40B4-BE49-F238E27FC236}">
                <a16:creationId xmlns:a16="http://schemas.microsoft.com/office/drawing/2014/main" id="{53FEF68E-C6C0-4753-8687-037AD2F3D1FA}"/>
              </a:ext>
            </a:extLst>
          </p:cNvPr>
          <p:cNvSpPr>
            <a:spLocks noGrp="1"/>
          </p:cNvSpPr>
          <p:nvPr>
            <p:ph idx="1"/>
          </p:nvPr>
        </p:nvSpPr>
        <p:spPr/>
        <p:txBody>
          <a:bodyPr/>
          <a:lstStyle/>
          <a:p>
            <a:pPr marL="0" indent="0">
              <a:buNone/>
            </a:pPr>
            <a:r>
              <a:rPr lang="en-CA" dirty="0"/>
              <a:t> </a:t>
            </a:r>
          </a:p>
        </p:txBody>
      </p:sp>
      <p:sp>
        <p:nvSpPr>
          <p:cNvPr id="4" name="Footer Placeholder 3">
            <a:extLst>
              <a:ext uri="{FF2B5EF4-FFF2-40B4-BE49-F238E27FC236}">
                <a16:creationId xmlns:a16="http://schemas.microsoft.com/office/drawing/2014/main" id="{4CDDB156-B262-4AA8-8C06-809E44FA8BAA}"/>
              </a:ext>
            </a:extLst>
          </p:cNvPr>
          <p:cNvSpPr>
            <a:spLocks noGrp="1"/>
          </p:cNvSpPr>
          <p:nvPr>
            <p:ph type="ftr" sz="quarter" idx="11"/>
          </p:nvPr>
        </p:nvSpPr>
        <p:spPr/>
        <p:txBody>
          <a:bodyPr/>
          <a:lstStyle/>
          <a:p>
            <a:pPr>
              <a:defRPr/>
            </a:pPr>
            <a:r>
              <a:rPr lang="en-US"/>
              <a:t>Class 2</a:t>
            </a:r>
            <a:endParaRPr lang="en-US" dirty="0"/>
          </a:p>
        </p:txBody>
      </p:sp>
      <p:pic>
        <p:nvPicPr>
          <p:cNvPr id="6" name="Picture 5">
            <a:extLst>
              <a:ext uri="{FF2B5EF4-FFF2-40B4-BE49-F238E27FC236}">
                <a16:creationId xmlns:a16="http://schemas.microsoft.com/office/drawing/2014/main" id="{1F6841F2-4368-4DF5-8508-847CFDBD5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497" y="1189126"/>
            <a:ext cx="3601005" cy="4479748"/>
          </a:xfrm>
          <a:prstGeom prst="rect">
            <a:avLst/>
          </a:prstGeom>
        </p:spPr>
      </p:pic>
      <p:sp>
        <p:nvSpPr>
          <p:cNvPr id="7" name="TextBox 6">
            <a:extLst>
              <a:ext uri="{FF2B5EF4-FFF2-40B4-BE49-F238E27FC236}">
                <a16:creationId xmlns:a16="http://schemas.microsoft.com/office/drawing/2014/main" id="{22A6272A-3649-4CCC-A8E8-1A3AD9DBBF79}"/>
              </a:ext>
            </a:extLst>
          </p:cNvPr>
          <p:cNvSpPr txBox="1"/>
          <p:nvPr/>
        </p:nvSpPr>
        <p:spPr>
          <a:xfrm>
            <a:off x="3923928" y="5761038"/>
            <a:ext cx="3384376" cy="369332"/>
          </a:xfrm>
          <a:prstGeom prst="rect">
            <a:avLst/>
          </a:prstGeom>
          <a:noFill/>
        </p:spPr>
        <p:txBody>
          <a:bodyPr wrap="square" rtlCol="0">
            <a:spAutoFit/>
          </a:bodyPr>
          <a:lstStyle/>
          <a:p>
            <a:r>
              <a:rPr lang="en-CA" dirty="0">
                <a:solidFill>
                  <a:schemeClr val="bg1"/>
                </a:solidFill>
              </a:rPr>
              <a:t>Thanks Margo!</a:t>
            </a:r>
          </a:p>
        </p:txBody>
      </p:sp>
    </p:spTree>
    <p:extLst>
      <p:ext uri="{BB962C8B-B14F-4D97-AF65-F5344CB8AC3E}">
        <p14:creationId xmlns:p14="http://schemas.microsoft.com/office/powerpoint/2010/main" val="22974523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5360-E0E2-4697-B3F2-85A1379F1EBF}"/>
              </a:ext>
            </a:extLst>
          </p:cNvPr>
          <p:cNvSpPr>
            <a:spLocks noGrp="1"/>
          </p:cNvSpPr>
          <p:nvPr>
            <p:ph type="title"/>
          </p:nvPr>
        </p:nvSpPr>
        <p:spPr/>
        <p:txBody>
          <a:bodyPr/>
          <a:lstStyle/>
          <a:p>
            <a:r>
              <a:rPr lang="en-CA" dirty="0"/>
              <a:t>Net Neutrality U.S.A.</a:t>
            </a:r>
          </a:p>
        </p:txBody>
      </p:sp>
      <p:sp>
        <p:nvSpPr>
          <p:cNvPr id="3" name="Content Placeholder 2">
            <a:extLst>
              <a:ext uri="{FF2B5EF4-FFF2-40B4-BE49-F238E27FC236}">
                <a16:creationId xmlns:a16="http://schemas.microsoft.com/office/drawing/2014/main" id="{710AE76F-6DFC-4230-B534-4B5544FB25BA}"/>
              </a:ext>
            </a:extLst>
          </p:cNvPr>
          <p:cNvSpPr>
            <a:spLocks noGrp="1"/>
          </p:cNvSpPr>
          <p:nvPr>
            <p:ph idx="1"/>
          </p:nvPr>
        </p:nvSpPr>
        <p:spPr/>
        <p:txBody>
          <a:bodyPr/>
          <a:lstStyle/>
          <a:p>
            <a:pPr marL="0" indent="0">
              <a:buNone/>
            </a:pPr>
            <a:r>
              <a:rPr lang="en-CA" u="sng" dirty="0"/>
              <a:t>2014-2015</a:t>
            </a:r>
          </a:p>
          <a:p>
            <a:pPr marL="0" indent="0">
              <a:buNone/>
            </a:pPr>
            <a:endParaRPr lang="en-CA" u="sng" dirty="0"/>
          </a:p>
          <a:p>
            <a:r>
              <a:rPr lang="en-CA" dirty="0"/>
              <a:t>FCC classifies broadband internet as a “public utility” and “telecommunications”</a:t>
            </a:r>
            <a:r>
              <a:rPr lang="en-CA" dirty="0">
                <a:sym typeface="Wingdings" panose="05000000000000000000" pitchFamily="2" charset="2"/>
              </a:rPr>
              <a:t> Title II of </a:t>
            </a:r>
            <a:r>
              <a:rPr lang="en-CA" i="1" dirty="0">
                <a:sym typeface="Wingdings" panose="05000000000000000000" pitchFamily="2" charset="2"/>
              </a:rPr>
              <a:t>Communications Act </a:t>
            </a:r>
            <a:r>
              <a:rPr lang="en-CA" dirty="0">
                <a:sym typeface="Wingdings" panose="05000000000000000000" pitchFamily="2" charset="2"/>
              </a:rPr>
              <a:t>applies, and FCC can regulate ISPs in certain ways as a “common carrier” including (…)</a:t>
            </a:r>
          </a:p>
          <a:p>
            <a:endParaRPr lang="en-CA" dirty="0"/>
          </a:p>
        </p:txBody>
      </p:sp>
      <p:sp>
        <p:nvSpPr>
          <p:cNvPr id="4" name="Footer Placeholder 3">
            <a:extLst>
              <a:ext uri="{FF2B5EF4-FFF2-40B4-BE49-F238E27FC236}">
                <a16:creationId xmlns:a16="http://schemas.microsoft.com/office/drawing/2014/main" id="{984FB66F-8843-4B67-AB6B-08FC274012A9}"/>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1524317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5360-E0E2-4697-B3F2-85A1379F1EBF}"/>
              </a:ext>
            </a:extLst>
          </p:cNvPr>
          <p:cNvSpPr>
            <a:spLocks noGrp="1"/>
          </p:cNvSpPr>
          <p:nvPr>
            <p:ph type="title"/>
          </p:nvPr>
        </p:nvSpPr>
        <p:spPr/>
        <p:txBody>
          <a:bodyPr/>
          <a:lstStyle/>
          <a:p>
            <a:r>
              <a:rPr lang="en-CA" dirty="0"/>
              <a:t>Net Neutrality U.S.A.</a:t>
            </a:r>
          </a:p>
        </p:txBody>
      </p:sp>
      <p:sp>
        <p:nvSpPr>
          <p:cNvPr id="3" name="Content Placeholder 2">
            <a:extLst>
              <a:ext uri="{FF2B5EF4-FFF2-40B4-BE49-F238E27FC236}">
                <a16:creationId xmlns:a16="http://schemas.microsoft.com/office/drawing/2014/main" id="{710AE76F-6DFC-4230-B534-4B5544FB25BA}"/>
              </a:ext>
            </a:extLst>
          </p:cNvPr>
          <p:cNvSpPr>
            <a:spLocks noGrp="1"/>
          </p:cNvSpPr>
          <p:nvPr>
            <p:ph idx="1"/>
          </p:nvPr>
        </p:nvSpPr>
        <p:spPr/>
        <p:txBody>
          <a:bodyPr/>
          <a:lstStyle/>
          <a:p>
            <a:pPr marL="0" indent="0">
              <a:buNone/>
            </a:pPr>
            <a:r>
              <a:rPr lang="en-CA" dirty="0"/>
              <a:t>§ 202(1) </a:t>
            </a:r>
            <a:r>
              <a:rPr lang="en-CA" i="1" dirty="0"/>
              <a:t>Communications Act </a:t>
            </a:r>
          </a:p>
          <a:p>
            <a:pPr marL="0" indent="0">
              <a:buNone/>
            </a:pPr>
            <a:endParaRPr lang="en-CA" dirty="0"/>
          </a:p>
          <a:p>
            <a:pPr marL="0" indent="0">
              <a:buNone/>
            </a:pPr>
            <a:r>
              <a:rPr lang="en-CA" sz="2400" dirty="0"/>
              <a:t>“It shall be unlawful for any common carrier to make any unjust or unreasonable discrimination in charges, practices, classifications, regulations, facilities, or services for or in connection with like communication service, directly or indirectly, by any means or device, or to make or give any undue or unreasonable preference or advantage to any particular person, class of persons, or locality, or to subject any particular person, class of persons, or locality to any undue or unreasonable prejudice or disadvantage”</a:t>
            </a:r>
          </a:p>
        </p:txBody>
      </p:sp>
      <p:sp>
        <p:nvSpPr>
          <p:cNvPr id="4" name="Footer Placeholder 3">
            <a:extLst>
              <a:ext uri="{FF2B5EF4-FFF2-40B4-BE49-F238E27FC236}">
                <a16:creationId xmlns:a16="http://schemas.microsoft.com/office/drawing/2014/main" id="{984FB66F-8843-4B67-AB6B-08FC274012A9}"/>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5118279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1D1A-E13A-4C9A-8F28-9A07C592C21B}"/>
              </a:ext>
            </a:extLst>
          </p:cNvPr>
          <p:cNvSpPr>
            <a:spLocks noGrp="1"/>
          </p:cNvSpPr>
          <p:nvPr>
            <p:ph type="title"/>
          </p:nvPr>
        </p:nvSpPr>
        <p:spPr/>
        <p:txBody>
          <a:bodyPr/>
          <a:lstStyle/>
          <a:p>
            <a:r>
              <a:rPr lang="en-CA" dirty="0"/>
              <a:t>Sound familiar?</a:t>
            </a:r>
          </a:p>
        </p:txBody>
      </p:sp>
      <p:sp>
        <p:nvSpPr>
          <p:cNvPr id="3" name="Text Placeholder 2">
            <a:extLst>
              <a:ext uri="{FF2B5EF4-FFF2-40B4-BE49-F238E27FC236}">
                <a16:creationId xmlns:a16="http://schemas.microsoft.com/office/drawing/2014/main" id="{CEFE2E01-6F56-477B-BC2C-29B6DB90C4B8}"/>
              </a:ext>
            </a:extLst>
          </p:cNvPr>
          <p:cNvSpPr>
            <a:spLocks noGrp="1"/>
          </p:cNvSpPr>
          <p:nvPr>
            <p:ph type="body" idx="1"/>
          </p:nvPr>
        </p:nvSpPr>
        <p:spPr/>
        <p:txBody>
          <a:bodyPr/>
          <a:lstStyle/>
          <a:p>
            <a:r>
              <a:rPr lang="en-CA" dirty="0"/>
              <a:t>Canada s. 27(2)</a:t>
            </a:r>
          </a:p>
        </p:txBody>
      </p:sp>
      <p:sp>
        <p:nvSpPr>
          <p:cNvPr id="4" name="Content Placeholder 3">
            <a:extLst>
              <a:ext uri="{FF2B5EF4-FFF2-40B4-BE49-F238E27FC236}">
                <a16:creationId xmlns:a16="http://schemas.microsoft.com/office/drawing/2014/main" id="{92F0775C-E4A7-4C1B-8044-8CADFB5191AF}"/>
              </a:ext>
            </a:extLst>
          </p:cNvPr>
          <p:cNvSpPr>
            <a:spLocks noGrp="1"/>
          </p:cNvSpPr>
          <p:nvPr>
            <p:ph sz="half" idx="2"/>
          </p:nvPr>
        </p:nvSpPr>
        <p:spPr/>
        <p:txBody>
          <a:bodyPr/>
          <a:lstStyle/>
          <a:p>
            <a:r>
              <a:rPr lang="en-CA" dirty="0"/>
              <a:t>unjustly discriminate </a:t>
            </a:r>
          </a:p>
          <a:p>
            <a:endParaRPr lang="en-CA" dirty="0"/>
          </a:p>
          <a:p>
            <a:r>
              <a:rPr lang="en-CA" dirty="0"/>
              <a:t>undue or unreasonable preference toward any person, including itself…</a:t>
            </a:r>
          </a:p>
          <a:p>
            <a:endParaRPr lang="en-CA" dirty="0"/>
          </a:p>
          <a:p>
            <a:r>
              <a:rPr lang="en-CA" dirty="0"/>
              <a:t>or subject any person to an undue or unreasonable disadvantage</a:t>
            </a:r>
          </a:p>
        </p:txBody>
      </p:sp>
      <p:sp>
        <p:nvSpPr>
          <p:cNvPr id="5" name="Text Placeholder 4">
            <a:extLst>
              <a:ext uri="{FF2B5EF4-FFF2-40B4-BE49-F238E27FC236}">
                <a16:creationId xmlns:a16="http://schemas.microsoft.com/office/drawing/2014/main" id="{F2864BDF-77CB-4901-BB44-67289777D6AC}"/>
              </a:ext>
            </a:extLst>
          </p:cNvPr>
          <p:cNvSpPr>
            <a:spLocks noGrp="1"/>
          </p:cNvSpPr>
          <p:nvPr>
            <p:ph type="body" sz="quarter" idx="3"/>
          </p:nvPr>
        </p:nvSpPr>
        <p:spPr/>
        <p:txBody>
          <a:bodyPr/>
          <a:lstStyle/>
          <a:p>
            <a:r>
              <a:rPr lang="en-CA" dirty="0"/>
              <a:t>USA s. 202(1) </a:t>
            </a:r>
          </a:p>
        </p:txBody>
      </p:sp>
      <p:sp>
        <p:nvSpPr>
          <p:cNvPr id="6" name="Content Placeholder 5">
            <a:extLst>
              <a:ext uri="{FF2B5EF4-FFF2-40B4-BE49-F238E27FC236}">
                <a16:creationId xmlns:a16="http://schemas.microsoft.com/office/drawing/2014/main" id="{52CAFD8D-1409-47BC-A900-8E9D0901AA7F}"/>
              </a:ext>
            </a:extLst>
          </p:cNvPr>
          <p:cNvSpPr>
            <a:spLocks noGrp="1"/>
          </p:cNvSpPr>
          <p:nvPr>
            <p:ph sz="quarter" idx="4"/>
          </p:nvPr>
        </p:nvSpPr>
        <p:spPr/>
        <p:txBody>
          <a:bodyPr/>
          <a:lstStyle/>
          <a:p>
            <a:r>
              <a:rPr lang="en-CA" dirty="0"/>
              <a:t>unjust or unreasonable discrimination</a:t>
            </a:r>
          </a:p>
          <a:p>
            <a:r>
              <a:rPr lang="en-CA" dirty="0"/>
              <a:t>make or give any undue or unreasonable preference or advantage</a:t>
            </a:r>
          </a:p>
          <a:p>
            <a:r>
              <a:rPr lang="en-CA" dirty="0"/>
              <a:t>to subject any particular person, class of persons, or locality to any undue or unreasonable prejudice or disadvantage</a:t>
            </a:r>
          </a:p>
          <a:p>
            <a:pPr marL="0" indent="0">
              <a:buNone/>
            </a:pPr>
            <a:endParaRPr lang="en-CA" dirty="0"/>
          </a:p>
          <a:p>
            <a:pPr marL="0" indent="0">
              <a:buNone/>
            </a:pPr>
            <a:endParaRPr lang="en-CA" dirty="0"/>
          </a:p>
        </p:txBody>
      </p:sp>
      <p:sp>
        <p:nvSpPr>
          <p:cNvPr id="7" name="Footer Placeholder 6">
            <a:extLst>
              <a:ext uri="{FF2B5EF4-FFF2-40B4-BE49-F238E27FC236}">
                <a16:creationId xmlns:a16="http://schemas.microsoft.com/office/drawing/2014/main" id="{38131E56-F3D9-44E2-A43B-A658590D3264}"/>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13399685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1D1A-E13A-4C9A-8F28-9A07C592C21B}"/>
              </a:ext>
            </a:extLst>
          </p:cNvPr>
          <p:cNvSpPr>
            <a:spLocks noGrp="1"/>
          </p:cNvSpPr>
          <p:nvPr>
            <p:ph type="title"/>
          </p:nvPr>
        </p:nvSpPr>
        <p:spPr/>
        <p:txBody>
          <a:bodyPr/>
          <a:lstStyle/>
          <a:p>
            <a:r>
              <a:rPr lang="en-CA" dirty="0"/>
              <a:t>But a difference</a:t>
            </a:r>
          </a:p>
        </p:txBody>
      </p:sp>
      <p:sp>
        <p:nvSpPr>
          <p:cNvPr id="3" name="Text Placeholder 2">
            <a:extLst>
              <a:ext uri="{FF2B5EF4-FFF2-40B4-BE49-F238E27FC236}">
                <a16:creationId xmlns:a16="http://schemas.microsoft.com/office/drawing/2014/main" id="{CEFE2E01-6F56-477B-BC2C-29B6DB90C4B8}"/>
              </a:ext>
            </a:extLst>
          </p:cNvPr>
          <p:cNvSpPr>
            <a:spLocks noGrp="1"/>
          </p:cNvSpPr>
          <p:nvPr>
            <p:ph type="body" idx="1"/>
          </p:nvPr>
        </p:nvSpPr>
        <p:spPr>
          <a:xfrm>
            <a:off x="457200" y="1417639"/>
            <a:ext cx="4040188" cy="527050"/>
          </a:xfrm>
        </p:spPr>
        <p:txBody>
          <a:bodyPr/>
          <a:lstStyle/>
          <a:p>
            <a:r>
              <a:rPr lang="en-CA" dirty="0"/>
              <a:t>Canada s. 27(2) application</a:t>
            </a:r>
          </a:p>
        </p:txBody>
      </p:sp>
      <p:sp>
        <p:nvSpPr>
          <p:cNvPr id="4" name="Content Placeholder 3">
            <a:extLst>
              <a:ext uri="{FF2B5EF4-FFF2-40B4-BE49-F238E27FC236}">
                <a16:creationId xmlns:a16="http://schemas.microsoft.com/office/drawing/2014/main" id="{92F0775C-E4A7-4C1B-8044-8CADFB5191AF}"/>
              </a:ext>
            </a:extLst>
          </p:cNvPr>
          <p:cNvSpPr>
            <a:spLocks noGrp="1"/>
          </p:cNvSpPr>
          <p:nvPr>
            <p:ph sz="half" idx="2"/>
          </p:nvPr>
        </p:nvSpPr>
        <p:spPr>
          <a:xfrm>
            <a:off x="457200" y="2174875"/>
            <a:ext cx="3466728" cy="3951288"/>
          </a:xfrm>
        </p:spPr>
        <p:txBody>
          <a:bodyPr/>
          <a:lstStyle/>
          <a:p>
            <a:pPr marL="0" indent="0">
              <a:buNone/>
            </a:pPr>
            <a:r>
              <a:rPr lang="en-CA" dirty="0"/>
              <a:t>ISPs are telecommunications carriers, point finale, pretty much by definition in the </a:t>
            </a:r>
            <a:r>
              <a:rPr lang="en-CA" i="1" dirty="0"/>
              <a:t>Telecommunications Act</a:t>
            </a:r>
          </a:p>
        </p:txBody>
      </p:sp>
      <p:sp>
        <p:nvSpPr>
          <p:cNvPr id="5" name="Text Placeholder 4">
            <a:extLst>
              <a:ext uri="{FF2B5EF4-FFF2-40B4-BE49-F238E27FC236}">
                <a16:creationId xmlns:a16="http://schemas.microsoft.com/office/drawing/2014/main" id="{F2864BDF-77CB-4901-BB44-67289777D6AC}"/>
              </a:ext>
            </a:extLst>
          </p:cNvPr>
          <p:cNvSpPr>
            <a:spLocks noGrp="1"/>
          </p:cNvSpPr>
          <p:nvPr>
            <p:ph type="body" sz="quarter" idx="3"/>
          </p:nvPr>
        </p:nvSpPr>
        <p:spPr>
          <a:xfrm>
            <a:off x="4211961" y="1268761"/>
            <a:ext cx="4474839" cy="675928"/>
          </a:xfrm>
        </p:spPr>
        <p:txBody>
          <a:bodyPr/>
          <a:lstStyle/>
          <a:p>
            <a:r>
              <a:rPr lang="en-CA" dirty="0"/>
              <a:t>USA s. 202(1) application </a:t>
            </a:r>
          </a:p>
        </p:txBody>
      </p:sp>
      <p:sp>
        <p:nvSpPr>
          <p:cNvPr id="6" name="Content Placeholder 5">
            <a:extLst>
              <a:ext uri="{FF2B5EF4-FFF2-40B4-BE49-F238E27FC236}">
                <a16:creationId xmlns:a16="http://schemas.microsoft.com/office/drawing/2014/main" id="{52CAFD8D-1409-47BC-A900-8E9D0901AA7F}"/>
              </a:ext>
            </a:extLst>
          </p:cNvPr>
          <p:cNvSpPr>
            <a:spLocks noGrp="1"/>
          </p:cNvSpPr>
          <p:nvPr>
            <p:ph sz="quarter" idx="4"/>
          </p:nvPr>
        </p:nvSpPr>
        <p:spPr>
          <a:xfrm>
            <a:off x="4211961" y="2174875"/>
            <a:ext cx="4474840" cy="3951288"/>
          </a:xfrm>
        </p:spPr>
        <p:txBody>
          <a:bodyPr/>
          <a:lstStyle/>
          <a:p>
            <a:r>
              <a:rPr lang="en-CA" dirty="0"/>
              <a:t>Courts pretty much let FCC define broadband internet (and thus ISPs) however they want</a:t>
            </a:r>
          </a:p>
          <a:p>
            <a:r>
              <a:rPr lang="en-CA" dirty="0"/>
              <a:t>2015 – Democrats (3-2) say common carriers</a:t>
            </a:r>
          </a:p>
          <a:p>
            <a:r>
              <a:rPr lang="en-CA" dirty="0"/>
              <a:t>2017 – Republicans ! Trump !</a:t>
            </a:r>
          </a:p>
          <a:p>
            <a:r>
              <a:rPr lang="en-CA" b="1" dirty="0" err="1"/>
              <a:t>Ajit</a:t>
            </a:r>
            <a:r>
              <a:rPr lang="en-CA" b="1" dirty="0"/>
              <a:t> Pai </a:t>
            </a:r>
            <a:r>
              <a:rPr lang="en-CA" dirty="0"/>
              <a:t>– May 18 2017 said broadband should be information service, began process to repeal</a:t>
            </a:r>
          </a:p>
        </p:txBody>
      </p:sp>
      <p:sp>
        <p:nvSpPr>
          <p:cNvPr id="7" name="Footer Placeholder 6">
            <a:extLst>
              <a:ext uri="{FF2B5EF4-FFF2-40B4-BE49-F238E27FC236}">
                <a16:creationId xmlns:a16="http://schemas.microsoft.com/office/drawing/2014/main" id="{38131E56-F3D9-44E2-A43B-A658590D3264}"/>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92304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7"/>
            <a:ext cx="8229600" cy="2074243"/>
          </a:xfrm>
        </p:spPr>
        <p:txBody>
          <a:bodyPr/>
          <a:lstStyle/>
          <a:p>
            <a:r>
              <a:rPr lang="en-US" dirty="0"/>
              <a:t>“Court rejects Bell, Rogers appeals of CRTC decision on wholesale internet rates</a:t>
            </a:r>
            <a:r>
              <a:rPr lang="en-CA" dirty="0"/>
              <a:t>”</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2924944"/>
            <a:ext cx="8229600" cy="3201219"/>
          </a:xfrm>
        </p:spPr>
        <p:txBody>
          <a:bodyPr/>
          <a:lstStyle/>
          <a:p>
            <a:pPr marL="0" indent="0">
              <a:buNone/>
            </a:pPr>
            <a:r>
              <a:rPr lang="en-US" sz="2800" i="1" dirty="0"/>
              <a:t>Bell Canada v. British Columbia Broadband Association</a:t>
            </a:r>
          </a:p>
          <a:p>
            <a:pPr marL="0" indent="0">
              <a:buNone/>
            </a:pPr>
            <a:r>
              <a:rPr lang="en-CA" sz="2800" dirty="0"/>
              <a:t>2020 FCA 140</a:t>
            </a:r>
            <a:endParaRPr lang="en-US" sz="2800" dirty="0"/>
          </a:p>
          <a:p>
            <a:pPr marL="0" indent="0">
              <a:buNone/>
            </a:pPr>
            <a:r>
              <a:rPr lang="en-US" sz="2800" dirty="0"/>
              <a:t>September 10, 2020</a:t>
            </a:r>
            <a:endParaRPr lang="en-CA" sz="2800"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25283962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5360-E0E2-4697-B3F2-85A1379F1EBF}"/>
              </a:ext>
            </a:extLst>
          </p:cNvPr>
          <p:cNvSpPr>
            <a:spLocks noGrp="1"/>
          </p:cNvSpPr>
          <p:nvPr>
            <p:ph type="title"/>
          </p:nvPr>
        </p:nvSpPr>
        <p:spPr/>
        <p:txBody>
          <a:bodyPr/>
          <a:lstStyle/>
          <a:p>
            <a:r>
              <a:rPr lang="en-CA" dirty="0"/>
              <a:t>Net Neutrality U.S.A.</a:t>
            </a:r>
          </a:p>
        </p:txBody>
      </p:sp>
      <p:sp>
        <p:nvSpPr>
          <p:cNvPr id="3" name="Content Placeholder 2">
            <a:extLst>
              <a:ext uri="{FF2B5EF4-FFF2-40B4-BE49-F238E27FC236}">
                <a16:creationId xmlns:a16="http://schemas.microsoft.com/office/drawing/2014/main" id="{710AE76F-6DFC-4230-B534-4B5544FB25BA}"/>
              </a:ext>
            </a:extLst>
          </p:cNvPr>
          <p:cNvSpPr>
            <a:spLocks noGrp="1"/>
          </p:cNvSpPr>
          <p:nvPr>
            <p:ph idx="1"/>
          </p:nvPr>
        </p:nvSpPr>
        <p:spPr/>
        <p:txBody>
          <a:bodyPr/>
          <a:lstStyle/>
          <a:p>
            <a:pPr marL="0" indent="0">
              <a:buNone/>
            </a:pPr>
            <a:r>
              <a:rPr lang="en-CA" u="sng" dirty="0"/>
              <a:t>2015</a:t>
            </a:r>
          </a:p>
          <a:p>
            <a:r>
              <a:rPr lang="en-CA" dirty="0">
                <a:sym typeface="Wingdings" panose="05000000000000000000" pitchFamily="2" charset="2"/>
              </a:rPr>
              <a:t>Reclassification as a common carrier allowed for the Net Neutrality Rules</a:t>
            </a:r>
          </a:p>
          <a:p>
            <a:r>
              <a:rPr lang="en-CA" dirty="0">
                <a:sym typeface="Wingdings" panose="05000000000000000000" pitchFamily="2" charset="2"/>
              </a:rPr>
              <a:t>Upheld (2-1) June 14, 2016 in </a:t>
            </a:r>
            <a:r>
              <a:rPr lang="en-CA" i="1" dirty="0">
                <a:sym typeface="Wingdings" panose="05000000000000000000" pitchFamily="2" charset="2"/>
              </a:rPr>
              <a:t>United States Telecom Association v FCC</a:t>
            </a:r>
            <a:r>
              <a:rPr lang="en-CA" dirty="0">
                <a:sym typeface="Wingdings" panose="05000000000000000000" pitchFamily="2" charset="2"/>
              </a:rPr>
              <a:t>, U.S. Ct. App. (Dist. C.)</a:t>
            </a:r>
            <a:endParaRPr lang="en-CA" dirty="0"/>
          </a:p>
          <a:p>
            <a:endParaRPr lang="en-CA" dirty="0"/>
          </a:p>
        </p:txBody>
      </p:sp>
      <p:sp>
        <p:nvSpPr>
          <p:cNvPr id="4" name="Footer Placeholder 3">
            <a:extLst>
              <a:ext uri="{FF2B5EF4-FFF2-40B4-BE49-F238E27FC236}">
                <a16:creationId xmlns:a16="http://schemas.microsoft.com/office/drawing/2014/main" id="{984FB66F-8843-4B67-AB6B-08FC274012A9}"/>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0674719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3346-5BF3-43D0-94C1-D4D04E482CCF}"/>
              </a:ext>
            </a:extLst>
          </p:cNvPr>
          <p:cNvSpPr>
            <a:spLocks noGrp="1"/>
          </p:cNvSpPr>
          <p:nvPr>
            <p:ph type="title"/>
          </p:nvPr>
        </p:nvSpPr>
        <p:spPr/>
        <p:txBody>
          <a:bodyPr/>
          <a:lstStyle/>
          <a:p>
            <a:r>
              <a:rPr lang="en-CA" sz="4000" dirty="0"/>
              <a:t>American Net Neutrality Rules 2015</a:t>
            </a:r>
            <a:br>
              <a:rPr lang="en-CA" sz="4000" dirty="0"/>
            </a:br>
            <a:r>
              <a:rPr lang="en-CA" sz="4000" dirty="0"/>
              <a:t>“Open Internet Order”</a:t>
            </a:r>
          </a:p>
        </p:txBody>
      </p:sp>
      <p:sp>
        <p:nvSpPr>
          <p:cNvPr id="3" name="Content Placeholder 2">
            <a:extLst>
              <a:ext uri="{FF2B5EF4-FFF2-40B4-BE49-F238E27FC236}">
                <a16:creationId xmlns:a16="http://schemas.microsoft.com/office/drawing/2014/main" id="{7DF7A965-A241-43F2-A912-3D413BC89515}"/>
              </a:ext>
            </a:extLst>
          </p:cNvPr>
          <p:cNvSpPr>
            <a:spLocks noGrp="1"/>
          </p:cNvSpPr>
          <p:nvPr>
            <p:ph idx="1"/>
          </p:nvPr>
        </p:nvSpPr>
        <p:spPr/>
        <p:txBody>
          <a:bodyPr/>
          <a:lstStyle/>
          <a:p>
            <a:pPr marL="0" indent="0">
              <a:buNone/>
            </a:pPr>
            <a:r>
              <a:rPr lang="en-CA" sz="2800" i="1" dirty="0"/>
              <a:t>Protecting and Promoting the Open Internet</a:t>
            </a:r>
          </a:p>
          <a:p>
            <a:pPr marL="0" indent="0">
              <a:buNone/>
            </a:pPr>
            <a:r>
              <a:rPr lang="en-CA" sz="2800" dirty="0"/>
              <a:t>FCC 15-24</a:t>
            </a:r>
          </a:p>
          <a:p>
            <a:pPr marL="0" indent="0">
              <a:buNone/>
            </a:pPr>
            <a:r>
              <a:rPr lang="en-CA" dirty="0"/>
              <a:t>ISPs are common carriers and there should be:</a:t>
            </a:r>
          </a:p>
          <a:p>
            <a:pPr marL="514350" indent="-514350">
              <a:buFont typeface="+mj-lt"/>
              <a:buAutoNum type="arabicPeriod"/>
            </a:pPr>
            <a:r>
              <a:rPr lang="en-CA" dirty="0"/>
              <a:t>No Blocking</a:t>
            </a:r>
          </a:p>
          <a:p>
            <a:pPr marL="514350" indent="-514350">
              <a:buFont typeface="+mj-lt"/>
              <a:buAutoNum type="arabicPeriod"/>
            </a:pPr>
            <a:r>
              <a:rPr lang="en-CA" dirty="0"/>
              <a:t>No Throttling</a:t>
            </a:r>
          </a:p>
          <a:p>
            <a:pPr marL="514350" indent="-514350">
              <a:buFont typeface="+mj-lt"/>
              <a:buAutoNum type="arabicPeriod"/>
            </a:pPr>
            <a:r>
              <a:rPr lang="en-CA" dirty="0"/>
              <a:t>No Paid Prioritization</a:t>
            </a:r>
          </a:p>
          <a:p>
            <a:pPr marL="514350" indent="-514350">
              <a:buFont typeface="+mj-lt"/>
              <a:buAutoNum type="arabicPeriod"/>
            </a:pPr>
            <a:endParaRPr lang="en-CA" dirty="0"/>
          </a:p>
          <a:p>
            <a:pPr marL="0" indent="0">
              <a:buNone/>
            </a:pPr>
            <a:r>
              <a:rPr lang="en-CA" sz="2400" dirty="0"/>
              <a:t>(in 400 pages…)</a:t>
            </a:r>
          </a:p>
        </p:txBody>
      </p:sp>
      <p:sp>
        <p:nvSpPr>
          <p:cNvPr id="4" name="Footer Placeholder 3">
            <a:extLst>
              <a:ext uri="{FF2B5EF4-FFF2-40B4-BE49-F238E27FC236}">
                <a16:creationId xmlns:a16="http://schemas.microsoft.com/office/drawing/2014/main" id="{900568E9-7722-4314-A68F-89F1C9E41E9E}"/>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9522804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0CCE7-10DC-4E44-A7EB-DB9D2E0988C6}"/>
              </a:ext>
            </a:extLst>
          </p:cNvPr>
          <p:cNvSpPr>
            <a:spLocks noGrp="1"/>
          </p:cNvSpPr>
          <p:nvPr>
            <p:ph type="title"/>
          </p:nvPr>
        </p:nvSpPr>
        <p:spPr/>
        <p:txBody>
          <a:bodyPr/>
          <a:lstStyle/>
          <a:p>
            <a:r>
              <a:rPr lang="en-CA" dirty="0"/>
              <a:t>Going backwards?</a:t>
            </a:r>
          </a:p>
        </p:txBody>
      </p:sp>
      <p:sp>
        <p:nvSpPr>
          <p:cNvPr id="3" name="Content Placeholder 2">
            <a:extLst>
              <a:ext uri="{FF2B5EF4-FFF2-40B4-BE49-F238E27FC236}">
                <a16:creationId xmlns:a16="http://schemas.microsoft.com/office/drawing/2014/main" id="{5B131572-59A4-487F-8954-924C44447F9D}"/>
              </a:ext>
            </a:extLst>
          </p:cNvPr>
          <p:cNvSpPr>
            <a:spLocks noGrp="1"/>
          </p:cNvSpPr>
          <p:nvPr>
            <p:ph idx="1"/>
          </p:nvPr>
        </p:nvSpPr>
        <p:spPr/>
        <p:txBody>
          <a:bodyPr/>
          <a:lstStyle/>
          <a:p>
            <a:r>
              <a:rPr lang="en-CA" dirty="0"/>
              <a:t>December 2017 </a:t>
            </a:r>
            <a:r>
              <a:rPr lang="en-CA" dirty="0">
                <a:sym typeface="Wingdings" panose="05000000000000000000" pitchFamily="2" charset="2"/>
              </a:rPr>
              <a:t> FCC votes 3-2 (R-D) to repeal Open Internet Order, in effect June 2018 (upheld in </a:t>
            </a:r>
            <a:r>
              <a:rPr lang="en-CA" i="1" dirty="0">
                <a:sym typeface="Wingdings" panose="05000000000000000000" pitchFamily="2" charset="2"/>
              </a:rPr>
              <a:t>Mozilla v. FCC</a:t>
            </a:r>
            <a:r>
              <a:rPr lang="en-CA" dirty="0">
                <a:sym typeface="Wingdings" panose="05000000000000000000" pitchFamily="2" charset="2"/>
              </a:rPr>
              <a:t>, Oct 2019, DC App. Ct.))</a:t>
            </a:r>
          </a:p>
          <a:p>
            <a:r>
              <a:rPr lang="en-CA" dirty="0">
                <a:sym typeface="Wingdings" panose="05000000000000000000" pitchFamily="2" charset="2"/>
              </a:rPr>
              <a:t>June 11, 2018  “Restoring Internet Freedom” (irony!) comes into effect</a:t>
            </a:r>
            <a:endParaRPr lang="en-CA" dirty="0"/>
          </a:p>
        </p:txBody>
      </p:sp>
      <p:sp>
        <p:nvSpPr>
          <p:cNvPr id="4" name="Footer Placeholder 3">
            <a:extLst>
              <a:ext uri="{FF2B5EF4-FFF2-40B4-BE49-F238E27FC236}">
                <a16:creationId xmlns:a16="http://schemas.microsoft.com/office/drawing/2014/main" id="{3B4536F1-50BD-43CE-8816-0163B5250C38}"/>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3472064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B545-E359-435E-85AC-CC44A5A06A2C}"/>
              </a:ext>
            </a:extLst>
          </p:cNvPr>
          <p:cNvSpPr>
            <a:spLocks noGrp="1"/>
          </p:cNvSpPr>
          <p:nvPr>
            <p:ph type="title"/>
          </p:nvPr>
        </p:nvSpPr>
        <p:spPr/>
        <p:txBody>
          <a:bodyPr/>
          <a:lstStyle/>
          <a:p>
            <a:r>
              <a:rPr lang="en-CA" dirty="0"/>
              <a:t>“Restoring Internet Freedom”</a:t>
            </a:r>
          </a:p>
        </p:txBody>
      </p:sp>
      <p:sp>
        <p:nvSpPr>
          <p:cNvPr id="3" name="Content Placeholder 2">
            <a:extLst>
              <a:ext uri="{FF2B5EF4-FFF2-40B4-BE49-F238E27FC236}">
                <a16:creationId xmlns:a16="http://schemas.microsoft.com/office/drawing/2014/main" id="{74CD8039-A72F-4295-B755-DDA67D529064}"/>
              </a:ext>
            </a:extLst>
          </p:cNvPr>
          <p:cNvSpPr>
            <a:spLocks noGrp="1"/>
          </p:cNvSpPr>
          <p:nvPr>
            <p:ph idx="1"/>
          </p:nvPr>
        </p:nvSpPr>
        <p:spPr/>
        <p:txBody>
          <a:bodyPr/>
          <a:lstStyle/>
          <a:p>
            <a:pPr marL="0" indent="0">
              <a:buNone/>
            </a:pPr>
            <a:r>
              <a:rPr lang="en-CA" sz="2800" dirty="0"/>
              <a:t>“provides a framework for protecting an open Internet while paving the way for better, faster and cheaper Internet access for consumers. It replaces unnecessary, heavy-handed regulations that were developed way back in 1934”</a:t>
            </a:r>
          </a:p>
        </p:txBody>
      </p:sp>
      <p:sp>
        <p:nvSpPr>
          <p:cNvPr id="4" name="Footer Placeholder 3">
            <a:extLst>
              <a:ext uri="{FF2B5EF4-FFF2-40B4-BE49-F238E27FC236}">
                <a16:creationId xmlns:a16="http://schemas.microsoft.com/office/drawing/2014/main" id="{ABCF6F7C-341A-4533-B652-0DC693F9AF49}"/>
              </a:ext>
            </a:extLst>
          </p:cNvPr>
          <p:cNvSpPr>
            <a:spLocks noGrp="1"/>
          </p:cNvSpPr>
          <p:nvPr>
            <p:ph type="ftr" sz="quarter" idx="11"/>
          </p:nvPr>
        </p:nvSpPr>
        <p:spPr/>
        <p:txBody>
          <a:bodyPr/>
          <a:lstStyle/>
          <a:p>
            <a:pPr>
              <a:defRPr/>
            </a:pPr>
            <a:r>
              <a:rPr lang="en-US"/>
              <a:t>Class 2</a:t>
            </a:r>
            <a:endParaRPr lang="en-US" dirty="0"/>
          </a:p>
        </p:txBody>
      </p:sp>
      <p:pic>
        <p:nvPicPr>
          <p:cNvPr id="5" name="Picture 2" descr="Dr Evil Laser Meme |  WE'RE REPEALING NET NEUTRALITY TO; &quot;HELP CONSUMERS AND LOWER COMPETITION&quot; | image tagged in memes,dr evil laser | made w/ Imgflip meme maker">
            <a:extLst>
              <a:ext uri="{FF2B5EF4-FFF2-40B4-BE49-F238E27FC236}">
                <a16:creationId xmlns:a16="http://schemas.microsoft.com/office/drawing/2014/main" id="{E0B92600-41BE-440C-AE4D-86C023743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290783"/>
            <a:ext cx="3717365" cy="301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7665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1D8E6-269E-4C36-B2E9-F0CB0DD1ADEA}"/>
              </a:ext>
            </a:extLst>
          </p:cNvPr>
          <p:cNvSpPr>
            <a:spLocks noGrp="1"/>
          </p:cNvSpPr>
          <p:nvPr>
            <p:ph type="title"/>
          </p:nvPr>
        </p:nvSpPr>
        <p:spPr/>
        <p:txBody>
          <a:bodyPr/>
          <a:lstStyle/>
          <a:p>
            <a:r>
              <a:rPr lang="en-CA" dirty="0"/>
              <a:t>Net neutrality USA – future?</a:t>
            </a:r>
          </a:p>
        </p:txBody>
      </p:sp>
      <p:sp>
        <p:nvSpPr>
          <p:cNvPr id="4" name="Footer Placeholder 3">
            <a:extLst>
              <a:ext uri="{FF2B5EF4-FFF2-40B4-BE49-F238E27FC236}">
                <a16:creationId xmlns:a16="http://schemas.microsoft.com/office/drawing/2014/main" id="{ACACA3CE-2CA4-47FD-9085-FECE24E3A4AC}"/>
              </a:ext>
            </a:extLst>
          </p:cNvPr>
          <p:cNvSpPr>
            <a:spLocks noGrp="1"/>
          </p:cNvSpPr>
          <p:nvPr>
            <p:ph type="ftr" sz="quarter" idx="11"/>
          </p:nvPr>
        </p:nvSpPr>
        <p:spPr/>
        <p:txBody>
          <a:bodyPr/>
          <a:lstStyle/>
          <a:p>
            <a:pPr>
              <a:defRPr/>
            </a:pPr>
            <a:r>
              <a:rPr lang="en-US"/>
              <a:t>Class 2</a:t>
            </a:r>
            <a:endParaRPr lang="en-US" dirty="0"/>
          </a:p>
        </p:txBody>
      </p:sp>
      <p:sp>
        <p:nvSpPr>
          <p:cNvPr id="5" name="Content Placeholder 4">
            <a:extLst>
              <a:ext uri="{FF2B5EF4-FFF2-40B4-BE49-F238E27FC236}">
                <a16:creationId xmlns:a16="http://schemas.microsoft.com/office/drawing/2014/main" id="{2C55B899-BE38-4103-B6AF-DDF6B734CB03}"/>
              </a:ext>
            </a:extLst>
          </p:cNvPr>
          <p:cNvSpPr>
            <a:spLocks noGrp="1"/>
          </p:cNvSpPr>
          <p:nvPr>
            <p:ph idx="1"/>
          </p:nvPr>
        </p:nvSpPr>
        <p:spPr>
          <a:xfrm>
            <a:off x="457200" y="2132856"/>
            <a:ext cx="8229600" cy="3993307"/>
          </a:xfrm>
        </p:spPr>
        <p:txBody>
          <a:bodyPr/>
          <a:lstStyle/>
          <a:p>
            <a:r>
              <a:rPr lang="en-US" dirty="0"/>
              <a:t>Save the Internet Act (2019) (U.S. House of Reps)</a:t>
            </a:r>
          </a:p>
          <a:p>
            <a:r>
              <a:rPr lang="en-US" dirty="0"/>
              <a:t>California net neutrality law (2018)</a:t>
            </a:r>
          </a:p>
          <a:p>
            <a:pPr marL="457200" lvl="1" indent="0">
              <a:buNone/>
            </a:pPr>
            <a:r>
              <a:rPr lang="en-US" dirty="0">
                <a:sym typeface="Wingdings" panose="05000000000000000000" pitchFamily="2" charset="2"/>
              </a:rPr>
              <a:t> </a:t>
            </a:r>
            <a:r>
              <a:rPr lang="en-US" i="1" dirty="0">
                <a:sym typeface="Wingdings" panose="05000000000000000000" pitchFamily="2" charset="2"/>
              </a:rPr>
              <a:t>Mozilla v FCC </a:t>
            </a:r>
            <a:r>
              <a:rPr lang="en-US" dirty="0">
                <a:sym typeface="Wingdings" panose="05000000000000000000" pitchFamily="2" charset="2"/>
              </a:rPr>
              <a:t>(States doing this was OK but FCC back in there asking for injunction…)</a:t>
            </a:r>
            <a:endParaRPr lang="en-CA" i="1" dirty="0"/>
          </a:p>
        </p:txBody>
      </p:sp>
    </p:spTree>
    <p:extLst>
      <p:ext uri="{BB962C8B-B14F-4D97-AF65-F5344CB8AC3E}">
        <p14:creationId xmlns:p14="http://schemas.microsoft.com/office/powerpoint/2010/main" val="1092397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738A-9034-4927-859A-4A45776B40C7}"/>
              </a:ext>
            </a:extLst>
          </p:cNvPr>
          <p:cNvSpPr>
            <a:spLocks noGrp="1"/>
          </p:cNvSpPr>
          <p:nvPr>
            <p:ph type="title"/>
          </p:nvPr>
        </p:nvSpPr>
        <p:spPr/>
        <p:txBody>
          <a:bodyPr/>
          <a:lstStyle/>
          <a:p>
            <a:r>
              <a:rPr lang="en-CA" dirty="0"/>
              <a:t>Net neutrality - Europe</a:t>
            </a:r>
          </a:p>
        </p:txBody>
      </p:sp>
      <p:sp>
        <p:nvSpPr>
          <p:cNvPr id="3" name="Content Placeholder 2">
            <a:extLst>
              <a:ext uri="{FF2B5EF4-FFF2-40B4-BE49-F238E27FC236}">
                <a16:creationId xmlns:a16="http://schemas.microsoft.com/office/drawing/2014/main" id="{FDC9C992-BBF5-4CDB-9377-5299AF849D8A}"/>
              </a:ext>
            </a:extLst>
          </p:cNvPr>
          <p:cNvSpPr>
            <a:spLocks noGrp="1"/>
          </p:cNvSpPr>
          <p:nvPr>
            <p:ph idx="1"/>
          </p:nvPr>
        </p:nvSpPr>
        <p:spPr/>
        <p:txBody>
          <a:bodyPr/>
          <a:lstStyle/>
          <a:p>
            <a:pPr marL="0" indent="0">
              <a:buNone/>
            </a:pPr>
            <a:r>
              <a:rPr lang="en-US" sz="2400" i="1" dirty="0"/>
              <a:t>Regulation (EU) 2015/2120 of the European Parliament and of the Council of 25 November 2015 laying down measures concerning open internet access and amending Directive 2002/22/EC on universal service and users’ rights relating to electronic communications networks and services and Regulation (EU) No 531/2012 on roaming on public mobile communications networks within the Union </a:t>
            </a:r>
          </a:p>
          <a:p>
            <a:pPr marL="0" indent="0">
              <a:buNone/>
            </a:pPr>
            <a:r>
              <a:rPr lang="en-US" dirty="0">
                <a:sym typeface="Wingdings" panose="05000000000000000000" pitchFamily="2" charset="2"/>
              </a:rPr>
              <a:t> CJEU - Judgment in Joined Cases C-807/18 and C-39/19 </a:t>
            </a:r>
            <a:r>
              <a:rPr lang="en-US" b="1" dirty="0">
                <a:sym typeface="Wingdings" panose="05000000000000000000" pitchFamily="2" charset="2"/>
              </a:rPr>
              <a:t>September 15, 2020</a:t>
            </a:r>
            <a:endParaRPr lang="en-CA" b="1" dirty="0"/>
          </a:p>
        </p:txBody>
      </p:sp>
      <p:sp>
        <p:nvSpPr>
          <p:cNvPr id="4" name="Footer Placeholder 3">
            <a:extLst>
              <a:ext uri="{FF2B5EF4-FFF2-40B4-BE49-F238E27FC236}">
                <a16:creationId xmlns:a16="http://schemas.microsoft.com/office/drawing/2014/main" id="{97B178DD-2C26-4817-BDAE-CC9FED4768AF}"/>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0264677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72FB-CEB7-4DC8-AF4A-B9505CB8538D}"/>
              </a:ext>
            </a:extLst>
          </p:cNvPr>
          <p:cNvSpPr>
            <a:spLocks noGrp="1"/>
          </p:cNvSpPr>
          <p:nvPr>
            <p:ph type="title"/>
          </p:nvPr>
        </p:nvSpPr>
        <p:spPr>
          <a:xfrm>
            <a:off x="758031" y="1484784"/>
            <a:ext cx="7772400" cy="3240360"/>
          </a:xfrm>
        </p:spPr>
        <p:txBody>
          <a:bodyPr/>
          <a:lstStyle/>
          <a:p>
            <a:r>
              <a:rPr lang="en-CA" dirty="0"/>
              <a:t>It’s 5 o’clock somewhere</a:t>
            </a:r>
            <a:br>
              <a:rPr lang="en-CA" dirty="0"/>
            </a:br>
            <a:r>
              <a:rPr lang="en-CA" dirty="0"/>
              <a:t>(here!)</a:t>
            </a:r>
          </a:p>
        </p:txBody>
      </p:sp>
      <p:sp>
        <p:nvSpPr>
          <p:cNvPr id="3" name="Footer Placeholder 2">
            <a:extLst>
              <a:ext uri="{FF2B5EF4-FFF2-40B4-BE49-F238E27FC236}">
                <a16:creationId xmlns:a16="http://schemas.microsoft.com/office/drawing/2014/main" id="{4A2306A3-377F-4C95-A897-BD996EA0895A}"/>
              </a:ext>
            </a:extLst>
          </p:cNvPr>
          <p:cNvSpPr>
            <a:spLocks noGrp="1"/>
          </p:cNvSpPr>
          <p:nvPr>
            <p:ph type="ftr" sz="quarter" idx="11"/>
          </p:nvPr>
        </p:nvSpPr>
        <p:spPr/>
        <p:txBody>
          <a:bodyPr/>
          <a:lstStyle/>
          <a:p>
            <a:pPr>
              <a:defRPr/>
            </a:pPr>
            <a:r>
              <a:rPr lang="en-US"/>
              <a:t>Class 2</a:t>
            </a:r>
            <a:endParaRPr lang="en-US" dirty="0"/>
          </a:p>
        </p:txBody>
      </p:sp>
      <p:sp>
        <p:nvSpPr>
          <p:cNvPr id="6" name="Title 1">
            <a:extLst>
              <a:ext uri="{FF2B5EF4-FFF2-40B4-BE49-F238E27FC236}">
                <a16:creationId xmlns:a16="http://schemas.microsoft.com/office/drawing/2014/main" id="{2CE32FF7-B5BF-4EB1-A910-FF2CDF0946A4}"/>
              </a:ext>
            </a:extLst>
          </p:cNvPr>
          <p:cNvSpPr txBox="1">
            <a:spLocks/>
          </p:cNvSpPr>
          <p:nvPr/>
        </p:nvSpPr>
        <p:spPr bwMode="auto">
          <a:xfrm>
            <a:off x="-9138" y="4537740"/>
            <a:ext cx="7772400"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800" b="1" kern="1200" cap="all">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endParaRPr lang="en-CA" dirty="0"/>
          </a:p>
        </p:txBody>
      </p:sp>
      <p:pic>
        <p:nvPicPr>
          <p:cNvPr id="7" name="Picture 2" descr="Old-Fashioned Recipe - NYT Cooking">
            <a:extLst>
              <a:ext uri="{FF2B5EF4-FFF2-40B4-BE49-F238E27FC236}">
                <a16:creationId xmlns:a16="http://schemas.microsoft.com/office/drawing/2014/main" id="{7BF9BFAF-1C68-4A92-A03A-7E05901A5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682156"/>
            <a:ext cx="3714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40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7"/>
            <a:ext cx="8229600" cy="3140200"/>
          </a:xfrm>
        </p:spPr>
        <p:txBody>
          <a:bodyPr/>
          <a:lstStyle/>
          <a:p>
            <a:r>
              <a:rPr lang="en-US" dirty="0"/>
              <a:t>“’I Have Blood on My Hands’: A Whistleblower Says Facebook Ignored Global Political Manipulation</a:t>
            </a:r>
            <a:r>
              <a:rPr lang="en-CA" dirty="0"/>
              <a:t>”</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3645024"/>
            <a:ext cx="8229600" cy="2481139"/>
          </a:xfrm>
        </p:spPr>
        <p:txBody>
          <a:bodyPr/>
          <a:lstStyle/>
          <a:p>
            <a:pPr marL="0" indent="0">
              <a:buNone/>
            </a:pPr>
            <a:r>
              <a:rPr lang="en-US" sz="2800" dirty="0">
                <a:hlinkClick r:id="rId3"/>
              </a:rPr>
              <a:t>https://www.buzzfeednews.com/article/craigsilverman/facebook-ignore-political-manipulation-whistleblower-memo</a:t>
            </a:r>
            <a:r>
              <a:rPr lang="en-US" sz="2800" dirty="0"/>
              <a:t> </a:t>
            </a:r>
          </a:p>
          <a:p>
            <a:pPr marL="0" indent="0">
              <a:buNone/>
            </a:pPr>
            <a:r>
              <a:rPr lang="en-US" sz="2800" dirty="0"/>
              <a:t>(Sept 14, 2020)</a:t>
            </a:r>
            <a:endParaRPr lang="en-CA" sz="2800"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47584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dirty="0"/>
              <a:t>News Item 1</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a:xfrm>
            <a:off x="457200" y="1417638"/>
            <a:ext cx="8229600" cy="4708525"/>
          </a:xfrm>
        </p:spPr>
        <p:txBody>
          <a:bodyPr/>
          <a:lstStyle/>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r>
              <a:rPr lang="en-CA" dirty="0"/>
              <a:t>Caroline Schurman-Grenier presentation</a:t>
            </a:r>
          </a:p>
          <a:p>
            <a:pPr marL="0" indent="0">
              <a:buNone/>
            </a:pPr>
            <a:endParaRPr lang="en-CA" sz="2000" dirty="0"/>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801359595"/>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26906</TotalTime>
  <Words>4713</Words>
  <Application>Microsoft Office PowerPoint</Application>
  <PresentationFormat>On-screen Show (4:3)</PresentationFormat>
  <Paragraphs>506</Paragraphs>
  <Slides>76</Slides>
  <Notes>40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Wingdings</vt:lpstr>
      <vt:lpstr>Office Theme</vt:lpstr>
      <vt:lpstr> Class 2 – September 15  Does Anyone Govern the Internet?  A look at internet subject matter jurisdiction and net neutrality                                </vt:lpstr>
      <vt:lpstr>Admin Crap</vt:lpstr>
      <vt:lpstr>Other announcements</vt:lpstr>
      <vt:lpstr>SIMPSONS CLIP OF THE DAY</vt:lpstr>
      <vt:lpstr>In the news!</vt:lpstr>
      <vt:lpstr>TWEET OF THE DAY</vt:lpstr>
      <vt:lpstr>“Court rejects Bell, Rogers appeals of CRTC decision on wholesale internet rates”</vt:lpstr>
      <vt:lpstr>“’I Have Blood on My Hands’: A Whistleblower Says Facebook Ignored Global Political Manipulation”</vt:lpstr>
      <vt:lpstr>News Item 1</vt:lpstr>
      <vt:lpstr>INTERNET lawsuit Fun time!</vt:lpstr>
      <vt:lpstr>Recall:</vt:lpstr>
      <vt:lpstr>CLASS EXERCISE</vt:lpstr>
      <vt:lpstr>five-minute musical interlude for THINKING / working</vt:lpstr>
      <vt:lpstr>Top three legal issues? Biggest?</vt:lpstr>
      <vt:lpstr>Prof A**hole’s Legal Issues</vt:lpstr>
      <vt:lpstr>WHO OR WHAT HAS JURISDICTION OVER THE INTERNET? DOES ANYBODY? or…</vt:lpstr>
      <vt:lpstr>is there some government or independent body I can complain to so that PROF. mendelsohn will remove that tweet???</vt:lpstr>
      <vt:lpstr>Introductory Notes</vt:lpstr>
      <vt:lpstr>Introductory Note: Teaching methodology in times of COVID-19</vt:lpstr>
      <vt:lpstr>Canada - CRTC</vt:lpstr>
      <vt:lpstr>Meet Ian Scott, CRTC Chair</vt:lpstr>
      <vt:lpstr>What does the CRTC do?</vt:lpstr>
      <vt:lpstr>What does the CRTC give us?</vt:lpstr>
      <vt:lpstr>Still kinda political? - Ministers</vt:lpstr>
      <vt:lpstr>Still kinda political?</vt:lpstr>
      <vt:lpstr>Still kinda political?  Minister Guilbault’s mandate  (Dec 13, 2019)</vt:lpstr>
      <vt:lpstr>Still kinda political?  Minister Bains this week</vt:lpstr>
      <vt:lpstr>Telecommunications Act s. 7</vt:lpstr>
      <vt:lpstr>Public Notice CRTC 1999-197</vt:lpstr>
      <vt:lpstr>CRTC 1999-197 (cont.)</vt:lpstr>
      <vt:lpstr>Reference re Broadcasting Act</vt:lpstr>
      <vt:lpstr>Reference re Broadcasting Act</vt:lpstr>
      <vt:lpstr>CRTC FAQs</vt:lpstr>
      <vt:lpstr>CRTC FAQs (cont.)</vt:lpstr>
      <vt:lpstr>CRTC Conclusion</vt:lpstr>
      <vt:lpstr>CRTC Conclusion in effect: Telecom Regulatory Policy CRTC 2019-269</vt:lpstr>
      <vt:lpstr>CRTC Conclusion in effect: Telecom Regulatory Policy CRTC 2019-269</vt:lpstr>
      <vt:lpstr>Federal matter dammit!</vt:lpstr>
      <vt:lpstr>General regulation of the internet</vt:lpstr>
      <vt:lpstr>U.S. Approach (intro)</vt:lpstr>
      <vt:lpstr>Telecommunications Act 1996</vt:lpstr>
      <vt:lpstr>Telecommunications Act 1996 s. 706</vt:lpstr>
      <vt:lpstr>Communications Decency Act</vt:lpstr>
      <vt:lpstr>Communications Decency Act</vt:lpstr>
      <vt:lpstr>Content regulation anyway?</vt:lpstr>
      <vt:lpstr>Parting thought for this section</vt:lpstr>
      <vt:lpstr>THROTTLE THIS! Net neutrality</vt:lpstr>
      <vt:lpstr>TWO MINUTE POP QUIZ  (CLASS EXERCISE)</vt:lpstr>
      <vt:lpstr>Prof. answer</vt:lpstr>
      <vt:lpstr>Net Neutrality Defined</vt:lpstr>
      <vt:lpstr>Net Neutrality Defined</vt:lpstr>
      <vt:lpstr>Hear it from someone important</vt:lpstr>
      <vt:lpstr>Canadian History - 2005</vt:lpstr>
      <vt:lpstr>s. 27(2) Telecommunications Act</vt:lpstr>
      <vt:lpstr>“ITMP framework” - Telecom Regulatory Policy CRTC 2009-657</vt:lpstr>
      <vt:lpstr>“ITMP framework” - Telecom Regulatory Policy CRTC 2009-657</vt:lpstr>
      <vt:lpstr>Broadcasting and Telecom Decision CRTC 2015-26</vt:lpstr>
      <vt:lpstr>Mobile TV decision</vt:lpstr>
      <vt:lpstr>CRTC 2017-104 and 105</vt:lpstr>
      <vt:lpstr>Telecom Decision CRTC 2017-105</vt:lpstr>
      <vt:lpstr>Telecom Decision CRTC 2017-105 Takeaway</vt:lpstr>
      <vt:lpstr>Telecom Regulatory Policy CRTC 2017-104</vt:lpstr>
      <vt:lpstr>Telecom Regulatory Policy CRTC 2017-104</vt:lpstr>
      <vt:lpstr>CRTC 2017-104: We have net neutrality!</vt:lpstr>
      <vt:lpstr>Net neutrality Tweet of the Day</vt:lpstr>
      <vt:lpstr>Net Neutrality U.S.A.</vt:lpstr>
      <vt:lpstr>Net Neutrality U.S.A.</vt:lpstr>
      <vt:lpstr>Sound familiar?</vt:lpstr>
      <vt:lpstr>But a difference</vt:lpstr>
      <vt:lpstr>Net Neutrality U.S.A.</vt:lpstr>
      <vt:lpstr>American Net Neutrality Rules 2015 “Open Internet Order”</vt:lpstr>
      <vt:lpstr>Going backwards?</vt:lpstr>
      <vt:lpstr>“Restoring Internet Freedom”</vt:lpstr>
      <vt:lpstr>Net neutrality USA – future?</vt:lpstr>
      <vt:lpstr>Net neutrality - Europe</vt:lpstr>
      <vt:lpstr>It’s 5 o’clock somewhere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1136</cp:revision>
  <dcterms:created xsi:type="dcterms:W3CDTF">2011-09-16T14:20:42Z</dcterms:created>
  <dcterms:modified xsi:type="dcterms:W3CDTF">2020-09-15T20:13:46Z</dcterms:modified>
</cp:coreProperties>
</file>