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handoutMasterIdLst>
    <p:handoutMasterId r:id="rId54"/>
  </p:handoutMasterIdLst>
  <p:sldIdLst>
    <p:sldId id="256" r:id="rId2"/>
    <p:sldId id="444" r:id="rId3"/>
    <p:sldId id="568" r:id="rId4"/>
    <p:sldId id="603" r:id="rId5"/>
    <p:sldId id="595" r:id="rId6"/>
    <p:sldId id="552" r:id="rId7"/>
    <p:sldId id="604" r:id="rId8"/>
    <p:sldId id="566" r:id="rId9"/>
    <p:sldId id="437" r:id="rId10"/>
    <p:sldId id="529" r:id="rId11"/>
    <p:sldId id="503" r:id="rId12"/>
    <p:sldId id="522" r:id="rId13"/>
    <p:sldId id="501" r:id="rId14"/>
    <p:sldId id="514" r:id="rId15"/>
    <p:sldId id="515" r:id="rId16"/>
    <p:sldId id="518" r:id="rId17"/>
    <p:sldId id="519" r:id="rId18"/>
    <p:sldId id="516" r:id="rId19"/>
    <p:sldId id="520" r:id="rId20"/>
    <p:sldId id="521" r:id="rId21"/>
    <p:sldId id="524" r:id="rId22"/>
    <p:sldId id="523" r:id="rId23"/>
    <p:sldId id="526" r:id="rId24"/>
    <p:sldId id="528" r:id="rId25"/>
    <p:sldId id="527" r:id="rId26"/>
    <p:sldId id="564" r:id="rId27"/>
    <p:sldId id="562" r:id="rId28"/>
    <p:sldId id="563" r:id="rId29"/>
    <p:sldId id="530" r:id="rId30"/>
    <p:sldId id="531" r:id="rId31"/>
    <p:sldId id="533" r:id="rId32"/>
    <p:sldId id="532" r:id="rId33"/>
    <p:sldId id="525" r:id="rId34"/>
    <p:sldId id="502" r:id="rId35"/>
    <p:sldId id="576" r:id="rId36"/>
    <p:sldId id="507" r:id="rId37"/>
    <p:sldId id="512" r:id="rId38"/>
    <p:sldId id="513" r:id="rId39"/>
    <p:sldId id="534" r:id="rId40"/>
    <p:sldId id="535" r:id="rId41"/>
    <p:sldId id="537" r:id="rId42"/>
    <p:sldId id="541" r:id="rId43"/>
    <p:sldId id="538" r:id="rId44"/>
    <p:sldId id="536" r:id="rId45"/>
    <p:sldId id="539" r:id="rId46"/>
    <p:sldId id="543" r:id="rId47"/>
    <p:sldId id="540" r:id="rId48"/>
    <p:sldId id="508" r:id="rId49"/>
    <p:sldId id="509" r:id="rId50"/>
    <p:sldId id="542" r:id="rId51"/>
    <p:sldId id="550" r:id="rId5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77289" autoAdjust="0"/>
  </p:normalViewPr>
  <p:slideViewPr>
    <p:cSldViewPr>
      <p:cViewPr varScale="1">
        <p:scale>
          <a:sx n="67" d="100"/>
          <a:sy n="67" d="100"/>
        </p:scale>
        <p:origin x="1800" y="62"/>
      </p:cViewPr>
      <p:guideLst>
        <p:guide orient="horz" pos="2160"/>
        <p:guide pos="2880"/>
      </p:guideLst>
    </p:cSldViewPr>
  </p:slideViewPr>
  <p:outlineViewPr>
    <p:cViewPr>
      <p:scale>
        <a:sx n="33" d="100"/>
        <a:sy n="33" d="100"/>
      </p:scale>
      <p:origin x="0" y="-1949"/>
    </p:cViewPr>
  </p:outlineViewPr>
  <p:notesTextViewPr>
    <p:cViewPr>
      <p:scale>
        <a:sx n="100" d="100"/>
        <a:sy n="100" d="100"/>
      </p:scale>
      <p:origin x="0" y="0"/>
    </p:cViewPr>
  </p:notesTextViewPr>
  <p:sorterViewPr>
    <p:cViewPr>
      <p:scale>
        <a:sx n="66" d="100"/>
        <a:sy n="66" d="100"/>
      </p:scale>
      <p:origin x="0" y="-3202"/>
    </p:cViewPr>
  </p:sorterViewPr>
  <p:notesViewPr>
    <p:cSldViewPr>
      <p:cViewPr varScale="1">
        <p:scale>
          <a:sx n="67" d="100"/>
          <a:sy n="67" d="100"/>
        </p:scale>
        <p:origin x="3120"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10/23/2019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10/23/2019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Practical matter – use a company’s Terms against them!</a:t>
            </a:r>
          </a:p>
          <a:p>
            <a:r>
              <a:rPr lang="en-CA" dirty="0"/>
              <a:t>5 Norwich factors in this case, but they sort of get re-arranged a bit as the cases progress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12</a:t>
            </a:fld>
            <a:endParaRPr lang="en-US" altLang="en-US"/>
          </a:p>
        </p:txBody>
      </p:sp>
    </p:spTree>
    <p:extLst>
      <p:ext uri="{BB962C8B-B14F-4D97-AF65-F5344CB8AC3E}">
        <p14:creationId xmlns:p14="http://schemas.microsoft.com/office/powerpoint/2010/main" val="603311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will last for several slides and cases so try to keep track!</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13</a:t>
            </a:fld>
            <a:endParaRPr lang="en-US" altLang="en-US"/>
          </a:p>
        </p:txBody>
      </p:sp>
    </p:spTree>
    <p:extLst>
      <p:ext uri="{BB962C8B-B14F-4D97-AF65-F5344CB8AC3E}">
        <p14:creationId xmlns:p14="http://schemas.microsoft.com/office/powerpoint/2010/main" val="2262091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Remember R v Spenser from last week? There was an inherent right to privacy in subscriber info</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16</a:t>
            </a:fld>
            <a:endParaRPr lang="en-US" altLang="en-US"/>
          </a:p>
        </p:txBody>
      </p:sp>
    </p:spTree>
    <p:extLst>
      <p:ext uri="{BB962C8B-B14F-4D97-AF65-F5344CB8AC3E}">
        <p14:creationId xmlns:p14="http://schemas.microsoft.com/office/powerpoint/2010/main" val="904465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Warman knows his law – he’s a lawyer</a:t>
            </a:r>
          </a:p>
          <a:p>
            <a:r>
              <a:rPr lang="en-CA" dirty="0"/>
              <a:t>Just filling in the story, this is useless for our purposes</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17</a:t>
            </a:fld>
            <a:endParaRPr lang="en-US" altLang="en-US"/>
          </a:p>
        </p:txBody>
      </p:sp>
    </p:spTree>
    <p:extLst>
      <p:ext uri="{BB962C8B-B14F-4D97-AF65-F5344CB8AC3E}">
        <p14:creationId xmlns:p14="http://schemas.microsoft.com/office/powerpoint/2010/main" val="3112695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18</a:t>
            </a:fld>
            <a:endParaRPr lang="en-US" altLang="en-US"/>
          </a:p>
        </p:txBody>
      </p:sp>
    </p:spTree>
    <p:extLst>
      <p:ext uri="{BB962C8B-B14F-4D97-AF65-F5344CB8AC3E}">
        <p14:creationId xmlns:p14="http://schemas.microsoft.com/office/powerpoint/2010/main" val="1917975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à"/>
            </a:pPr>
            <a:r>
              <a:rPr lang="en-CA" dirty="0">
                <a:sym typeface="Wingdings" panose="05000000000000000000" pitchFamily="2" charset="2"/>
              </a:rPr>
              <a:t>All of this should look familiar, looks like Norwich and BMG v Doe</a:t>
            </a:r>
          </a:p>
          <a:p>
            <a:pPr marL="171450" indent="-171450">
              <a:buFont typeface="Wingdings" panose="05000000000000000000" pitchFamily="2" charset="2"/>
              <a:buChar char="à"/>
            </a:pPr>
            <a:r>
              <a:rPr lang="en-CA" dirty="0">
                <a:sym typeface="Wingdings" panose="05000000000000000000" pitchFamily="2" charset="2"/>
              </a:rPr>
              <a:t>BUT  </a:t>
            </a:r>
            <a:r>
              <a:rPr lang="en-CA" dirty="0" err="1">
                <a:sym typeface="Wingdings" panose="05000000000000000000" pitchFamily="2" charset="2"/>
              </a:rPr>
              <a:t>nb</a:t>
            </a:r>
            <a:r>
              <a:rPr lang="en-CA" dirty="0">
                <a:sym typeface="Wingdings" panose="05000000000000000000" pitchFamily="2" charset="2"/>
              </a:rPr>
              <a:t> prima facie v bona fide</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19</a:t>
            </a:fld>
            <a:endParaRPr lang="en-US" altLang="en-US"/>
          </a:p>
        </p:txBody>
      </p:sp>
    </p:spTree>
    <p:extLst>
      <p:ext uri="{BB962C8B-B14F-4D97-AF65-F5344CB8AC3E}">
        <p14:creationId xmlns:p14="http://schemas.microsoft.com/office/powerpoint/2010/main" val="3648898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200" dirty="0">
                <a:sym typeface="Wingdings" panose="05000000000000000000" pitchFamily="2" charset="2"/>
              </a:rPr>
              <a:t>(note by this time 6/8 Ds identified)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sym typeface="Wingdings" panose="05000000000000000000" pitchFamily="2" charset="2"/>
              </a:rPr>
              <a:t>In </a:t>
            </a:r>
            <a:r>
              <a:rPr lang="en-CA" sz="1200" i="1" dirty="0">
                <a:sym typeface="Wingdings" panose="05000000000000000000" pitchFamily="2" charset="2"/>
              </a:rPr>
              <a:t>III: The Revenge</a:t>
            </a:r>
            <a:r>
              <a:rPr lang="en-CA" sz="1200" dirty="0">
                <a:sym typeface="Wingdings" panose="05000000000000000000" pitchFamily="2" charset="2"/>
              </a:rPr>
              <a:t>, matter sent back to a different motions judge to rule based on factors they outlined</a:t>
            </a:r>
          </a:p>
          <a:p>
            <a:pPr marL="0" indent="0">
              <a:buNone/>
            </a:pPr>
            <a:endParaRPr lang="en-CA" sz="120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20</a:t>
            </a:fld>
            <a:endParaRPr lang="en-US" altLang="en-US"/>
          </a:p>
        </p:txBody>
      </p:sp>
    </p:spTree>
    <p:extLst>
      <p:ext uri="{BB962C8B-B14F-4D97-AF65-F5344CB8AC3E}">
        <p14:creationId xmlns:p14="http://schemas.microsoft.com/office/powerpoint/2010/main" val="3142429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200" dirty="0">
                <a:sym typeface="Wingdings" panose="05000000000000000000" pitchFamily="2" charset="2"/>
              </a:rPr>
              <a:t>Not the best reasoning…</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21</a:t>
            </a:fld>
            <a:endParaRPr lang="en-US" altLang="en-US"/>
          </a:p>
        </p:txBody>
      </p:sp>
    </p:spTree>
    <p:extLst>
      <p:ext uri="{BB962C8B-B14F-4D97-AF65-F5344CB8AC3E}">
        <p14:creationId xmlns:p14="http://schemas.microsoft.com/office/powerpoint/2010/main" val="3167658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Taking a little SLAPP detour here STRATEGIC LAWSUIT AGAINST PUBLIC PARTICIPATION</a:t>
            </a:r>
          </a:p>
          <a:p>
            <a:r>
              <a:rPr lang="en-CA" dirty="0"/>
              <a:t>Important in Defamation cases</a:t>
            </a:r>
          </a:p>
          <a:p>
            <a:r>
              <a:rPr lang="en-CA" dirty="0"/>
              <a:t>Lawsuits or even threat of to stop free speech </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23</a:t>
            </a:fld>
            <a:endParaRPr lang="en-US" altLang="en-US"/>
          </a:p>
        </p:txBody>
      </p:sp>
    </p:spTree>
    <p:extLst>
      <p:ext uri="{BB962C8B-B14F-4D97-AF65-F5344CB8AC3E}">
        <p14:creationId xmlns:p14="http://schemas.microsoft.com/office/powerpoint/2010/main" val="1898079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24</a:t>
            </a:fld>
            <a:endParaRPr lang="en-US" altLang="en-US"/>
          </a:p>
        </p:txBody>
      </p:sp>
    </p:spTree>
    <p:extLst>
      <p:ext uri="{BB962C8B-B14F-4D97-AF65-F5344CB8AC3E}">
        <p14:creationId xmlns:p14="http://schemas.microsoft.com/office/powerpoint/2010/main" val="2996588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a:t>
            </a:fld>
            <a:endParaRPr lang="en-US" altLang="en-US"/>
          </a:p>
        </p:txBody>
      </p:sp>
    </p:spTree>
    <p:extLst>
      <p:ext uri="{BB962C8B-B14F-4D97-AF65-F5344CB8AC3E}">
        <p14:creationId xmlns:p14="http://schemas.microsoft.com/office/powerpoint/2010/main" val="3559653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Tweets warned public about investing in real estate deals, as Fortress was under investigation by Ontario Securities Commission</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27</a:t>
            </a:fld>
            <a:endParaRPr lang="en-US" altLang="en-US"/>
          </a:p>
        </p:txBody>
      </p:sp>
    </p:spTree>
    <p:extLst>
      <p:ext uri="{BB962C8B-B14F-4D97-AF65-F5344CB8AC3E}">
        <p14:creationId xmlns:p14="http://schemas.microsoft.com/office/powerpoint/2010/main" val="608698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 an internet law case, about some testimony given following a settlement between 2 companies, which had an anti-disparagement clause</a:t>
            </a:r>
          </a:p>
          <a:p>
            <a:r>
              <a:rPr lang="en-CA" b="1" dirty="0"/>
              <a:t>Remember “public interest” </a:t>
            </a:r>
            <a:r>
              <a:rPr lang="en-CA" b="1" dirty="0">
                <a:sym typeface="Wingdings" panose="05000000000000000000" pitchFamily="2" charset="2"/>
              </a:rPr>
              <a:t> this concept comes up again in Grant v Torstar</a:t>
            </a:r>
            <a:endParaRPr lang="en-CA" b="1"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28</a:t>
            </a:fld>
            <a:endParaRPr lang="en-US" altLang="en-US"/>
          </a:p>
        </p:txBody>
      </p:sp>
    </p:spTree>
    <p:extLst>
      <p:ext uri="{BB962C8B-B14F-4D97-AF65-F5344CB8AC3E}">
        <p14:creationId xmlns:p14="http://schemas.microsoft.com/office/powerpoint/2010/main" val="671769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Quebec was the leading province for Anti-SLAPP in 2009</a:t>
            </a:r>
          </a:p>
          <a:p>
            <a:r>
              <a:rPr lang="en-CA" dirty="0"/>
              <a:t>This is from 2016 new CCP</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29</a:t>
            </a:fld>
            <a:endParaRPr lang="en-US" altLang="en-US"/>
          </a:p>
        </p:txBody>
      </p:sp>
    </p:spTree>
    <p:extLst>
      <p:ext uri="{BB962C8B-B14F-4D97-AF65-F5344CB8AC3E}">
        <p14:creationId xmlns:p14="http://schemas.microsoft.com/office/powerpoint/2010/main" val="892204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Looking at both public interest and right to get info of potential Ds</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30</a:t>
            </a:fld>
            <a:endParaRPr lang="en-US" altLang="en-US"/>
          </a:p>
        </p:txBody>
      </p:sp>
    </p:spTree>
    <p:extLst>
      <p:ext uri="{BB962C8B-B14F-4D97-AF65-F5344CB8AC3E}">
        <p14:creationId xmlns:p14="http://schemas.microsoft.com/office/powerpoint/2010/main" val="1567256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discussed this already (Meghan’s presentation) </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32</a:t>
            </a:fld>
            <a:endParaRPr lang="en-US" altLang="en-US"/>
          </a:p>
        </p:txBody>
      </p:sp>
    </p:spTree>
    <p:extLst>
      <p:ext uri="{BB962C8B-B14F-4D97-AF65-F5344CB8AC3E}">
        <p14:creationId xmlns:p14="http://schemas.microsoft.com/office/powerpoint/2010/main" val="3639615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Also in WIC – “roadkill”</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33</a:t>
            </a:fld>
            <a:endParaRPr lang="en-US" altLang="en-US"/>
          </a:p>
        </p:txBody>
      </p:sp>
    </p:spTree>
    <p:extLst>
      <p:ext uri="{BB962C8B-B14F-4D97-AF65-F5344CB8AC3E}">
        <p14:creationId xmlns:p14="http://schemas.microsoft.com/office/powerpoint/2010/main" val="4280954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Brian Burke sued anonymous online posters who said he was the father of the baby of Hazel Mae, a national sports reporter</a:t>
            </a:r>
          </a:p>
          <a:p>
            <a:r>
              <a:rPr lang="en-CA" altLang="en-US" dirty="0"/>
              <a:t>Manson – defamatory blog posts. Court ordered service by email. Default judgment against Doe for $200k</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34</a:t>
            </a:fld>
            <a:endParaRPr lang="en-US" altLang="en-US"/>
          </a:p>
        </p:txBody>
      </p:sp>
    </p:spTree>
    <p:extLst>
      <p:ext uri="{BB962C8B-B14F-4D97-AF65-F5344CB8AC3E}">
        <p14:creationId xmlns:p14="http://schemas.microsoft.com/office/powerpoint/2010/main" val="930043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said there were two cases I apologise for (Haaretz was the first), this is the other</a:t>
            </a:r>
          </a:p>
          <a:p>
            <a:r>
              <a:rPr lang="en-CA" dirty="0"/>
              <a:t>That is all you need! Sorry Zara, played a bit of a trick on you…</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38</a:t>
            </a:fld>
            <a:endParaRPr lang="en-US" altLang="en-US"/>
          </a:p>
        </p:txBody>
      </p:sp>
    </p:spTree>
    <p:extLst>
      <p:ext uri="{BB962C8B-B14F-4D97-AF65-F5344CB8AC3E}">
        <p14:creationId xmlns:p14="http://schemas.microsoft.com/office/powerpoint/2010/main" val="3575186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 are in the public eye, no chance to sue for defamation </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39</a:t>
            </a:fld>
            <a:endParaRPr lang="en-US" altLang="en-US"/>
          </a:p>
        </p:txBody>
      </p:sp>
    </p:spTree>
    <p:extLst>
      <p:ext uri="{BB962C8B-B14F-4D97-AF65-F5344CB8AC3E}">
        <p14:creationId xmlns:p14="http://schemas.microsoft.com/office/powerpoint/2010/main" val="1246846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Right to reputation! </a:t>
            </a:r>
            <a:r>
              <a:rPr lang="en-CA" dirty="0">
                <a:sym typeface="Wingdings" panose="05000000000000000000" pitchFamily="2" charset="2"/>
              </a:rPr>
              <a:t> This is what defamation is attacking</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41</a:t>
            </a:fld>
            <a:endParaRPr lang="en-US" altLang="en-US"/>
          </a:p>
        </p:txBody>
      </p:sp>
    </p:spTree>
    <p:extLst>
      <p:ext uri="{BB962C8B-B14F-4D97-AF65-F5344CB8AC3E}">
        <p14:creationId xmlns:p14="http://schemas.microsoft.com/office/powerpoint/2010/main" val="310990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Focus – do you think it would make a good book? It’s too broad!</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a:t>
            </a:fld>
            <a:endParaRPr lang="en-US" altLang="en-US"/>
          </a:p>
        </p:txBody>
      </p:sp>
    </p:spTree>
    <p:extLst>
      <p:ext uri="{BB962C8B-B14F-4D97-AF65-F5344CB8AC3E}">
        <p14:creationId xmlns:p14="http://schemas.microsoft.com/office/powerpoint/2010/main" val="31770318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49 para 2 comes up in a case we’ll see later</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42</a:t>
            </a:fld>
            <a:endParaRPr lang="en-US" altLang="en-US"/>
          </a:p>
        </p:txBody>
      </p:sp>
    </p:spTree>
    <p:extLst>
      <p:ext uri="{BB962C8B-B14F-4D97-AF65-F5344CB8AC3E}">
        <p14:creationId xmlns:p14="http://schemas.microsoft.com/office/powerpoint/2010/main" val="11544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Facts </a:t>
            </a:r>
            <a:r>
              <a:rPr lang="en-CA" dirty="0">
                <a:sym typeface="Wingdings" panose="05000000000000000000" pitchFamily="2" charset="2"/>
              </a:rPr>
              <a:t> Defamation at  municipal council meeting</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43</a:t>
            </a:fld>
            <a:endParaRPr lang="en-US" altLang="en-US"/>
          </a:p>
        </p:txBody>
      </p:sp>
    </p:spTree>
    <p:extLst>
      <p:ext uri="{BB962C8B-B14F-4D97-AF65-F5344CB8AC3E}">
        <p14:creationId xmlns:p14="http://schemas.microsoft.com/office/powerpoint/2010/main" val="2264360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Nuire</a:t>
            </a:r>
            <a:r>
              <a:rPr lang="en-CA" dirty="0"/>
              <a:t> - harm</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44</a:t>
            </a:fld>
            <a:endParaRPr lang="en-US" altLang="en-US"/>
          </a:p>
        </p:txBody>
      </p:sp>
    </p:spTree>
    <p:extLst>
      <p:ext uri="{BB962C8B-B14F-4D97-AF65-F5344CB8AC3E}">
        <p14:creationId xmlns:p14="http://schemas.microsoft.com/office/powerpoint/2010/main" val="4194157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45</a:t>
            </a:fld>
            <a:endParaRPr lang="en-US" altLang="en-US"/>
          </a:p>
        </p:txBody>
      </p:sp>
    </p:spTree>
    <p:extLst>
      <p:ext uri="{BB962C8B-B14F-4D97-AF65-F5344CB8AC3E}">
        <p14:creationId xmlns:p14="http://schemas.microsoft.com/office/powerpoint/2010/main" val="1338882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err="1"/>
              <a:t>Neron</a:t>
            </a:r>
            <a:r>
              <a:rPr lang="en-US" altLang="en-US" dirty="0"/>
              <a:t> – true statements can be libel. CBC Radio-Can broadcast parts of a letter which were true, but damaged </a:t>
            </a:r>
            <a:r>
              <a:rPr lang="en-US" altLang="en-US" dirty="0" err="1"/>
              <a:t>Neron’s</a:t>
            </a:r>
            <a:r>
              <a:rPr lang="en-US" altLang="en-US" dirty="0"/>
              <a:t> reputation. Contents of letter presented in an “incomplete and misleading manner”, so fault.</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46</a:t>
            </a:fld>
            <a:endParaRPr lang="en-US" altLang="en-US"/>
          </a:p>
        </p:txBody>
      </p:sp>
    </p:spTree>
    <p:extLst>
      <p:ext uri="{BB962C8B-B14F-4D97-AF65-F5344CB8AC3E}">
        <p14:creationId xmlns:p14="http://schemas.microsoft.com/office/powerpoint/2010/main" val="3025906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47</a:t>
            </a:fld>
            <a:endParaRPr lang="en-US" altLang="en-US"/>
          </a:p>
        </p:txBody>
      </p:sp>
    </p:spTree>
    <p:extLst>
      <p:ext uri="{BB962C8B-B14F-4D97-AF65-F5344CB8AC3E}">
        <p14:creationId xmlns:p14="http://schemas.microsoft.com/office/powerpoint/2010/main" val="23411220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err="1"/>
              <a:t>Baglow</a:t>
            </a:r>
            <a:r>
              <a:rPr lang="en-US" altLang="en-US" dirty="0"/>
              <a:t> – Defendants operated a message board, failed to remove defamatory content, liable</a:t>
            </a:r>
          </a:p>
          <a:p>
            <a:pPr eaLnBrk="1" hangingPunct="1">
              <a:spcBef>
                <a:spcPct val="0"/>
              </a:spcBef>
            </a:pPr>
            <a:r>
              <a:rPr lang="en-US" altLang="en-US" dirty="0"/>
              <a:t>Weaver – National post comments section did remove once they became aware, not liable</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50</a:t>
            </a:fld>
            <a:endParaRPr lang="en-US" altLang="en-US"/>
          </a:p>
        </p:txBody>
      </p:sp>
    </p:spTree>
    <p:extLst>
      <p:ext uri="{BB962C8B-B14F-4D97-AF65-F5344CB8AC3E}">
        <p14:creationId xmlns:p14="http://schemas.microsoft.com/office/powerpoint/2010/main" val="1984562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a:t>
            </a:fld>
            <a:endParaRPr lang="en-US" altLang="en-US"/>
          </a:p>
        </p:txBody>
      </p:sp>
    </p:spTree>
    <p:extLst>
      <p:ext uri="{BB962C8B-B14F-4D97-AF65-F5344CB8AC3E}">
        <p14:creationId xmlns:p14="http://schemas.microsoft.com/office/powerpoint/2010/main" val="2964851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I’ll be there at both</a:t>
            </a:r>
          </a:p>
          <a:p>
            <a:r>
              <a:rPr lang="en-CA" dirty="0"/>
              <a:t>Arvin / </a:t>
            </a:r>
            <a:r>
              <a:rPr lang="en-CA" dirty="0" err="1"/>
              <a:t>Pouyan</a:t>
            </a:r>
            <a:r>
              <a:rPr lang="en-CA" dirty="0"/>
              <a:t> care to explain??</a:t>
            </a:r>
          </a:p>
          <a:p>
            <a:r>
              <a:rPr lang="en-CA" dirty="0"/>
              <a:t>Ethics in privacy and security</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a:t>
            </a:fld>
            <a:endParaRPr lang="en-US" altLang="en-US"/>
          </a:p>
        </p:txBody>
      </p:sp>
    </p:spTree>
    <p:extLst>
      <p:ext uri="{BB962C8B-B14F-4D97-AF65-F5344CB8AC3E}">
        <p14:creationId xmlns:p14="http://schemas.microsoft.com/office/powerpoint/2010/main" val="2731815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Chantal wave your arm at 11:10 if I haven’t stopped</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7</a:t>
            </a:fld>
            <a:endParaRPr lang="en-US" altLang="en-US"/>
          </a:p>
        </p:txBody>
      </p:sp>
    </p:spTree>
    <p:extLst>
      <p:ext uri="{BB962C8B-B14F-4D97-AF65-F5344CB8AC3E}">
        <p14:creationId xmlns:p14="http://schemas.microsoft.com/office/powerpoint/2010/main" val="2014503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8</a:t>
            </a:fld>
            <a:endParaRPr lang="en-US" altLang="en-US" dirty="0"/>
          </a:p>
        </p:txBody>
      </p:sp>
    </p:spTree>
    <p:extLst>
      <p:ext uri="{BB962C8B-B14F-4D97-AF65-F5344CB8AC3E}">
        <p14:creationId xmlns:p14="http://schemas.microsoft.com/office/powerpoint/2010/main" val="4026700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9</a:t>
            </a:fld>
            <a:endParaRPr lang="en-US" altLang="en-US" dirty="0"/>
          </a:p>
        </p:txBody>
      </p:sp>
    </p:spTree>
    <p:extLst>
      <p:ext uri="{BB962C8B-B14F-4D97-AF65-F5344CB8AC3E}">
        <p14:creationId xmlns:p14="http://schemas.microsoft.com/office/powerpoint/2010/main" val="4048709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was the list I put up in Class 3, ow let’s look at them</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11</a:t>
            </a:fld>
            <a:endParaRPr lang="en-US" altLang="en-US"/>
          </a:p>
        </p:txBody>
      </p:sp>
    </p:spTree>
    <p:extLst>
      <p:ext uri="{BB962C8B-B14F-4D97-AF65-F5344CB8AC3E}">
        <p14:creationId xmlns:p14="http://schemas.microsoft.com/office/powerpoint/2010/main" val="4267047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CA"/>
              <a:t>Class 7</a:t>
            </a:r>
            <a:endParaRPr lang="en-US"/>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0DD4C1C-F1E5-49B2-95D0-2CE47FDA6727}" type="datetime1">
              <a:rPr lang="en-US" smtClean="0"/>
              <a:t>10/23/2019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Class 7</a:t>
            </a:r>
            <a:endParaRPr lang="en-US" dirty="0"/>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8608A5-E3C5-425A-94A4-744F227CF604}" type="datetime1">
              <a:rPr lang="en-US" smtClean="0"/>
              <a:t>10/23/2019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7</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162B6C2F-090B-4C9D-A0BA-F72A47268C5D}" type="datetime1">
              <a:rPr lang="en-US" smtClean="0"/>
              <a:t>10/23/2019</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Class 7</a:t>
            </a:r>
            <a:endParaRPr lang="en-US" dirty="0"/>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92640E7B-9985-4297-83A4-A4B7A597CE4F}" type="datetime1">
              <a:rPr lang="en-US" smtClean="0"/>
              <a:t>10/23/2019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7</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056E3BB9-9167-4191-A901-198DF5952100}" type="datetime1">
              <a:rPr lang="en-US" smtClean="0"/>
              <a:t>10/23/2019</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Class 7</a:t>
            </a:r>
            <a:endParaRPr lang="en-US" dirty="0"/>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A7442C23-232C-438A-BD6C-25B355F6336A}" type="datetime1">
              <a:rPr lang="en-US" smtClean="0"/>
              <a:t>10/23/2019</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a:t>Class 7</a:t>
            </a:r>
            <a:endParaRPr lang="en-US" dirty="0"/>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1C9D953E-8ED8-4B06-A899-A1B644955BB3}" type="datetime1">
              <a:rPr lang="en-US" smtClean="0"/>
              <a:t>10/23/2019</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Class 7</a:t>
            </a:r>
            <a:endParaRPr lang="en-US" dirty="0"/>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A8823AA8-8310-46AD-AD14-0BCDE824E829}" type="datetime1">
              <a:rPr lang="en-US" smtClean="0"/>
              <a:t>10/23/2019</a:t>
            </a:fld>
            <a:endParaRPr lang="en-US"/>
          </a:p>
        </p:txBody>
      </p:sp>
      <p:sp>
        <p:nvSpPr>
          <p:cNvPr id="5" name="Footer Placeholder 2"/>
          <p:cNvSpPr>
            <a:spLocks noGrp="1"/>
          </p:cNvSpPr>
          <p:nvPr>
            <p:ph type="ftr" sz="quarter" idx="11"/>
          </p:nvPr>
        </p:nvSpPr>
        <p:spPr/>
        <p:txBody>
          <a:bodyPr/>
          <a:lstStyle>
            <a:lvl1pPr>
              <a:defRPr/>
            </a:lvl1pPr>
          </a:lstStyle>
          <a:p>
            <a:pPr>
              <a:defRPr/>
            </a:pPr>
            <a:r>
              <a:rPr lang="en-CA"/>
              <a:t>Class 7</a:t>
            </a:r>
            <a:endParaRPr lang="en-US" dirty="0"/>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fld id="{F4A08B2E-45D8-42C7-ACD8-C9FE62C94911}" type="datetime1">
              <a:rPr lang="en-US" smtClean="0"/>
              <a:t>10/23/2019</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7</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4C42967F-16E8-427D-83C8-BACC57113054}" type="datetime1">
              <a:rPr lang="en-US" smtClean="0"/>
              <a:t>10/23/2019</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7</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89E7A9B-76C8-484E-8CDE-25B2A43A8C5A}" type="datetime1">
              <a:rPr lang="en-US" smtClean="0"/>
              <a:t>10/23/2019</a:t>
            </a:fld>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r>
              <a:rPr lang="en-CA"/>
              <a:t>Class 7</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620688"/>
            <a:ext cx="7772400" cy="3456012"/>
          </a:xfrm>
        </p:spPr>
        <p:txBody>
          <a:bodyPr/>
          <a:lstStyle/>
          <a:p>
            <a:pPr eaLnBrk="1" hangingPunct="1"/>
            <a:br>
              <a:rPr lang="en-US" altLang="en-US" sz="9600" dirty="0"/>
            </a:br>
            <a:r>
              <a:rPr lang="en-US" altLang="en-US" u="sng" dirty="0"/>
              <a:t>Class 7 – October 16</a:t>
            </a:r>
            <a:br>
              <a:rPr lang="en-US" altLang="en-US" dirty="0"/>
            </a:br>
            <a:br>
              <a:rPr lang="en-US" altLang="en-US" dirty="0"/>
            </a:br>
            <a:r>
              <a:rPr lang="en-CA" sz="3600" dirty="0"/>
              <a:t>Defamation in the Internet Age (cont.) and possibly some Rights to your Image but let’s face it probably not a chance in hell I obviously suck at planning, at this point I freely admit it</a:t>
            </a:r>
            <a:br>
              <a:rPr lang="en-CA" dirty="0"/>
            </a:br>
            <a:br>
              <a:rPr lang="en-US" altLang="en-US" dirty="0"/>
            </a:br>
            <a:r>
              <a:rPr lang="en-US" altLang="en-US" dirty="0"/>
              <a:t>             </a:t>
            </a:r>
            <a:br>
              <a:rPr lang="en-US" altLang="en-US" dirty="0"/>
            </a:br>
            <a:r>
              <a:rPr lang="en-US" altLang="en-US" dirty="0"/>
              <a:t>                 </a:t>
            </a:r>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C091B-1EFF-46D6-BDB6-D2D106FBC89F}"/>
              </a:ext>
            </a:extLst>
          </p:cNvPr>
          <p:cNvSpPr>
            <a:spLocks noGrp="1"/>
          </p:cNvSpPr>
          <p:nvPr>
            <p:ph type="title"/>
          </p:nvPr>
        </p:nvSpPr>
        <p:spPr>
          <a:xfrm>
            <a:off x="758031" y="1556792"/>
            <a:ext cx="7772400" cy="3168352"/>
          </a:xfrm>
        </p:spPr>
        <p:txBody>
          <a:bodyPr/>
          <a:lstStyle/>
          <a:p>
            <a:r>
              <a:rPr lang="en-CA" dirty="0"/>
              <a:t>PRELIMINARY MATTERS AGAIN:</a:t>
            </a:r>
            <a:br>
              <a:rPr lang="en-CA" dirty="0"/>
            </a:br>
            <a:r>
              <a:rPr lang="en-CA" dirty="0"/>
              <a:t>The Anonymous (?) Internet Poster</a:t>
            </a:r>
          </a:p>
        </p:txBody>
      </p:sp>
      <p:sp>
        <p:nvSpPr>
          <p:cNvPr id="3" name="Footer Placeholder 2">
            <a:extLst>
              <a:ext uri="{FF2B5EF4-FFF2-40B4-BE49-F238E27FC236}">
                <a16:creationId xmlns:a16="http://schemas.microsoft.com/office/drawing/2014/main" id="{28173299-7BFF-4E15-BD2B-685816A780D7}"/>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824986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C5FCE-05A8-433A-B002-4A69B326DB02}"/>
              </a:ext>
            </a:extLst>
          </p:cNvPr>
          <p:cNvSpPr>
            <a:spLocks noGrp="1"/>
          </p:cNvSpPr>
          <p:nvPr>
            <p:ph type="title"/>
          </p:nvPr>
        </p:nvSpPr>
        <p:spPr/>
        <p:txBody>
          <a:bodyPr/>
          <a:lstStyle/>
          <a:p>
            <a:r>
              <a:rPr lang="en-CA" dirty="0"/>
              <a:t>Norwich orders – defamation cases</a:t>
            </a:r>
          </a:p>
        </p:txBody>
      </p:sp>
      <p:sp>
        <p:nvSpPr>
          <p:cNvPr id="3" name="Content Placeholder 2">
            <a:extLst>
              <a:ext uri="{FF2B5EF4-FFF2-40B4-BE49-F238E27FC236}">
                <a16:creationId xmlns:a16="http://schemas.microsoft.com/office/drawing/2014/main" id="{5311E0AA-1598-419B-A0CB-BFDEEF9F77B7}"/>
              </a:ext>
            </a:extLst>
          </p:cNvPr>
          <p:cNvSpPr>
            <a:spLocks noGrp="1"/>
          </p:cNvSpPr>
          <p:nvPr>
            <p:ph idx="1"/>
          </p:nvPr>
        </p:nvSpPr>
        <p:spPr>
          <a:xfrm>
            <a:off x="457200" y="1844824"/>
            <a:ext cx="8229600" cy="4281339"/>
          </a:xfrm>
        </p:spPr>
        <p:txBody>
          <a:bodyPr/>
          <a:lstStyle/>
          <a:p>
            <a:pPr eaLnBrk="1" hangingPunct="1">
              <a:defRPr/>
            </a:pPr>
            <a:r>
              <a:rPr lang="en-CA" altLang="en-US" i="1" dirty="0"/>
              <a:t>York University v. Bell Canada Enterprises</a:t>
            </a:r>
            <a:r>
              <a:rPr lang="en-CA" altLang="en-US" dirty="0"/>
              <a:t>, [2009] 99 OR (3d) 695</a:t>
            </a:r>
          </a:p>
          <a:p>
            <a:pPr eaLnBrk="1" hangingPunct="1">
              <a:defRPr/>
            </a:pPr>
            <a:r>
              <a:rPr lang="en-CA" altLang="en-US" i="1" dirty="0"/>
              <a:t>Warman v. </a:t>
            </a:r>
            <a:r>
              <a:rPr lang="en-CA" altLang="en-US" i="1" dirty="0" err="1"/>
              <a:t>Wilkins</a:t>
            </a:r>
            <a:r>
              <a:rPr lang="en-CA" altLang="en-US" i="1" dirty="0"/>
              <a:t> Fournier </a:t>
            </a:r>
            <a:r>
              <a:rPr lang="en-CA" altLang="en-US" dirty="0"/>
              <a:t>2009-2011</a:t>
            </a:r>
          </a:p>
          <a:p>
            <a:pPr eaLnBrk="1" hangingPunct="1">
              <a:defRPr/>
            </a:pPr>
            <a:r>
              <a:rPr lang="en-CA" altLang="en-US" i="1" dirty="0"/>
              <a:t>Morris v. Johnson</a:t>
            </a:r>
            <a:r>
              <a:rPr lang="en-CA" altLang="en-US" dirty="0"/>
              <a:t>, 2011 ONSC 3996</a:t>
            </a:r>
          </a:p>
          <a:p>
            <a:pPr eaLnBrk="1" hangingPunct="1">
              <a:defRPr/>
            </a:pPr>
            <a:r>
              <a:rPr lang="en-CA" altLang="en-US" i="1" dirty="0"/>
              <a:t>Olsen v. Facebook Inc.</a:t>
            </a:r>
            <a:r>
              <a:rPr lang="en-CA" altLang="en-US" dirty="0"/>
              <a:t>, 2016 NSSC 155 </a:t>
            </a:r>
          </a:p>
          <a:p>
            <a:pPr marL="0" indent="0">
              <a:buNone/>
            </a:pPr>
            <a:endParaRPr lang="en-CA" dirty="0"/>
          </a:p>
        </p:txBody>
      </p:sp>
      <p:sp>
        <p:nvSpPr>
          <p:cNvPr id="4" name="Footer Placeholder 3">
            <a:extLst>
              <a:ext uri="{FF2B5EF4-FFF2-40B4-BE49-F238E27FC236}">
                <a16:creationId xmlns:a16="http://schemas.microsoft.com/office/drawing/2014/main" id="{7FAD20DD-955C-4DE7-843B-88CE8A021198}"/>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2364701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D8EC0-49A6-4CB6-8128-67B4445C98D0}"/>
              </a:ext>
            </a:extLst>
          </p:cNvPr>
          <p:cNvSpPr>
            <a:spLocks noGrp="1"/>
          </p:cNvSpPr>
          <p:nvPr>
            <p:ph type="title"/>
          </p:nvPr>
        </p:nvSpPr>
        <p:spPr/>
        <p:txBody>
          <a:bodyPr/>
          <a:lstStyle/>
          <a:p>
            <a:r>
              <a:rPr lang="en-CA" altLang="en-US" i="1" dirty="0"/>
              <a:t>York University v. Bell</a:t>
            </a:r>
            <a:endParaRPr lang="en-CA" dirty="0"/>
          </a:p>
        </p:txBody>
      </p:sp>
      <p:sp>
        <p:nvSpPr>
          <p:cNvPr id="3" name="Content Placeholder 2">
            <a:extLst>
              <a:ext uri="{FF2B5EF4-FFF2-40B4-BE49-F238E27FC236}">
                <a16:creationId xmlns:a16="http://schemas.microsoft.com/office/drawing/2014/main" id="{5F816E1C-5A5F-4694-8AF6-2961C33EB439}"/>
              </a:ext>
            </a:extLst>
          </p:cNvPr>
          <p:cNvSpPr>
            <a:spLocks noGrp="1"/>
          </p:cNvSpPr>
          <p:nvPr>
            <p:ph idx="1"/>
          </p:nvPr>
        </p:nvSpPr>
        <p:spPr>
          <a:xfrm>
            <a:off x="457200" y="1196752"/>
            <a:ext cx="8229600" cy="4929411"/>
          </a:xfrm>
        </p:spPr>
        <p:txBody>
          <a:bodyPr/>
          <a:lstStyle/>
          <a:p>
            <a:pPr marL="0" indent="0">
              <a:buNone/>
            </a:pPr>
            <a:r>
              <a:rPr lang="en-CA" sz="2400" u="sng" dirty="0"/>
              <a:t>F</a:t>
            </a:r>
            <a:r>
              <a:rPr lang="en-CA" sz="2400" dirty="0"/>
              <a:t>: Anonymous email (Gmail) sent “York </a:t>
            </a:r>
            <a:r>
              <a:rPr lang="en-CA" sz="2400" dirty="0" err="1"/>
              <a:t>prez</a:t>
            </a:r>
            <a:r>
              <a:rPr lang="en-CA" sz="2400" dirty="0"/>
              <a:t> accused of academic fraud” (which was BS)</a:t>
            </a:r>
          </a:p>
          <a:p>
            <a:pPr marL="0" indent="0">
              <a:buNone/>
            </a:pPr>
            <a:r>
              <a:rPr lang="en-CA" sz="2400" u="sng" dirty="0"/>
              <a:t>Issue</a:t>
            </a:r>
            <a:r>
              <a:rPr lang="en-CA" sz="2400" dirty="0"/>
              <a:t>: Norwich Order for Bell and Rogers?</a:t>
            </a:r>
          </a:p>
          <a:p>
            <a:pPr marL="0" indent="0">
              <a:buNone/>
            </a:pPr>
            <a:r>
              <a:rPr lang="en-CA" sz="2400" u="sng" dirty="0"/>
              <a:t>Held</a:t>
            </a:r>
            <a:r>
              <a:rPr lang="en-CA" sz="2400" dirty="0"/>
              <a:t>: Yes!</a:t>
            </a:r>
          </a:p>
          <a:p>
            <a:pPr marL="0" indent="0">
              <a:buNone/>
            </a:pPr>
            <a:r>
              <a:rPr lang="en-CA" sz="2000" dirty="0"/>
              <a:t>“The court is required to balance the benefit to the applicant of revealing the desired information against the prejudice to the alleged wrongdoer in releasing the information” (used 5 Norwich factors, sort of)</a:t>
            </a:r>
          </a:p>
          <a:p>
            <a:pPr marL="0" indent="0">
              <a:buNone/>
            </a:pPr>
            <a:r>
              <a:rPr lang="en-CA" sz="2400" u="sng" dirty="0"/>
              <a:t>Bell’s Use Policy – Prohibitions:</a:t>
            </a:r>
          </a:p>
          <a:p>
            <a:pPr marL="0" indent="0">
              <a:buNone/>
            </a:pPr>
            <a:r>
              <a:rPr lang="en-CA" sz="2400" dirty="0"/>
              <a:t>“Harassing users or groups in any way including but not limited to defaming, abusing, stalking, threatening or otherwise violating the legal rights of others”</a:t>
            </a:r>
          </a:p>
          <a:p>
            <a:pPr marL="0" indent="0">
              <a:buNone/>
            </a:pPr>
            <a:r>
              <a:rPr lang="en-CA" sz="2400" dirty="0"/>
              <a:t>Also notes PIPEDA 7(3)(c) (company can disclose PI when “required to comply with a subpoena or warrant issued or an order made by a court”)</a:t>
            </a:r>
          </a:p>
        </p:txBody>
      </p:sp>
      <p:sp>
        <p:nvSpPr>
          <p:cNvPr id="4" name="Footer Placeholder 3">
            <a:extLst>
              <a:ext uri="{FF2B5EF4-FFF2-40B4-BE49-F238E27FC236}">
                <a16:creationId xmlns:a16="http://schemas.microsoft.com/office/drawing/2014/main" id="{89738BF2-C9E2-4DF2-9E5C-8333C7F3E1A3}"/>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245265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74C7-A428-4B56-9B4C-572DBB9FAAA4}"/>
              </a:ext>
            </a:extLst>
          </p:cNvPr>
          <p:cNvSpPr>
            <a:spLocks noGrp="1"/>
          </p:cNvSpPr>
          <p:nvPr>
            <p:ph type="title"/>
          </p:nvPr>
        </p:nvSpPr>
        <p:spPr/>
        <p:txBody>
          <a:bodyPr/>
          <a:lstStyle/>
          <a:p>
            <a:r>
              <a:rPr lang="en-US" i="1" dirty="0"/>
              <a:t>Warman v. Wilkins-Fournier</a:t>
            </a:r>
            <a:endParaRPr lang="en-CA" dirty="0"/>
          </a:p>
        </p:txBody>
      </p:sp>
      <p:sp>
        <p:nvSpPr>
          <p:cNvPr id="3" name="Content Placeholder 2">
            <a:extLst>
              <a:ext uri="{FF2B5EF4-FFF2-40B4-BE49-F238E27FC236}">
                <a16:creationId xmlns:a16="http://schemas.microsoft.com/office/drawing/2014/main" id="{09C82F15-EA6C-4034-A924-B2682AEB0D5E}"/>
              </a:ext>
            </a:extLst>
          </p:cNvPr>
          <p:cNvSpPr>
            <a:spLocks noGrp="1"/>
          </p:cNvSpPr>
          <p:nvPr>
            <p:ph idx="1"/>
          </p:nvPr>
        </p:nvSpPr>
        <p:spPr/>
        <p:txBody>
          <a:bodyPr/>
          <a:lstStyle/>
          <a:p>
            <a:pPr marL="0" indent="0">
              <a:buNone/>
            </a:pPr>
            <a:r>
              <a:rPr lang="en-CA" u="sng" dirty="0"/>
              <a:t>Facts</a:t>
            </a:r>
          </a:p>
          <a:p>
            <a:r>
              <a:rPr lang="en-CA" dirty="0"/>
              <a:t>Ds </a:t>
            </a:r>
            <a:r>
              <a:rPr lang="en-CA" dirty="0" err="1"/>
              <a:t>Wilkins</a:t>
            </a:r>
            <a:r>
              <a:rPr lang="en-CA" dirty="0"/>
              <a:t>-Fournier and Fournier own and operate an internet site / bulletin board forum freedominion.ca (politics, social issues)</a:t>
            </a:r>
          </a:p>
          <a:p>
            <a:r>
              <a:rPr lang="en-CA" dirty="0"/>
              <a:t>Lots of (allegedly) defamatory comments on the site (“Richard Warman is a </a:t>
            </a:r>
            <a:r>
              <a:rPr lang="en-CA" dirty="0" err="1"/>
              <a:t>felching</a:t>
            </a:r>
            <a:r>
              <a:rPr lang="en-CA" dirty="0"/>
              <a:t> </a:t>
            </a:r>
            <a:r>
              <a:rPr lang="en-CA" dirty="0" err="1"/>
              <a:t>fecalphiliac</a:t>
            </a:r>
            <a:r>
              <a:rPr lang="en-CA" dirty="0"/>
              <a:t>”)</a:t>
            </a:r>
          </a:p>
          <a:p>
            <a:pPr marL="0" indent="0">
              <a:buNone/>
            </a:pPr>
            <a:endParaRPr lang="en-CA" dirty="0"/>
          </a:p>
        </p:txBody>
      </p:sp>
      <p:sp>
        <p:nvSpPr>
          <p:cNvPr id="4" name="Footer Placeholder 3">
            <a:extLst>
              <a:ext uri="{FF2B5EF4-FFF2-40B4-BE49-F238E27FC236}">
                <a16:creationId xmlns:a16="http://schemas.microsoft.com/office/drawing/2014/main" id="{D5DCDA64-8BDE-49EB-9853-C6619D37A5EA}"/>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2695665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74C7-A428-4B56-9B4C-572DBB9FAAA4}"/>
              </a:ext>
            </a:extLst>
          </p:cNvPr>
          <p:cNvSpPr>
            <a:spLocks noGrp="1"/>
          </p:cNvSpPr>
          <p:nvPr>
            <p:ph type="title"/>
          </p:nvPr>
        </p:nvSpPr>
        <p:spPr/>
        <p:txBody>
          <a:bodyPr/>
          <a:lstStyle/>
          <a:p>
            <a:r>
              <a:rPr lang="en-US" i="1" dirty="0"/>
              <a:t>Warman v. Wilkins-Fournier</a:t>
            </a:r>
            <a:endParaRPr lang="en-CA" dirty="0"/>
          </a:p>
        </p:txBody>
      </p:sp>
      <p:sp>
        <p:nvSpPr>
          <p:cNvPr id="3" name="Content Placeholder 2">
            <a:extLst>
              <a:ext uri="{FF2B5EF4-FFF2-40B4-BE49-F238E27FC236}">
                <a16:creationId xmlns:a16="http://schemas.microsoft.com/office/drawing/2014/main" id="{09C82F15-EA6C-4034-A924-B2682AEB0D5E}"/>
              </a:ext>
            </a:extLst>
          </p:cNvPr>
          <p:cNvSpPr>
            <a:spLocks noGrp="1"/>
          </p:cNvSpPr>
          <p:nvPr>
            <p:ph idx="1"/>
          </p:nvPr>
        </p:nvSpPr>
        <p:spPr/>
        <p:txBody>
          <a:bodyPr/>
          <a:lstStyle/>
          <a:p>
            <a:pPr marL="0" indent="0">
              <a:buNone/>
            </a:pPr>
            <a:r>
              <a:rPr lang="en-CA" u="sng" dirty="0"/>
              <a:t>Defendants:</a:t>
            </a:r>
          </a:p>
          <a:p>
            <a:pPr marL="0" indent="0">
              <a:buNone/>
            </a:pPr>
            <a:r>
              <a:rPr lang="en-CA" dirty="0"/>
              <a:t>CONSTANCE WILKINS-FOURNIER and</a:t>
            </a:r>
          </a:p>
          <a:p>
            <a:pPr marL="0" indent="0">
              <a:buNone/>
            </a:pPr>
            <a:r>
              <a:rPr lang="en-CA" dirty="0"/>
              <a:t>MARK FOURNIER and JOHN DOES 1-8</a:t>
            </a:r>
          </a:p>
          <a:p>
            <a:pPr marL="0" indent="0">
              <a:buNone/>
            </a:pPr>
            <a:r>
              <a:rPr lang="en-CA" dirty="0"/>
              <a:t>(AKA </a:t>
            </a:r>
            <a:r>
              <a:rPr lang="en-CA" dirty="0" err="1"/>
              <a:t>Klinxx</a:t>
            </a:r>
            <a:r>
              <a:rPr lang="en-CA" dirty="0"/>
              <a:t>; </a:t>
            </a:r>
            <a:r>
              <a:rPr lang="en-CA" dirty="0" err="1"/>
              <a:t>SaskBigPicture</a:t>
            </a:r>
            <a:r>
              <a:rPr lang="en-CA" dirty="0"/>
              <a:t>; Droid1963;</a:t>
            </a:r>
          </a:p>
          <a:p>
            <a:pPr marL="0" indent="0">
              <a:buNone/>
            </a:pPr>
            <a:r>
              <a:rPr lang="en-CA" dirty="0"/>
              <a:t>conscience; </a:t>
            </a:r>
            <a:r>
              <a:rPr lang="en-CA" dirty="0" err="1"/>
              <a:t>Faramir</a:t>
            </a:r>
            <a:r>
              <a:rPr lang="en-CA" dirty="0"/>
              <a:t>; Peter O’Donnell; </a:t>
            </a:r>
            <a:r>
              <a:rPr lang="en-CA" dirty="0" err="1"/>
              <a:t>Padr</a:t>
            </a:r>
            <a:endParaRPr lang="en-CA" dirty="0"/>
          </a:p>
          <a:p>
            <a:pPr marL="0" indent="0">
              <a:buNone/>
            </a:pPr>
            <a:r>
              <a:rPr lang="en-CA" dirty="0" err="1"/>
              <a:t>Aigh</a:t>
            </a:r>
            <a:r>
              <a:rPr lang="en-CA" dirty="0"/>
              <a:t>; and HR-101)</a:t>
            </a:r>
          </a:p>
        </p:txBody>
      </p:sp>
      <p:sp>
        <p:nvSpPr>
          <p:cNvPr id="4" name="Footer Placeholder 3">
            <a:extLst>
              <a:ext uri="{FF2B5EF4-FFF2-40B4-BE49-F238E27FC236}">
                <a16:creationId xmlns:a16="http://schemas.microsoft.com/office/drawing/2014/main" id="{D5DCDA64-8BDE-49EB-9853-C6619D37A5EA}"/>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3116390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74C7-A428-4B56-9B4C-572DBB9FAAA4}"/>
              </a:ext>
            </a:extLst>
          </p:cNvPr>
          <p:cNvSpPr>
            <a:spLocks noGrp="1"/>
          </p:cNvSpPr>
          <p:nvPr>
            <p:ph type="title"/>
          </p:nvPr>
        </p:nvSpPr>
        <p:spPr/>
        <p:txBody>
          <a:bodyPr/>
          <a:lstStyle/>
          <a:p>
            <a:r>
              <a:rPr lang="en-US" i="1" dirty="0"/>
              <a:t>Warman v. Wilkins-Fournier</a:t>
            </a:r>
            <a:endParaRPr lang="en-CA" dirty="0"/>
          </a:p>
        </p:txBody>
      </p:sp>
      <p:sp>
        <p:nvSpPr>
          <p:cNvPr id="3" name="Content Placeholder 2">
            <a:extLst>
              <a:ext uri="{FF2B5EF4-FFF2-40B4-BE49-F238E27FC236}">
                <a16:creationId xmlns:a16="http://schemas.microsoft.com/office/drawing/2014/main" id="{09C82F15-EA6C-4034-A924-B2682AEB0D5E}"/>
              </a:ext>
            </a:extLst>
          </p:cNvPr>
          <p:cNvSpPr>
            <a:spLocks noGrp="1"/>
          </p:cNvSpPr>
          <p:nvPr>
            <p:ph idx="1"/>
          </p:nvPr>
        </p:nvSpPr>
        <p:spPr/>
        <p:txBody>
          <a:bodyPr/>
          <a:lstStyle/>
          <a:p>
            <a:pPr marL="0" indent="0">
              <a:buNone/>
            </a:pPr>
            <a:r>
              <a:rPr lang="en-CA" u="sng" dirty="0"/>
              <a:t>Issue:</a:t>
            </a:r>
            <a:r>
              <a:rPr lang="en-CA" dirty="0"/>
              <a:t> need info about anon Ds:</a:t>
            </a:r>
          </a:p>
          <a:p>
            <a:pPr marL="457200" indent="-457200">
              <a:buFont typeface="+mj-lt"/>
              <a:buAutoNum type="arabicPeriod"/>
            </a:pPr>
            <a:endParaRPr lang="en-CA" sz="2400" dirty="0"/>
          </a:p>
          <a:p>
            <a:pPr marL="457200" indent="-457200">
              <a:buFont typeface="+mj-lt"/>
              <a:buAutoNum type="arabicPeriod"/>
            </a:pPr>
            <a:r>
              <a:rPr lang="en-CA" sz="2400" dirty="0"/>
              <a:t>email addresses and all personal information the John Doe Defendants used and submitted to freedominion.ca to register their access accounts, and/or profiles in the freedominion.ca site forum;</a:t>
            </a:r>
          </a:p>
          <a:p>
            <a:pPr marL="457200" indent="-457200">
              <a:buFont typeface="+mj-lt"/>
              <a:buAutoNum type="arabicPeriod"/>
            </a:pPr>
            <a:r>
              <a:rPr lang="en-CA" sz="2400" dirty="0"/>
              <a:t>IP addresses of the computers used to establish the accounts in question</a:t>
            </a:r>
          </a:p>
          <a:p>
            <a:pPr marL="457200" indent="-457200">
              <a:buFont typeface="+mj-lt"/>
              <a:buAutoNum type="arabicPeriod"/>
            </a:pPr>
            <a:r>
              <a:rPr lang="en-CA" sz="2400" dirty="0"/>
              <a:t>IP addresses the John Doe Defendants used when making the specific postings identified in the Statement of Claim</a:t>
            </a:r>
          </a:p>
        </p:txBody>
      </p:sp>
      <p:sp>
        <p:nvSpPr>
          <p:cNvPr id="4" name="Footer Placeholder 3">
            <a:extLst>
              <a:ext uri="{FF2B5EF4-FFF2-40B4-BE49-F238E27FC236}">
                <a16:creationId xmlns:a16="http://schemas.microsoft.com/office/drawing/2014/main" id="{D5DCDA64-8BDE-49EB-9853-C6619D37A5EA}"/>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2082048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74C7-A428-4B56-9B4C-572DBB9FAAA4}"/>
              </a:ext>
            </a:extLst>
          </p:cNvPr>
          <p:cNvSpPr>
            <a:spLocks noGrp="1"/>
          </p:cNvSpPr>
          <p:nvPr>
            <p:ph type="title"/>
          </p:nvPr>
        </p:nvSpPr>
        <p:spPr/>
        <p:txBody>
          <a:bodyPr/>
          <a:lstStyle/>
          <a:p>
            <a:r>
              <a:rPr lang="en-US" i="1" dirty="0"/>
              <a:t>Warman v. Wilkins-Fournier</a:t>
            </a:r>
            <a:endParaRPr lang="en-CA" dirty="0"/>
          </a:p>
        </p:txBody>
      </p:sp>
      <p:sp>
        <p:nvSpPr>
          <p:cNvPr id="3" name="Content Placeholder 2">
            <a:extLst>
              <a:ext uri="{FF2B5EF4-FFF2-40B4-BE49-F238E27FC236}">
                <a16:creationId xmlns:a16="http://schemas.microsoft.com/office/drawing/2014/main" id="{09C82F15-EA6C-4034-A924-B2682AEB0D5E}"/>
              </a:ext>
            </a:extLst>
          </p:cNvPr>
          <p:cNvSpPr>
            <a:spLocks noGrp="1"/>
          </p:cNvSpPr>
          <p:nvPr>
            <p:ph idx="1"/>
          </p:nvPr>
        </p:nvSpPr>
        <p:spPr/>
        <p:txBody>
          <a:bodyPr/>
          <a:lstStyle/>
          <a:p>
            <a:pPr marL="0" indent="0">
              <a:buNone/>
            </a:pPr>
            <a:r>
              <a:rPr lang="en-CA" sz="2400" b="1" dirty="0"/>
              <a:t>2009</a:t>
            </a:r>
            <a:r>
              <a:rPr lang="en-CA" sz="2400" dirty="0"/>
              <a:t> 309 DLR (4th) 227</a:t>
            </a:r>
          </a:p>
          <a:p>
            <a:pPr marL="0" indent="0">
              <a:buNone/>
            </a:pPr>
            <a:endParaRPr lang="en-CA" sz="2400" dirty="0"/>
          </a:p>
          <a:p>
            <a:pPr marL="0" indent="0">
              <a:buNone/>
            </a:pPr>
            <a:r>
              <a:rPr lang="en-CA" sz="2400" dirty="0"/>
              <a:t>Based on Ontario </a:t>
            </a:r>
            <a:r>
              <a:rPr lang="en-CA" sz="2400" i="1" dirty="0"/>
              <a:t>Rules of Civil Procedure</a:t>
            </a:r>
            <a:r>
              <a:rPr lang="en-CA" sz="2400" dirty="0"/>
              <a:t> of mandatory documentary disclosure:</a:t>
            </a:r>
          </a:p>
          <a:p>
            <a:pPr marL="0" indent="0">
              <a:buNone/>
            </a:pPr>
            <a:r>
              <a:rPr lang="en-CA" sz="2400" dirty="0"/>
              <a:t>“In my view, the Defendants are under an obligation to disclose all documents in their power or control.” (documents would help identify Ds)</a:t>
            </a:r>
          </a:p>
          <a:p>
            <a:pPr marL="0" indent="0">
              <a:buNone/>
            </a:pPr>
            <a:endParaRPr lang="en-CA" sz="2400" dirty="0"/>
          </a:p>
          <a:p>
            <a:pPr marL="0" indent="0">
              <a:buNone/>
            </a:pPr>
            <a:r>
              <a:rPr lang="en-CA" sz="2400" dirty="0"/>
              <a:t>“the court’s most recent pronouncement on this is that there is no reasonable expectation of privacy.”</a:t>
            </a:r>
          </a:p>
          <a:p>
            <a:pPr marL="0" indent="0">
              <a:buNone/>
            </a:pPr>
            <a:r>
              <a:rPr lang="en-CA" sz="2800" dirty="0">
                <a:sym typeface="Wingdings" panose="05000000000000000000" pitchFamily="2" charset="2"/>
              </a:rPr>
              <a:t> cf. </a:t>
            </a:r>
            <a:r>
              <a:rPr lang="en-CA" sz="2800" i="1" dirty="0">
                <a:sym typeface="Wingdings" panose="05000000000000000000" pitchFamily="2" charset="2"/>
              </a:rPr>
              <a:t>R v. Spencer </a:t>
            </a:r>
            <a:r>
              <a:rPr lang="en-CA" sz="2800" b="1" dirty="0">
                <a:sym typeface="Wingdings" panose="05000000000000000000" pitchFamily="2" charset="2"/>
              </a:rPr>
              <a:t>2014</a:t>
            </a:r>
            <a:endParaRPr lang="en-CA" sz="2800" b="1" dirty="0"/>
          </a:p>
        </p:txBody>
      </p:sp>
      <p:sp>
        <p:nvSpPr>
          <p:cNvPr id="4" name="Footer Placeholder 3">
            <a:extLst>
              <a:ext uri="{FF2B5EF4-FFF2-40B4-BE49-F238E27FC236}">
                <a16:creationId xmlns:a16="http://schemas.microsoft.com/office/drawing/2014/main" id="{D5DCDA64-8BDE-49EB-9853-C6619D37A5EA}"/>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058461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74C7-A428-4B56-9B4C-572DBB9FAAA4}"/>
              </a:ext>
            </a:extLst>
          </p:cNvPr>
          <p:cNvSpPr>
            <a:spLocks noGrp="1"/>
          </p:cNvSpPr>
          <p:nvPr>
            <p:ph type="title"/>
          </p:nvPr>
        </p:nvSpPr>
        <p:spPr/>
        <p:txBody>
          <a:bodyPr/>
          <a:lstStyle/>
          <a:p>
            <a:r>
              <a:rPr lang="en-US" i="1" dirty="0"/>
              <a:t>Warman v. Wilkins-Fournier</a:t>
            </a:r>
            <a:r>
              <a:rPr lang="en-US" dirty="0"/>
              <a:t> 2</a:t>
            </a:r>
            <a:endParaRPr lang="en-CA" dirty="0"/>
          </a:p>
        </p:txBody>
      </p:sp>
      <p:sp>
        <p:nvSpPr>
          <p:cNvPr id="3" name="Content Placeholder 2">
            <a:extLst>
              <a:ext uri="{FF2B5EF4-FFF2-40B4-BE49-F238E27FC236}">
                <a16:creationId xmlns:a16="http://schemas.microsoft.com/office/drawing/2014/main" id="{09C82F15-EA6C-4034-A924-B2682AEB0D5E}"/>
              </a:ext>
            </a:extLst>
          </p:cNvPr>
          <p:cNvSpPr>
            <a:spLocks noGrp="1"/>
          </p:cNvSpPr>
          <p:nvPr>
            <p:ph idx="1"/>
          </p:nvPr>
        </p:nvSpPr>
        <p:spPr/>
        <p:txBody>
          <a:bodyPr/>
          <a:lstStyle/>
          <a:p>
            <a:pPr marL="0" indent="0">
              <a:buNone/>
            </a:pPr>
            <a:r>
              <a:rPr lang="en-CA" sz="2400" b="1" dirty="0"/>
              <a:t>March 2010</a:t>
            </a:r>
            <a:r>
              <a:rPr lang="en-CA" sz="2400" dirty="0"/>
              <a:t> 2010 ONSC 2826</a:t>
            </a:r>
          </a:p>
          <a:p>
            <a:pPr marL="0" indent="0">
              <a:buNone/>
            </a:pPr>
            <a:endParaRPr lang="en-CA" dirty="0">
              <a:sym typeface="Wingdings" panose="05000000000000000000" pitchFamily="2" charset="2"/>
            </a:endParaRPr>
          </a:p>
          <a:p>
            <a:pPr marL="0" indent="0">
              <a:buNone/>
            </a:pPr>
            <a:r>
              <a:rPr lang="en-CA" dirty="0">
                <a:sym typeface="Wingdings" panose="05000000000000000000" pitchFamily="2" charset="2"/>
              </a:rPr>
              <a:t> Motion to strike a D’s counterclaim for abuse of process is granted</a:t>
            </a:r>
            <a:endParaRPr lang="en-CA" dirty="0"/>
          </a:p>
        </p:txBody>
      </p:sp>
      <p:sp>
        <p:nvSpPr>
          <p:cNvPr id="4" name="Footer Placeholder 3">
            <a:extLst>
              <a:ext uri="{FF2B5EF4-FFF2-40B4-BE49-F238E27FC236}">
                <a16:creationId xmlns:a16="http://schemas.microsoft.com/office/drawing/2014/main" id="{D5DCDA64-8BDE-49EB-9853-C6619D37A5EA}"/>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759375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74C7-A428-4B56-9B4C-572DBB9FAAA4}"/>
              </a:ext>
            </a:extLst>
          </p:cNvPr>
          <p:cNvSpPr>
            <a:spLocks noGrp="1"/>
          </p:cNvSpPr>
          <p:nvPr>
            <p:ph type="title"/>
          </p:nvPr>
        </p:nvSpPr>
        <p:spPr/>
        <p:txBody>
          <a:bodyPr/>
          <a:lstStyle/>
          <a:p>
            <a:r>
              <a:rPr lang="en-US" i="1" dirty="0"/>
              <a:t>Warman v. Wilkins-Fournier </a:t>
            </a:r>
            <a:r>
              <a:rPr lang="en-US" dirty="0"/>
              <a:t>III:</a:t>
            </a:r>
            <a:br>
              <a:rPr lang="en-US" dirty="0"/>
            </a:br>
            <a:r>
              <a:rPr lang="en-US" dirty="0"/>
              <a:t>The Revenge</a:t>
            </a:r>
            <a:endParaRPr lang="en-CA" dirty="0"/>
          </a:p>
        </p:txBody>
      </p:sp>
      <p:sp>
        <p:nvSpPr>
          <p:cNvPr id="3" name="Content Placeholder 2">
            <a:extLst>
              <a:ext uri="{FF2B5EF4-FFF2-40B4-BE49-F238E27FC236}">
                <a16:creationId xmlns:a16="http://schemas.microsoft.com/office/drawing/2014/main" id="{09C82F15-EA6C-4034-A924-B2682AEB0D5E}"/>
              </a:ext>
            </a:extLst>
          </p:cNvPr>
          <p:cNvSpPr>
            <a:spLocks noGrp="1"/>
          </p:cNvSpPr>
          <p:nvPr>
            <p:ph idx="1"/>
          </p:nvPr>
        </p:nvSpPr>
        <p:spPr/>
        <p:txBody>
          <a:bodyPr/>
          <a:lstStyle/>
          <a:p>
            <a:pPr marL="0" indent="0">
              <a:buNone/>
            </a:pPr>
            <a:r>
              <a:rPr lang="en-CA" sz="2400" b="1" dirty="0"/>
              <a:t>May 2010 </a:t>
            </a:r>
            <a:r>
              <a:rPr lang="en-CA" sz="2400" dirty="0"/>
              <a:t>100 O.R. (3d) 648 </a:t>
            </a:r>
            <a:r>
              <a:rPr lang="en-CA" sz="2400" dirty="0">
                <a:sym typeface="Wingdings" panose="05000000000000000000" pitchFamily="2" charset="2"/>
              </a:rPr>
              <a:t> Appeal of 1 </a:t>
            </a:r>
            <a:r>
              <a:rPr lang="en-CA" sz="2400" b="1" dirty="0">
                <a:sym typeface="Wingdings" panose="05000000000000000000" pitchFamily="2" charset="2"/>
              </a:rPr>
              <a:t>allowed</a:t>
            </a:r>
          </a:p>
          <a:p>
            <a:pPr marL="0" indent="0">
              <a:buNone/>
            </a:pPr>
            <a:endParaRPr lang="en-CA" sz="2400" dirty="0">
              <a:sym typeface="Wingdings" panose="05000000000000000000" pitchFamily="2" charset="2"/>
            </a:endParaRPr>
          </a:p>
          <a:p>
            <a:pPr marL="0" indent="0">
              <a:buNone/>
            </a:pPr>
            <a:r>
              <a:rPr lang="en-CA" sz="2400" dirty="0"/>
              <a:t>“In this case, it is clear that both the right of freedom of expression, guaranteed by s. 2(b) of the </a:t>
            </a:r>
            <a:r>
              <a:rPr lang="en-CA" sz="2400" i="1" dirty="0"/>
              <a:t>Charter</a:t>
            </a:r>
            <a:r>
              <a:rPr lang="en-CA" sz="2400" dirty="0"/>
              <a:t>, as well as privacy interests that are also recognized by the </a:t>
            </a:r>
            <a:r>
              <a:rPr lang="en-CA" sz="2400" i="1" dirty="0"/>
              <a:t>Charter</a:t>
            </a:r>
            <a:r>
              <a:rPr lang="en-CA" sz="2400" dirty="0"/>
              <a:t>, are engaged.”</a:t>
            </a:r>
          </a:p>
          <a:p>
            <a:pPr marL="0" indent="0">
              <a:buNone/>
            </a:pPr>
            <a:r>
              <a:rPr lang="en-CA" sz="2400" dirty="0"/>
              <a:t>“The fundamental premise of Norwich </a:t>
            </a:r>
            <a:r>
              <a:rPr lang="en-CA" sz="2400" dirty="0" err="1"/>
              <a:t>Pharmacal</a:t>
            </a:r>
            <a:r>
              <a:rPr lang="en-CA" sz="2400" dirty="0"/>
              <a:t> is that, where privacy interests are involved, disclosure is not automatic even if the plaintiff establishes relevance and the absence of any of the traditional categories of privilege. Norwich </a:t>
            </a:r>
            <a:r>
              <a:rPr lang="en-CA" sz="2400" dirty="0" err="1"/>
              <a:t>Pharmacal</a:t>
            </a:r>
            <a:r>
              <a:rPr lang="en-CA" sz="2400" dirty="0"/>
              <a:t> requires the court to go on to consider five factors…”</a:t>
            </a:r>
          </a:p>
        </p:txBody>
      </p:sp>
      <p:sp>
        <p:nvSpPr>
          <p:cNvPr id="4" name="Footer Placeholder 3">
            <a:extLst>
              <a:ext uri="{FF2B5EF4-FFF2-40B4-BE49-F238E27FC236}">
                <a16:creationId xmlns:a16="http://schemas.microsoft.com/office/drawing/2014/main" id="{D5DCDA64-8BDE-49EB-9853-C6619D37A5EA}"/>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066863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74C7-A428-4B56-9B4C-572DBB9FAAA4}"/>
              </a:ext>
            </a:extLst>
          </p:cNvPr>
          <p:cNvSpPr>
            <a:spLocks noGrp="1"/>
          </p:cNvSpPr>
          <p:nvPr>
            <p:ph type="title"/>
          </p:nvPr>
        </p:nvSpPr>
        <p:spPr>
          <a:xfrm>
            <a:off x="0" y="274638"/>
            <a:ext cx="9144000" cy="1143000"/>
          </a:xfrm>
        </p:spPr>
        <p:txBody>
          <a:bodyPr/>
          <a:lstStyle/>
          <a:p>
            <a:r>
              <a:rPr lang="en-US" i="1" dirty="0"/>
              <a:t>Warman v. Wilkins-Fournier </a:t>
            </a:r>
            <a:r>
              <a:rPr lang="en-US" dirty="0"/>
              <a:t>III (cont.)</a:t>
            </a:r>
            <a:endParaRPr lang="en-CA" dirty="0"/>
          </a:p>
        </p:txBody>
      </p:sp>
      <p:sp>
        <p:nvSpPr>
          <p:cNvPr id="3" name="Content Placeholder 2">
            <a:extLst>
              <a:ext uri="{FF2B5EF4-FFF2-40B4-BE49-F238E27FC236}">
                <a16:creationId xmlns:a16="http://schemas.microsoft.com/office/drawing/2014/main" id="{09C82F15-EA6C-4034-A924-B2682AEB0D5E}"/>
              </a:ext>
            </a:extLst>
          </p:cNvPr>
          <p:cNvSpPr>
            <a:spLocks noGrp="1"/>
          </p:cNvSpPr>
          <p:nvPr>
            <p:ph idx="1"/>
          </p:nvPr>
        </p:nvSpPr>
        <p:spPr>
          <a:xfrm>
            <a:off x="457200" y="1417638"/>
            <a:ext cx="8229600" cy="4708525"/>
          </a:xfrm>
        </p:spPr>
        <p:txBody>
          <a:bodyPr/>
          <a:lstStyle/>
          <a:p>
            <a:pPr marL="0" indent="0">
              <a:buNone/>
            </a:pPr>
            <a:r>
              <a:rPr lang="en-CA" sz="2000" dirty="0">
                <a:sym typeface="Wingdings" panose="05000000000000000000" pitchFamily="2" charset="2"/>
              </a:rPr>
              <a:t>“Given the circumstances in this action, the motions judge was therefore required to have regard to the following considerations: </a:t>
            </a:r>
          </a:p>
          <a:p>
            <a:pPr marL="0" indent="0">
              <a:buNone/>
            </a:pPr>
            <a:endParaRPr lang="en-CA" sz="2000" dirty="0">
              <a:sym typeface="Wingdings" panose="05000000000000000000" pitchFamily="2" charset="2"/>
            </a:endParaRPr>
          </a:p>
          <a:p>
            <a:pPr marL="0" indent="0">
              <a:buNone/>
            </a:pPr>
            <a:r>
              <a:rPr lang="en-CA" sz="2200" dirty="0">
                <a:sym typeface="Wingdings" panose="05000000000000000000" pitchFamily="2" charset="2"/>
              </a:rPr>
              <a:t>(1) whether the unknown alleged wrongdoer could have a reasonable expectation of anonymity in the particular circumstances; </a:t>
            </a:r>
          </a:p>
          <a:p>
            <a:pPr marL="0" indent="0">
              <a:buNone/>
            </a:pPr>
            <a:r>
              <a:rPr lang="en-CA" sz="2200" dirty="0">
                <a:sym typeface="Wingdings" panose="05000000000000000000" pitchFamily="2" charset="2"/>
              </a:rPr>
              <a:t>(2) whether the Respondent has established a </a:t>
            </a:r>
            <a:r>
              <a:rPr lang="en-CA" sz="3600" i="1" dirty="0">
                <a:sym typeface="Wingdings" panose="05000000000000000000" pitchFamily="2" charset="2"/>
              </a:rPr>
              <a:t>prima facie </a:t>
            </a:r>
            <a:r>
              <a:rPr lang="en-CA" sz="2200" dirty="0">
                <a:sym typeface="Wingdings" panose="05000000000000000000" pitchFamily="2" charset="2"/>
              </a:rPr>
              <a:t>case against the unknown alleged wrongdoer and is acting in good faith; </a:t>
            </a:r>
          </a:p>
          <a:p>
            <a:pPr marL="0" indent="0">
              <a:buNone/>
            </a:pPr>
            <a:r>
              <a:rPr lang="en-CA" sz="2200" dirty="0">
                <a:sym typeface="Wingdings" panose="05000000000000000000" pitchFamily="2" charset="2"/>
              </a:rPr>
              <a:t>(3) whether the Respondent has taken reasonable steps to identify the anonymous party and has been unable to do so; and </a:t>
            </a:r>
          </a:p>
          <a:p>
            <a:pPr marL="0" indent="0">
              <a:buNone/>
            </a:pPr>
            <a:r>
              <a:rPr lang="en-CA" sz="2200" dirty="0">
                <a:sym typeface="Wingdings" panose="05000000000000000000" pitchFamily="2" charset="2"/>
              </a:rPr>
              <a:t>(4) whether the public interests favouring disclosure outweigh the legitimate interests of freedom of expression and right to privacy of the persons sought to be identified if the disclosure is ordered.”</a:t>
            </a:r>
          </a:p>
        </p:txBody>
      </p:sp>
      <p:sp>
        <p:nvSpPr>
          <p:cNvPr id="4" name="Footer Placeholder 3">
            <a:extLst>
              <a:ext uri="{FF2B5EF4-FFF2-40B4-BE49-F238E27FC236}">
                <a16:creationId xmlns:a16="http://schemas.microsoft.com/office/drawing/2014/main" id="{D5DCDA64-8BDE-49EB-9853-C6619D37A5EA}"/>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3571064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F4E2E-1CE6-45E6-A0DF-1FF86BD60479}"/>
              </a:ext>
            </a:extLst>
          </p:cNvPr>
          <p:cNvSpPr>
            <a:spLocks noGrp="1"/>
          </p:cNvSpPr>
          <p:nvPr>
            <p:ph type="title"/>
          </p:nvPr>
        </p:nvSpPr>
        <p:spPr/>
        <p:txBody>
          <a:bodyPr/>
          <a:lstStyle/>
          <a:p>
            <a:r>
              <a:rPr lang="en-CA" dirty="0"/>
              <a:t>Admin Crap</a:t>
            </a:r>
          </a:p>
        </p:txBody>
      </p:sp>
      <p:sp>
        <p:nvSpPr>
          <p:cNvPr id="3" name="Content Placeholder 2">
            <a:extLst>
              <a:ext uri="{FF2B5EF4-FFF2-40B4-BE49-F238E27FC236}">
                <a16:creationId xmlns:a16="http://schemas.microsoft.com/office/drawing/2014/main" id="{6F29BFB3-EB5C-4A5C-B3A5-28DD93FF696C}"/>
              </a:ext>
            </a:extLst>
          </p:cNvPr>
          <p:cNvSpPr>
            <a:spLocks noGrp="1"/>
          </p:cNvSpPr>
          <p:nvPr>
            <p:ph idx="1"/>
          </p:nvPr>
        </p:nvSpPr>
        <p:spPr>
          <a:xfrm>
            <a:off x="457200" y="1844824"/>
            <a:ext cx="8229600" cy="4281339"/>
          </a:xfrm>
        </p:spPr>
        <p:txBody>
          <a:bodyPr/>
          <a:lstStyle/>
          <a:p>
            <a:pPr eaLnBrk="1" hangingPunct="1">
              <a:defRPr/>
            </a:pPr>
            <a:r>
              <a:rPr lang="en-CA" dirty="0"/>
              <a:t>News presentations – email me topic beforehand please</a:t>
            </a:r>
          </a:p>
          <a:p>
            <a:pPr eaLnBrk="1" hangingPunct="1">
              <a:defRPr/>
            </a:pPr>
            <a:r>
              <a:rPr lang="en-CA" dirty="0"/>
              <a:t>Class schedule / course outline update next week</a:t>
            </a:r>
          </a:p>
          <a:p>
            <a:pPr eaLnBrk="1" hangingPunct="1">
              <a:defRPr/>
            </a:pPr>
            <a:r>
              <a:rPr lang="en-CA" dirty="0"/>
              <a:t>No class next week – FOCUS! FOCUS! </a:t>
            </a:r>
            <a:r>
              <a:rPr lang="en-CA" dirty="0" err="1"/>
              <a:t>FOCUS</a:t>
            </a:r>
            <a:r>
              <a:rPr lang="en-CA" dirty="0"/>
              <a:t>! And…</a:t>
            </a:r>
          </a:p>
          <a:p>
            <a:pPr eaLnBrk="1" hangingPunct="1">
              <a:defRPr/>
            </a:pPr>
            <a:r>
              <a:rPr lang="en-CA" dirty="0">
                <a:sym typeface="Wingdings" panose="05000000000000000000" pitchFamily="2" charset="2"/>
              </a:rPr>
              <a:t>Paper topics…</a:t>
            </a:r>
            <a:endParaRPr lang="en-CA" dirty="0"/>
          </a:p>
          <a:p>
            <a:endParaRPr lang="en-CA" sz="2800" dirty="0"/>
          </a:p>
        </p:txBody>
      </p:sp>
      <p:sp>
        <p:nvSpPr>
          <p:cNvPr id="4" name="Footer Placeholder 3">
            <a:extLst>
              <a:ext uri="{FF2B5EF4-FFF2-40B4-BE49-F238E27FC236}">
                <a16:creationId xmlns:a16="http://schemas.microsoft.com/office/drawing/2014/main" id="{7B7BF4D1-98BE-4009-8817-5537F10CBC0F}"/>
              </a:ext>
            </a:extLst>
          </p:cNvPr>
          <p:cNvSpPr>
            <a:spLocks noGrp="1"/>
          </p:cNvSpPr>
          <p:nvPr>
            <p:ph type="ftr" sz="quarter" idx="11"/>
          </p:nvPr>
        </p:nvSpPr>
        <p:spPr/>
        <p:txBody>
          <a:bodyPr/>
          <a:lstStyle/>
          <a:p>
            <a:pPr>
              <a:defRPr/>
            </a:pPr>
            <a:r>
              <a:rPr lang="en-US" dirty="0"/>
              <a:t>Class 7</a:t>
            </a:r>
          </a:p>
        </p:txBody>
      </p:sp>
    </p:spTree>
    <p:extLst>
      <p:ext uri="{BB962C8B-B14F-4D97-AF65-F5344CB8AC3E}">
        <p14:creationId xmlns:p14="http://schemas.microsoft.com/office/powerpoint/2010/main" val="2831473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74C7-A428-4B56-9B4C-572DBB9FAAA4}"/>
              </a:ext>
            </a:extLst>
          </p:cNvPr>
          <p:cNvSpPr>
            <a:spLocks noGrp="1"/>
          </p:cNvSpPr>
          <p:nvPr>
            <p:ph type="title"/>
          </p:nvPr>
        </p:nvSpPr>
        <p:spPr>
          <a:xfrm>
            <a:off x="0" y="274638"/>
            <a:ext cx="9144000" cy="1143000"/>
          </a:xfrm>
        </p:spPr>
        <p:txBody>
          <a:bodyPr/>
          <a:lstStyle/>
          <a:p>
            <a:r>
              <a:rPr lang="en-US" i="1" dirty="0"/>
              <a:t>Warman v. Wilkins-Fournier </a:t>
            </a:r>
            <a:r>
              <a:rPr lang="en-US" dirty="0"/>
              <a:t>IV:</a:t>
            </a:r>
            <a:br>
              <a:rPr lang="en-US" dirty="0"/>
            </a:br>
            <a:r>
              <a:rPr lang="en-US" dirty="0"/>
              <a:t>The Return</a:t>
            </a:r>
            <a:endParaRPr lang="en-CA" dirty="0"/>
          </a:p>
        </p:txBody>
      </p:sp>
      <p:sp>
        <p:nvSpPr>
          <p:cNvPr id="3" name="Content Placeholder 2">
            <a:extLst>
              <a:ext uri="{FF2B5EF4-FFF2-40B4-BE49-F238E27FC236}">
                <a16:creationId xmlns:a16="http://schemas.microsoft.com/office/drawing/2014/main" id="{09C82F15-EA6C-4034-A924-B2682AEB0D5E}"/>
              </a:ext>
            </a:extLst>
          </p:cNvPr>
          <p:cNvSpPr>
            <a:spLocks noGrp="1"/>
          </p:cNvSpPr>
          <p:nvPr>
            <p:ph idx="1"/>
          </p:nvPr>
        </p:nvSpPr>
        <p:spPr/>
        <p:txBody>
          <a:bodyPr/>
          <a:lstStyle/>
          <a:p>
            <a:pPr marL="0" indent="0">
              <a:buNone/>
            </a:pPr>
            <a:r>
              <a:rPr lang="en-CA" sz="2400" dirty="0">
                <a:sym typeface="Wingdings" panose="05000000000000000000" pitchFamily="2" charset="2"/>
              </a:rPr>
              <a:t>2011 ONSC 3023</a:t>
            </a:r>
          </a:p>
          <a:p>
            <a:pPr>
              <a:buFont typeface="Wingdings" panose="05000000000000000000" pitchFamily="2" charset="2"/>
              <a:buChar char="à"/>
            </a:pPr>
            <a:r>
              <a:rPr lang="en-CA" sz="2400" dirty="0">
                <a:sym typeface="Wingdings" panose="05000000000000000000" pitchFamily="2" charset="2"/>
              </a:rPr>
              <a:t>4 factors of III methodically gone through by motions judge:</a:t>
            </a:r>
          </a:p>
          <a:p>
            <a:pPr marL="0" indent="0">
              <a:buNone/>
            </a:pPr>
            <a:r>
              <a:rPr lang="en-CA" sz="2400" dirty="0">
                <a:sym typeface="Wingdings" panose="05000000000000000000" pitchFamily="2" charset="2"/>
              </a:rPr>
              <a:t>3 – Reasonable steps? Yes</a:t>
            </a:r>
          </a:p>
          <a:p>
            <a:pPr marL="0" indent="0">
              <a:buNone/>
            </a:pPr>
            <a:r>
              <a:rPr lang="en-CA" sz="2400" dirty="0">
                <a:sym typeface="Wingdings" panose="05000000000000000000" pitchFamily="2" charset="2"/>
              </a:rPr>
              <a:t>1 – Reasonable expectation of anonymity? No  Terms of use, citing </a:t>
            </a:r>
            <a:r>
              <a:rPr lang="en-CA" sz="2400" i="1" dirty="0">
                <a:sym typeface="Wingdings" panose="05000000000000000000" pitchFamily="2" charset="2"/>
              </a:rPr>
              <a:t>York</a:t>
            </a:r>
            <a:r>
              <a:rPr lang="en-CA" sz="2400" dirty="0">
                <a:sym typeface="Wingdings" panose="05000000000000000000" pitchFamily="2" charset="2"/>
              </a:rPr>
              <a:t> case</a:t>
            </a:r>
          </a:p>
          <a:p>
            <a:pPr marL="0" indent="0">
              <a:buNone/>
            </a:pPr>
            <a:r>
              <a:rPr lang="en-CA" sz="2400" dirty="0">
                <a:sym typeface="Wingdings" panose="05000000000000000000" pitchFamily="2" charset="2"/>
              </a:rPr>
              <a:t>2 – </a:t>
            </a:r>
            <a:r>
              <a:rPr lang="en-CA" sz="2400" i="1" dirty="0">
                <a:sym typeface="Wingdings" panose="05000000000000000000" pitchFamily="2" charset="2"/>
              </a:rPr>
              <a:t>Prima facie </a:t>
            </a:r>
            <a:r>
              <a:rPr lang="en-CA" sz="2400" dirty="0">
                <a:sym typeface="Wingdings" panose="05000000000000000000" pitchFamily="2" charset="2"/>
              </a:rPr>
              <a:t>case? Yes, using </a:t>
            </a:r>
            <a:r>
              <a:rPr lang="en-CA" sz="2400" i="1" dirty="0">
                <a:sym typeface="Wingdings" panose="05000000000000000000" pitchFamily="2" charset="2"/>
              </a:rPr>
              <a:t>Grant v. Torstar </a:t>
            </a:r>
            <a:r>
              <a:rPr lang="en-CA" sz="2400" dirty="0">
                <a:sym typeface="Wingdings" panose="05000000000000000000" pitchFamily="2" charset="2"/>
              </a:rPr>
              <a:t>(coming up…)</a:t>
            </a:r>
          </a:p>
          <a:p>
            <a:pPr marL="0" indent="0">
              <a:buNone/>
            </a:pPr>
            <a:r>
              <a:rPr lang="en-CA" sz="2400" dirty="0">
                <a:sym typeface="Wingdings" panose="05000000000000000000" pitchFamily="2" charset="2"/>
              </a:rPr>
              <a:t>‘The Defendants …the posting was an opinion and the words “</a:t>
            </a:r>
            <a:r>
              <a:rPr lang="en-CA" sz="2400" dirty="0" err="1">
                <a:sym typeface="Wingdings" panose="05000000000000000000" pitchFamily="2" charset="2"/>
              </a:rPr>
              <a:t>felching</a:t>
            </a:r>
            <a:r>
              <a:rPr lang="en-CA" sz="2400" dirty="0">
                <a:sym typeface="Wingdings" panose="05000000000000000000" pitchFamily="2" charset="2"/>
              </a:rPr>
              <a:t> </a:t>
            </a:r>
            <a:r>
              <a:rPr lang="en-CA" sz="2400" dirty="0" err="1">
                <a:sym typeface="Wingdings" panose="05000000000000000000" pitchFamily="2" charset="2"/>
              </a:rPr>
              <a:t>fecalphiliac</a:t>
            </a:r>
            <a:r>
              <a:rPr lang="en-CA" sz="2400" dirty="0">
                <a:sym typeface="Wingdings" panose="05000000000000000000" pitchFamily="2" charset="2"/>
              </a:rPr>
              <a:t>,” although rude, were analogous to words such as “asshole” and “douche bag,” which are regularly used throughout the Internet’ … ‘not persuasive … term (</a:t>
            </a:r>
            <a:r>
              <a:rPr lang="en-CA" sz="2400" dirty="0" err="1">
                <a:sym typeface="Wingdings" panose="05000000000000000000" pitchFamily="2" charset="2"/>
              </a:rPr>
              <a:t>f.f.</a:t>
            </a:r>
            <a:r>
              <a:rPr lang="en-CA" sz="2400" dirty="0">
                <a:sym typeface="Wingdings" panose="05000000000000000000" pitchFamily="2" charset="2"/>
              </a:rPr>
              <a:t>) implies Warman is a sexual deviant’</a:t>
            </a:r>
          </a:p>
          <a:p>
            <a:pPr marL="0" indent="0">
              <a:buNone/>
            </a:pPr>
            <a:endParaRPr lang="en-CA" sz="2400" dirty="0">
              <a:sym typeface="Wingdings" panose="05000000000000000000" pitchFamily="2" charset="2"/>
            </a:endParaRPr>
          </a:p>
          <a:p>
            <a:pPr marL="0" indent="0">
              <a:buNone/>
            </a:pPr>
            <a:endParaRPr lang="en-CA" sz="2400" dirty="0">
              <a:sym typeface="Wingdings" panose="05000000000000000000" pitchFamily="2" charset="2"/>
            </a:endParaRPr>
          </a:p>
        </p:txBody>
      </p:sp>
      <p:sp>
        <p:nvSpPr>
          <p:cNvPr id="4" name="Footer Placeholder 3">
            <a:extLst>
              <a:ext uri="{FF2B5EF4-FFF2-40B4-BE49-F238E27FC236}">
                <a16:creationId xmlns:a16="http://schemas.microsoft.com/office/drawing/2014/main" id="{D5DCDA64-8BDE-49EB-9853-C6619D37A5EA}"/>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2583396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74C7-A428-4B56-9B4C-572DBB9FAAA4}"/>
              </a:ext>
            </a:extLst>
          </p:cNvPr>
          <p:cNvSpPr>
            <a:spLocks noGrp="1"/>
          </p:cNvSpPr>
          <p:nvPr>
            <p:ph type="title"/>
          </p:nvPr>
        </p:nvSpPr>
        <p:spPr>
          <a:xfrm>
            <a:off x="0" y="274638"/>
            <a:ext cx="9144000" cy="1143000"/>
          </a:xfrm>
        </p:spPr>
        <p:txBody>
          <a:bodyPr/>
          <a:lstStyle/>
          <a:p>
            <a:r>
              <a:rPr lang="en-US" i="1" dirty="0"/>
              <a:t>Warman v. Wilkins-Fournier </a:t>
            </a:r>
            <a:r>
              <a:rPr lang="en-US" dirty="0"/>
              <a:t>IV:</a:t>
            </a:r>
            <a:br>
              <a:rPr lang="en-US" dirty="0"/>
            </a:br>
            <a:r>
              <a:rPr lang="en-US" dirty="0"/>
              <a:t>The Return</a:t>
            </a:r>
            <a:endParaRPr lang="en-CA" dirty="0"/>
          </a:p>
        </p:txBody>
      </p:sp>
      <p:sp>
        <p:nvSpPr>
          <p:cNvPr id="3" name="Content Placeholder 2">
            <a:extLst>
              <a:ext uri="{FF2B5EF4-FFF2-40B4-BE49-F238E27FC236}">
                <a16:creationId xmlns:a16="http://schemas.microsoft.com/office/drawing/2014/main" id="{09C82F15-EA6C-4034-A924-B2682AEB0D5E}"/>
              </a:ext>
            </a:extLst>
          </p:cNvPr>
          <p:cNvSpPr>
            <a:spLocks noGrp="1"/>
          </p:cNvSpPr>
          <p:nvPr>
            <p:ph idx="1"/>
          </p:nvPr>
        </p:nvSpPr>
        <p:spPr/>
        <p:txBody>
          <a:bodyPr/>
          <a:lstStyle/>
          <a:p>
            <a:pPr marL="0" indent="0">
              <a:buNone/>
            </a:pPr>
            <a:r>
              <a:rPr lang="en-CA" sz="2400" u="sng" dirty="0">
                <a:sym typeface="Wingdings" panose="05000000000000000000" pitchFamily="2" charset="2"/>
              </a:rPr>
              <a:t>4. Balancing of Interests</a:t>
            </a:r>
          </a:p>
          <a:p>
            <a:pPr marL="0" indent="0">
              <a:buNone/>
            </a:pPr>
            <a:r>
              <a:rPr lang="en-CA" sz="2400" dirty="0">
                <a:sym typeface="Wingdings" panose="05000000000000000000" pitchFamily="2" charset="2"/>
              </a:rPr>
              <a:t>“Do the public interests favoring disclosure, in this case, outweigh the interests of freedom of expression and right to privacy of the two Defendants sought to be identified?”</a:t>
            </a:r>
          </a:p>
          <a:p>
            <a:pPr marL="0" indent="0">
              <a:buNone/>
            </a:pPr>
            <a:endParaRPr lang="en-CA" sz="2400" dirty="0">
              <a:sym typeface="Wingdings" panose="05000000000000000000" pitchFamily="2" charset="2"/>
            </a:endParaRPr>
          </a:p>
          <a:p>
            <a:pPr marL="0" indent="0">
              <a:buNone/>
            </a:pPr>
            <a:r>
              <a:rPr lang="en-CA" sz="2400" dirty="0">
                <a:sym typeface="Wingdings" panose="05000000000000000000" pitchFamily="2" charset="2"/>
              </a:rPr>
              <a:t>Basically, because the other 3 steps were cool, it favours disclosure! (?!?)</a:t>
            </a:r>
          </a:p>
          <a:p>
            <a:pPr>
              <a:buFont typeface="Wingdings" panose="05000000000000000000" pitchFamily="2" charset="2"/>
              <a:buChar char="à"/>
            </a:pPr>
            <a:r>
              <a:rPr lang="en-CA" sz="2400" dirty="0">
                <a:sym typeface="Wingdings" panose="05000000000000000000" pitchFamily="2" charset="2"/>
              </a:rPr>
              <a:t>There is prima facie defamation, so freedom of X was considered</a:t>
            </a:r>
          </a:p>
          <a:p>
            <a:pPr>
              <a:buFont typeface="Wingdings" panose="05000000000000000000" pitchFamily="2" charset="2"/>
              <a:buChar char="à"/>
            </a:pPr>
            <a:r>
              <a:rPr lang="en-CA" sz="2400" dirty="0">
                <a:sym typeface="Wingdings" panose="05000000000000000000" pitchFamily="2" charset="2"/>
              </a:rPr>
              <a:t>Also, we only want their names to serve them, so that’s not really an invasion of privacy</a:t>
            </a:r>
          </a:p>
          <a:p>
            <a:pPr marL="0" indent="0">
              <a:buNone/>
            </a:pPr>
            <a:endParaRPr lang="en-CA" sz="2400" dirty="0">
              <a:sym typeface="Wingdings" panose="05000000000000000000" pitchFamily="2" charset="2"/>
            </a:endParaRPr>
          </a:p>
        </p:txBody>
      </p:sp>
      <p:sp>
        <p:nvSpPr>
          <p:cNvPr id="4" name="Footer Placeholder 3">
            <a:extLst>
              <a:ext uri="{FF2B5EF4-FFF2-40B4-BE49-F238E27FC236}">
                <a16:creationId xmlns:a16="http://schemas.microsoft.com/office/drawing/2014/main" id="{D5DCDA64-8BDE-49EB-9853-C6619D37A5EA}"/>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2514287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FE53-B3A6-4521-8215-39AB744E557B}"/>
              </a:ext>
            </a:extLst>
          </p:cNvPr>
          <p:cNvSpPr>
            <a:spLocks noGrp="1"/>
          </p:cNvSpPr>
          <p:nvPr>
            <p:ph type="title"/>
          </p:nvPr>
        </p:nvSpPr>
        <p:spPr/>
        <p:txBody>
          <a:bodyPr/>
          <a:lstStyle/>
          <a:p>
            <a:r>
              <a:rPr lang="en-CA" altLang="en-US" i="1" dirty="0"/>
              <a:t>Morris v. Johnson et al</a:t>
            </a:r>
            <a:endParaRPr lang="en-CA" dirty="0"/>
          </a:p>
        </p:txBody>
      </p:sp>
      <p:sp>
        <p:nvSpPr>
          <p:cNvPr id="3" name="Content Placeholder 2">
            <a:extLst>
              <a:ext uri="{FF2B5EF4-FFF2-40B4-BE49-F238E27FC236}">
                <a16:creationId xmlns:a16="http://schemas.microsoft.com/office/drawing/2014/main" id="{E4F7CA03-153B-4009-ADC4-E4F849FED186}"/>
              </a:ext>
            </a:extLst>
          </p:cNvPr>
          <p:cNvSpPr>
            <a:spLocks noGrp="1"/>
          </p:cNvSpPr>
          <p:nvPr>
            <p:ph idx="1"/>
          </p:nvPr>
        </p:nvSpPr>
        <p:spPr/>
        <p:txBody>
          <a:bodyPr/>
          <a:lstStyle/>
          <a:p>
            <a:pPr marL="0" indent="0">
              <a:buNone/>
            </a:pPr>
            <a:r>
              <a:rPr lang="en-CA" sz="2800" u="sng" dirty="0"/>
              <a:t>F</a:t>
            </a:r>
            <a:r>
              <a:rPr lang="en-CA" sz="2800" dirty="0"/>
              <a:t>: (ex-)mayor in an election campaign, alleges defamation on a political blog</a:t>
            </a:r>
          </a:p>
          <a:p>
            <a:pPr marL="0" indent="0">
              <a:buNone/>
            </a:pPr>
            <a:r>
              <a:rPr lang="en-CA" sz="2800" u="sng" dirty="0"/>
              <a:t>I</a:t>
            </a:r>
            <a:r>
              <a:rPr lang="en-CA" sz="2800" dirty="0"/>
              <a:t>: Motion to get names of anonymous posters</a:t>
            </a:r>
          </a:p>
          <a:p>
            <a:pPr marL="0" indent="0">
              <a:buNone/>
            </a:pPr>
            <a:r>
              <a:rPr lang="en-CA" sz="2800" u="sng" dirty="0"/>
              <a:t>Held</a:t>
            </a:r>
            <a:r>
              <a:rPr lang="en-CA" sz="2800" dirty="0"/>
              <a:t>: Denied!</a:t>
            </a:r>
          </a:p>
          <a:p>
            <a:pPr marL="0" indent="0">
              <a:buNone/>
            </a:pPr>
            <a:r>
              <a:rPr lang="en-CA" sz="2800" u="sng" dirty="0"/>
              <a:t>Ratio</a:t>
            </a:r>
          </a:p>
          <a:p>
            <a:pPr marL="0" indent="0">
              <a:buNone/>
            </a:pPr>
            <a:r>
              <a:rPr lang="en-CA" sz="2800" i="1" dirty="0">
                <a:sym typeface="Wingdings" panose="05000000000000000000" pitchFamily="2" charset="2"/>
              </a:rPr>
              <a:t>Warman</a:t>
            </a:r>
            <a:r>
              <a:rPr lang="en-CA" sz="2800" dirty="0">
                <a:sym typeface="Wingdings" panose="05000000000000000000" pitchFamily="2" charset="2"/>
              </a:rPr>
              <a:t> 4 factors applied  no </a:t>
            </a:r>
            <a:r>
              <a:rPr lang="en-CA" sz="2800" i="1" dirty="0">
                <a:sym typeface="Wingdings" panose="05000000000000000000" pitchFamily="2" charset="2"/>
              </a:rPr>
              <a:t>prima facie </a:t>
            </a:r>
            <a:r>
              <a:rPr lang="en-CA" sz="2800" dirty="0">
                <a:sym typeface="Wingdings" panose="05000000000000000000" pitchFamily="2" charset="2"/>
              </a:rPr>
              <a:t>case for defamation, some other factors not met either</a:t>
            </a:r>
            <a:endParaRPr lang="en-CA" sz="2800" dirty="0"/>
          </a:p>
        </p:txBody>
      </p:sp>
      <p:sp>
        <p:nvSpPr>
          <p:cNvPr id="4" name="Footer Placeholder 3">
            <a:extLst>
              <a:ext uri="{FF2B5EF4-FFF2-40B4-BE49-F238E27FC236}">
                <a16:creationId xmlns:a16="http://schemas.microsoft.com/office/drawing/2014/main" id="{964B5BAB-E28F-4833-9724-8B918449570E}"/>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3639609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FE53-B3A6-4521-8215-39AB744E557B}"/>
              </a:ext>
            </a:extLst>
          </p:cNvPr>
          <p:cNvSpPr>
            <a:spLocks noGrp="1"/>
          </p:cNvSpPr>
          <p:nvPr>
            <p:ph type="title"/>
          </p:nvPr>
        </p:nvSpPr>
        <p:spPr/>
        <p:txBody>
          <a:bodyPr/>
          <a:lstStyle/>
          <a:p>
            <a:r>
              <a:rPr lang="en-CA" altLang="en-US" i="1" dirty="0"/>
              <a:t>Morris v. Johnson et al </a:t>
            </a:r>
            <a:r>
              <a:rPr lang="en-CA" altLang="en-US" dirty="0"/>
              <a:t>(cont.)</a:t>
            </a:r>
            <a:endParaRPr lang="en-CA" dirty="0"/>
          </a:p>
        </p:txBody>
      </p:sp>
      <p:sp>
        <p:nvSpPr>
          <p:cNvPr id="3" name="Content Placeholder 2">
            <a:extLst>
              <a:ext uri="{FF2B5EF4-FFF2-40B4-BE49-F238E27FC236}">
                <a16:creationId xmlns:a16="http://schemas.microsoft.com/office/drawing/2014/main" id="{E4F7CA03-153B-4009-ADC4-E4F849FED186}"/>
              </a:ext>
            </a:extLst>
          </p:cNvPr>
          <p:cNvSpPr>
            <a:spLocks noGrp="1"/>
          </p:cNvSpPr>
          <p:nvPr>
            <p:ph idx="1"/>
          </p:nvPr>
        </p:nvSpPr>
        <p:spPr/>
        <p:txBody>
          <a:bodyPr/>
          <a:lstStyle/>
          <a:p>
            <a:pPr marL="0" indent="0">
              <a:buNone/>
            </a:pPr>
            <a:r>
              <a:rPr lang="en-CA" sz="2800" dirty="0"/>
              <a:t>“In balancing the respective interests of privacy and the promotion of the administration of justice by compelling the information sought, I must consider the underlying </a:t>
            </a:r>
            <a:r>
              <a:rPr lang="en-CA" sz="2800" b="1" dirty="0"/>
              <a:t>value of freedom of expression in the context of political speech</a:t>
            </a:r>
            <a:r>
              <a:rPr lang="en-CA" sz="2800" dirty="0"/>
              <a:t>”</a:t>
            </a:r>
          </a:p>
          <a:p>
            <a:pPr marL="0" indent="0">
              <a:buNone/>
            </a:pPr>
            <a:endParaRPr lang="en-CA" sz="2800" dirty="0"/>
          </a:p>
          <a:p>
            <a:pPr marL="0" indent="0">
              <a:buNone/>
            </a:pPr>
            <a:r>
              <a:rPr lang="en-CA" sz="2800" dirty="0"/>
              <a:t>Also, this may or may not be a </a:t>
            </a:r>
            <a:r>
              <a:rPr lang="en-CA" sz="2800" b="1" dirty="0"/>
              <a:t>SLAPP</a:t>
            </a:r>
            <a:r>
              <a:rPr lang="en-CA" sz="2800" dirty="0"/>
              <a:t> lawsuit</a:t>
            </a:r>
          </a:p>
          <a:p>
            <a:pPr marL="0" indent="0">
              <a:buNone/>
            </a:pPr>
            <a:r>
              <a:rPr lang="en-CA" b="1" dirty="0"/>
              <a:t>S</a:t>
            </a:r>
            <a:r>
              <a:rPr lang="en-CA" sz="2800" b="1" dirty="0"/>
              <a:t>trategic </a:t>
            </a:r>
            <a:r>
              <a:rPr lang="en-CA" b="1" dirty="0"/>
              <a:t>L</a:t>
            </a:r>
            <a:r>
              <a:rPr lang="en-CA" sz="2800" b="1" dirty="0"/>
              <a:t>itigation </a:t>
            </a:r>
            <a:r>
              <a:rPr lang="en-CA" b="1" dirty="0"/>
              <a:t>A</a:t>
            </a:r>
            <a:r>
              <a:rPr lang="en-CA" sz="2800" b="1" dirty="0"/>
              <a:t>gainst </a:t>
            </a:r>
            <a:r>
              <a:rPr lang="en-CA" b="1" dirty="0"/>
              <a:t>P</a:t>
            </a:r>
            <a:r>
              <a:rPr lang="en-CA" sz="2800" b="1" dirty="0"/>
              <a:t>ublic </a:t>
            </a:r>
            <a:r>
              <a:rPr lang="en-CA" b="1" dirty="0"/>
              <a:t>P</a:t>
            </a:r>
            <a:r>
              <a:rPr lang="en-CA" sz="2800" b="1" dirty="0"/>
              <a:t>articipation</a:t>
            </a:r>
          </a:p>
        </p:txBody>
      </p:sp>
      <p:sp>
        <p:nvSpPr>
          <p:cNvPr id="4" name="Footer Placeholder 3">
            <a:extLst>
              <a:ext uri="{FF2B5EF4-FFF2-40B4-BE49-F238E27FC236}">
                <a16:creationId xmlns:a16="http://schemas.microsoft.com/office/drawing/2014/main" id="{964B5BAB-E28F-4833-9724-8B918449570E}"/>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345346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FE53-B3A6-4521-8215-39AB744E557B}"/>
              </a:ext>
            </a:extLst>
          </p:cNvPr>
          <p:cNvSpPr>
            <a:spLocks noGrp="1"/>
          </p:cNvSpPr>
          <p:nvPr>
            <p:ph type="title"/>
          </p:nvPr>
        </p:nvSpPr>
        <p:spPr/>
        <p:txBody>
          <a:bodyPr/>
          <a:lstStyle/>
          <a:p>
            <a:r>
              <a:rPr lang="en-CA" altLang="en-US" i="1" dirty="0"/>
              <a:t>Morris v. Johnson 2:</a:t>
            </a:r>
            <a:br>
              <a:rPr lang="en-CA" altLang="en-US" i="1" dirty="0"/>
            </a:br>
            <a:r>
              <a:rPr lang="en-CA" altLang="en-US" i="1" dirty="0"/>
              <a:t>Follow the money</a:t>
            </a:r>
            <a:endParaRPr lang="en-CA" dirty="0"/>
          </a:p>
        </p:txBody>
      </p:sp>
      <p:sp>
        <p:nvSpPr>
          <p:cNvPr id="3" name="Content Placeholder 2">
            <a:extLst>
              <a:ext uri="{FF2B5EF4-FFF2-40B4-BE49-F238E27FC236}">
                <a16:creationId xmlns:a16="http://schemas.microsoft.com/office/drawing/2014/main" id="{E4F7CA03-153B-4009-ADC4-E4F849FED186}"/>
              </a:ext>
            </a:extLst>
          </p:cNvPr>
          <p:cNvSpPr>
            <a:spLocks noGrp="1"/>
          </p:cNvSpPr>
          <p:nvPr>
            <p:ph idx="1"/>
          </p:nvPr>
        </p:nvSpPr>
        <p:spPr>
          <a:xfrm>
            <a:off x="457200" y="1484784"/>
            <a:ext cx="8229600" cy="4641379"/>
          </a:xfrm>
        </p:spPr>
        <p:txBody>
          <a:bodyPr/>
          <a:lstStyle/>
          <a:p>
            <a:pPr marL="0" indent="0">
              <a:buNone/>
            </a:pPr>
            <a:r>
              <a:rPr lang="en-CA" sz="2800" u="sng" dirty="0"/>
              <a:t>Issue</a:t>
            </a:r>
            <a:r>
              <a:rPr lang="en-CA" sz="2800" dirty="0"/>
              <a:t>: Pay our court costs, Madam ex-mayor! And we want lots of it!</a:t>
            </a:r>
          </a:p>
          <a:p>
            <a:pPr marL="0" indent="0">
              <a:buNone/>
            </a:pPr>
            <a:r>
              <a:rPr lang="en-CA" sz="2800" u="sng" dirty="0"/>
              <a:t>Court</a:t>
            </a:r>
            <a:r>
              <a:rPr lang="en-CA" sz="2800" dirty="0"/>
              <a:t>:</a:t>
            </a:r>
          </a:p>
          <a:p>
            <a:pPr marL="0" indent="0">
              <a:buNone/>
            </a:pPr>
            <a:r>
              <a:rPr lang="en-CA" sz="2800" dirty="0"/>
              <a:t>It is indeed a SLAPP lawsuit, and therefore Madam Ex-Mayor should pay dearly, i.e. $21,275 </a:t>
            </a:r>
            <a:r>
              <a:rPr lang="en-CA" sz="2800" dirty="0">
                <a:sym typeface="Wingdings" panose="05000000000000000000" pitchFamily="2" charset="2"/>
              </a:rPr>
              <a:t> “special enhanced costs”</a:t>
            </a:r>
          </a:p>
          <a:p>
            <a:pPr marL="0" indent="0">
              <a:buNone/>
            </a:pPr>
            <a:r>
              <a:rPr lang="en-CA" sz="2800" dirty="0">
                <a:sym typeface="Wingdings" panose="05000000000000000000" pitchFamily="2" charset="2"/>
              </a:rPr>
              <a:t>“In my view, [ex- mayor] wanted to hit [the individual defendants] quickly and hard, in order to silence them as her critics sooner rather than later in the weeks leading up to the October 25, 2010 municipal election”</a:t>
            </a:r>
            <a:endParaRPr lang="en-CA" sz="2800" dirty="0"/>
          </a:p>
          <a:p>
            <a:pPr marL="0" indent="0">
              <a:buNone/>
            </a:pPr>
            <a:endParaRPr lang="en-CA" sz="2800" dirty="0"/>
          </a:p>
          <a:p>
            <a:pPr marL="0" indent="0">
              <a:buNone/>
            </a:pPr>
            <a:endParaRPr lang="en-CA" sz="2800" dirty="0"/>
          </a:p>
          <a:p>
            <a:pPr marL="0" indent="0">
              <a:buNone/>
            </a:pPr>
            <a:endParaRPr lang="en-CA" sz="2800" dirty="0"/>
          </a:p>
        </p:txBody>
      </p:sp>
      <p:sp>
        <p:nvSpPr>
          <p:cNvPr id="4" name="Footer Placeholder 3">
            <a:extLst>
              <a:ext uri="{FF2B5EF4-FFF2-40B4-BE49-F238E27FC236}">
                <a16:creationId xmlns:a16="http://schemas.microsoft.com/office/drawing/2014/main" id="{964B5BAB-E28F-4833-9724-8B918449570E}"/>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311471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988F9-6249-4D50-AF50-F4A08399262C}"/>
              </a:ext>
            </a:extLst>
          </p:cNvPr>
          <p:cNvSpPr>
            <a:spLocks noGrp="1"/>
          </p:cNvSpPr>
          <p:nvPr>
            <p:ph type="title"/>
          </p:nvPr>
        </p:nvSpPr>
        <p:spPr>
          <a:xfrm>
            <a:off x="0" y="274638"/>
            <a:ext cx="9144000" cy="850106"/>
          </a:xfrm>
        </p:spPr>
        <p:txBody>
          <a:bodyPr/>
          <a:lstStyle/>
          <a:p>
            <a:r>
              <a:rPr lang="en-CA" dirty="0"/>
              <a:t>Ontario Anti- SLAPP Legislation 2015</a:t>
            </a:r>
          </a:p>
        </p:txBody>
      </p:sp>
      <p:sp>
        <p:nvSpPr>
          <p:cNvPr id="3" name="Content Placeholder 2">
            <a:extLst>
              <a:ext uri="{FF2B5EF4-FFF2-40B4-BE49-F238E27FC236}">
                <a16:creationId xmlns:a16="http://schemas.microsoft.com/office/drawing/2014/main" id="{7503AF11-43D7-4941-A2B0-80D3C6858082}"/>
              </a:ext>
            </a:extLst>
          </p:cNvPr>
          <p:cNvSpPr>
            <a:spLocks noGrp="1"/>
          </p:cNvSpPr>
          <p:nvPr>
            <p:ph idx="1"/>
          </p:nvPr>
        </p:nvSpPr>
        <p:spPr>
          <a:xfrm>
            <a:off x="457200" y="1412776"/>
            <a:ext cx="8229600" cy="4713387"/>
          </a:xfrm>
        </p:spPr>
        <p:txBody>
          <a:bodyPr/>
          <a:lstStyle/>
          <a:p>
            <a:pPr marL="0" indent="0">
              <a:buNone/>
            </a:pPr>
            <a:r>
              <a:rPr lang="en-CA" i="1" dirty="0"/>
              <a:t>Courts of Justice Act</a:t>
            </a:r>
          </a:p>
          <a:p>
            <a:pPr marL="0" indent="0" algn="ctr">
              <a:buNone/>
            </a:pPr>
            <a:r>
              <a:rPr lang="en-CA" sz="2000" b="1" dirty="0"/>
              <a:t>Prevention of Proceedings that Limit Freedom of Expression on Matters of Public Interest (Gag Proceedings)</a:t>
            </a:r>
          </a:p>
          <a:p>
            <a:pPr marL="0" indent="0">
              <a:buNone/>
            </a:pPr>
            <a:r>
              <a:rPr lang="en-CA" sz="2000" b="1" dirty="0"/>
              <a:t>Dismissal of proceeding that limits debate</a:t>
            </a:r>
          </a:p>
          <a:p>
            <a:pPr marL="0" indent="0">
              <a:buNone/>
            </a:pPr>
            <a:r>
              <a:rPr lang="en-CA" sz="2000" b="1" dirty="0"/>
              <a:t>Purposes</a:t>
            </a:r>
          </a:p>
          <a:p>
            <a:pPr marL="0" indent="0">
              <a:buNone/>
            </a:pPr>
            <a:r>
              <a:rPr lang="en-CA" sz="2000" b="1" dirty="0"/>
              <a:t>137.1 </a:t>
            </a:r>
            <a:r>
              <a:rPr lang="en-CA" sz="2000" dirty="0"/>
              <a:t>(1) The purposes of this section and sections 137.2 to 137.5 are,</a:t>
            </a:r>
          </a:p>
          <a:p>
            <a:pPr marL="0" indent="0">
              <a:buNone/>
            </a:pPr>
            <a:r>
              <a:rPr lang="en-CA" sz="2000" dirty="0"/>
              <a:t>(a) to encourage individuals to express themselves on </a:t>
            </a:r>
            <a:r>
              <a:rPr lang="en-CA" sz="2000" b="1" dirty="0"/>
              <a:t>matters of public interest</a:t>
            </a:r>
            <a:r>
              <a:rPr lang="en-CA" sz="2000" dirty="0"/>
              <a:t>;</a:t>
            </a:r>
          </a:p>
          <a:p>
            <a:pPr marL="0" indent="0">
              <a:buNone/>
            </a:pPr>
            <a:r>
              <a:rPr lang="en-CA" sz="2000" dirty="0"/>
              <a:t>(b) to promote broad participation in debates on </a:t>
            </a:r>
            <a:r>
              <a:rPr lang="en-CA" sz="2000" b="1" dirty="0"/>
              <a:t>matters</a:t>
            </a:r>
            <a:r>
              <a:rPr lang="en-CA" sz="2000" dirty="0"/>
              <a:t> </a:t>
            </a:r>
            <a:r>
              <a:rPr lang="en-CA" sz="2000" b="1" dirty="0"/>
              <a:t>of public interest</a:t>
            </a:r>
            <a:r>
              <a:rPr lang="en-CA" sz="2000" dirty="0"/>
              <a:t>;</a:t>
            </a:r>
          </a:p>
          <a:p>
            <a:pPr marL="0" indent="0">
              <a:buNone/>
            </a:pPr>
            <a:r>
              <a:rPr lang="en-CA" sz="2000" dirty="0"/>
              <a:t>(c) to discourage the use of litigation as a means of unduly limiting expression on </a:t>
            </a:r>
            <a:r>
              <a:rPr lang="en-CA" sz="2000" b="1" dirty="0"/>
              <a:t>matters of public interest</a:t>
            </a:r>
            <a:r>
              <a:rPr lang="en-CA" sz="2000" dirty="0"/>
              <a:t>; and</a:t>
            </a:r>
          </a:p>
          <a:p>
            <a:pPr marL="0" indent="0">
              <a:buNone/>
            </a:pPr>
            <a:r>
              <a:rPr lang="en-CA" sz="2000" dirty="0"/>
              <a:t>(d) to reduce the risk that participation by the public in debates on </a:t>
            </a:r>
            <a:r>
              <a:rPr lang="en-CA" sz="2000" b="1" dirty="0"/>
              <a:t>matters of public interest </a:t>
            </a:r>
            <a:r>
              <a:rPr lang="en-CA" sz="2000" dirty="0"/>
              <a:t>will be hampered by fear of legal action. </a:t>
            </a:r>
          </a:p>
          <a:p>
            <a:pPr marL="0" indent="0">
              <a:buNone/>
            </a:pPr>
            <a:endParaRPr lang="en-CA" sz="2000" dirty="0"/>
          </a:p>
          <a:p>
            <a:pPr marL="0" indent="0">
              <a:buNone/>
            </a:pPr>
            <a:endParaRPr lang="en-CA" sz="2000" dirty="0"/>
          </a:p>
        </p:txBody>
      </p:sp>
      <p:sp>
        <p:nvSpPr>
          <p:cNvPr id="4" name="Footer Placeholder 3">
            <a:extLst>
              <a:ext uri="{FF2B5EF4-FFF2-40B4-BE49-F238E27FC236}">
                <a16:creationId xmlns:a16="http://schemas.microsoft.com/office/drawing/2014/main" id="{286D5F47-3407-44ED-AFB4-F7296DF16FE1}"/>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3874787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988F9-6249-4D50-AF50-F4A08399262C}"/>
              </a:ext>
            </a:extLst>
          </p:cNvPr>
          <p:cNvSpPr>
            <a:spLocks noGrp="1"/>
          </p:cNvSpPr>
          <p:nvPr>
            <p:ph type="title"/>
          </p:nvPr>
        </p:nvSpPr>
        <p:spPr>
          <a:xfrm>
            <a:off x="0" y="274638"/>
            <a:ext cx="9144000" cy="850106"/>
          </a:xfrm>
        </p:spPr>
        <p:txBody>
          <a:bodyPr/>
          <a:lstStyle/>
          <a:p>
            <a:r>
              <a:rPr lang="en-CA" dirty="0"/>
              <a:t>Ontario Anti- SLAPP Legislation 2015</a:t>
            </a:r>
          </a:p>
        </p:txBody>
      </p:sp>
      <p:sp>
        <p:nvSpPr>
          <p:cNvPr id="3" name="Content Placeholder 2">
            <a:extLst>
              <a:ext uri="{FF2B5EF4-FFF2-40B4-BE49-F238E27FC236}">
                <a16:creationId xmlns:a16="http://schemas.microsoft.com/office/drawing/2014/main" id="{7503AF11-43D7-4941-A2B0-80D3C6858082}"/>
              </a:ext>
            </a:extLst>
          </p:cNvPr>
          <p:cNvSpPr>
            <a:spLocks noGrp="1"/>
          </p:cNvSpPr>
          <p:nvPr>
            <p:ph idx="1"/>
          </p:nvPr>
        </p:nvSpPr>
        <p:spPr>
          <a:xfrm>
            <a:off x="457200" y="1700808"/>
            <a:ext cx="8229600" cy="4425355"/>
          </a:xfrm>
        </p:spPr>
        <p:txBody>
          <a:bodyPr/>
          <a:lstStyle/>
          <a:p>
            <a:pPr marL="0" indent="0">
              <a:buNone/>
            </a:pPr>
            <a:r>
              <a:rPr lang="en-CA" sz="2800" b="1" dirty="0"/>
              <a:t>137.1 </a:t>
            </a:r>
            <a:r>
              <a:rPr lang="en-CA" sz="2800" dirty="0"/>
              <a:t>(3) On motion by a person against whom a proceeding is brought, a judge shall, subject to subsection (4), dismiss the proceeding against the person if the person satisfies the judge that the proceeding arises from an expression made by the person that relates to a matter of public interest.</a:t>
            </a:r>
          </a:p>
          <a:p>
            <a:pPr marL="0" indent="0">
              <a:buNone/>
            </a:pPr>
            <a:endParaRPr lang="en-CA" sz="2000" dirty="0"/>
          </a:p>
        </p:txBody>
      </p:sp>
      <p:sp>
        <p:nvSpPr>
          <p:cNvPr id="4" name="Footer Placeholder 3">
            <a:extLst>
              <a:ext uri="{FF2B5EF4-FFF2-40B4-BE49-F238E27FC236}">
                <a16:creationId xmlns:a16="http://schemas.microsoft.com/office/drawing/2014/main" id="{286D5F47-3407-44ED-AFB4-F7296DF16FE1}"/>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3117537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8CADB-5C87-4ECE-9C14-CE9B2E279885}"/>
              </a:ext>
            </a:extLst>
          </p:cNvPr>
          <p:cNvSpPr>
            <a:spLocks noGrp="1"/>
          </p:cNvSpPr>
          <p:nvPr>
            <p:ph type="title"/>
          </p:nvPr>
        </p:nvSpPr>
        <p:spPr/>
        <p:txBody>
          <a:bodyPr/>
          <a:lstStyle/>
          <a:p>
            <a:r>
              <a:rPr lang="en-CA" dirty="0"/>
              <a:t>Ontario Anti-SLAPP in Court</a:t>
            </a:r>
          </a:p>
        </p:txBody>
      </p:sp>
      <p:sp>
        <p:nvSpPr>
          <p:cNvPr id="3" name="Content Placeholder 2">
            <a:extLst>
              <a:ext uri="{FF2B5EF4-FFF2-40B4-BE49-F238E27FC236}">
                <a16:creationId xmlns:a16="http://schemas.microsoft.com/office/drawing/2014/main" id="{FD95AC1A-CC26-4B49-87D3-7F94ADD3BC6A}"/>
              </a:ext>
            </a:extLst>
          </p:cNvPr>
          <p:cNvSpPr>
            <a:spLocks noGrp="1"/>
          </p:cNvSpPr>
          <p:nvPr>
            <p:ph idx="1"/>
          </p:nvPr>
        </p:nvSpPr>
        <p:spPr/>
        <p:txBody>
          <a:bodyPr/>
          <a:lstStyle/>
          <a:p>
            <a:pPr marL="0" indent="0">
              <a:buNone/>
            </a:pPr>
            <a:r>
              <a:rPr lang="en-CA" i="1" dirty="0"/>
              <a:t>Fortress Real Developments Inc. v. Rabidoux</a:t>
            </a:r>
            <a:r>
              <a:rPr lang="en-CA" dirty="0"/>
              <a:t>, </a:t>
            </a:r>
            <a:r>
              <a:rPr lang="en-CA" sz="2000" dirty="0"/>
              <a:t>2018 ONCA 686</a:t>
            </a:r>
          </a:p>
          <a:p>
            <a:pPr marL="0" indent="0">
              <a:buNone/>
            </a:pPr>
            <a:r>
              <a:rPr lang="en-CA" sz="2400" u="sng" dirty="0"/>
              <a:t>F</a:t>
            </a:r>
            <a:r>
              <a:rPr lang="en-CA" sz="2400" dirty="0"/>
              <a:t>: Twitter war! Fortress sues Rabidoux for libel</a:t>
            </a:r>
          </a:p>
          <a:p>
            <a:pPr marL="0" indent="0">
              <a:buNone/>
            </a:pPr>
            <a:r>
              <a:rPr lang="en-CA" sz="2400" u="sng" dirty="0"/>
              <a:t>Issue</a:t>
            </a:r>
            <a:r>
              <a:rPr lang="en-CA" sz="2400" dirty="0"/>
              <a:t>: Were Tweets about a “matter of public interest” and thus the lawsuit should dismissed?</a:t>
            </a:r>
          </a:p>
          <a:p>
            <a:pPr marL="0" indent="0">
              <a:buNone/>
            </a:pPr>
            <a:r>
              <a:rPr lang="en-CA" sz="2400" u="sng" dirty="0"/>
              <a:t>Held</a:t>
            </a:r>
            <a:r>
              <a:rPr lang="en-CA" sz="2400" dirty="0"/>
              <a:t>: Yes!</a:t>
            </a:r>
          </a:p>
          <a:p>
            <a:pPr marL="0" indent="0">
              <a:buNone/>
            </a:pPr>
            <a:r>
              <a:rPr lang="en-CA" sz="2400" u="sng" dirty="0"/>
              <a:t>Ratio</a:t>
            </a:r>
          </a:p>
          <a:p>
            <a:pPr marL="0" indent="0">
              <a:buNone/>
            </a:pPr>
            <a:r>
              <a:rPr lang="en-CA" sz="2400" dirty="0"/>
              <a:t>Companion case - </a:t>
            </a:r>
            <a:r>
              <a:rPr lang="fr-FR" sz="2400" i="1" dirty="0"/>
              <a:t>1704604 Ontario Ltd. v. Pointes Protection Association</a:t>
            </a:r>
            <a:r>
              <a:rPr lang="fr-FR" sz="2400" dirty="0"/>
              <a:t>, </a:t>
            </a:r>
            <a:r>
              <a:rPr lang="fr-FR" sz="2000" dirty="0"/>
              <a:t>2018 ONCA 685</a:t>
            </a:r>
            <a:endParaRPr lang="en-CA" sz="2000" dirty="0"/>
          </a:p>
          <a:p>
            <a:pPr marL="0" indent="0">
              <a:buNone/>
            </a:pPr>
            <a:endParaRPr lang="en-CA" sz="2400" dirty="0"/>
          </a:p>
        </p:txBody>
      </p:sp>
      <p:sp>
        <p:nvSpPr>
          <p:cNvPr id="4" name="Footer Placeholder 3">
            <a:extLst>
              <a:ext uri="{FF2B5EF4-FFF2-40B4-BE49-F238E27FC236}">
                <a16:creationId xmlns:a16="http://schemas.microsoft.com/office/drawing/2014/main" id="{ECA33419-EED7-458D-890F-4D5AC070623D}"/>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495139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8CADB-5C87-4ECE-9C14-CE9B2E279885}"/>
              </a:ext>
            </a:extLst>
          </p:cNvPr>
          <p:cNvSpPr>
            <a:spLocks noGrp="1"/>
          </p:cNvSpPr>
          <p:nvPr>
            <p:ph type="title"/>
          </p:nvPr>
        </p:nvSpPr>
        <p:spPr/>
        <p:txBody>
          <a:bodyPr/>
          <a:lstStyle/>
          <a:p>
            <a:r>
              <a:rPr lang="en-CA" dirty="0"/>
              <a:t>Ontario Anti-SLAPP in Court</a:t>
            </a:r>
          </a:p>
        </p:txBody>
      </p:sp>
      <p:sp>
        <p:nvSpPr>
          <p:cNvPr id="3" name="Content Placeholder 2">
            <a:extLst>
              <a:ext uri="{FF2B5EF4-FFF2-40B4-BE49-F238E27FC236}">
                <a16:creationId xmlns:a16="http://schemas.microsoft.com/office/drawing/2014/main" id="{FD95AC1A-CC26-4B49-87D3-7F94ADD3BC6A}"/>
              </a:ext>
            </a:extLst>
          </p:cNvPr>
          <p:cNvSpPr>
            <a:spLocks noGrp="1"/>
          </p:cNvSpPr>
          <p:nvPr>
            <p:ph idx="1"/>
          </p:nvPr>
        </p:nvSpPr>
        <p:spPr/>
        <p:txBody>
          <a:bodyPr/>
          <a:lstStyle/>
          <a:p>
            <a:pPr marL="0" indent="0">
              <a:buNone/>
            </a:pPr>
            <a:r>
              <a:rPr lang="fr-FR" sz="2400" i="1" dirty="0"/>
              <a:t>1704604 Ontario Ltd. v. Pointes Protection Association</a:t>
            </a:r>
            <a:r>
              <a:rPr lang="fr-FR" sz="2400" dirty="0"/>
              <a:t>, </a:t>
            </a:r>
            <a:r>
              <a:rPr lang="fr-FR" sz="2000" dirty="0"/>
              <a:t>2018 ONCA 685</a:t>
            </a:r>
            <a:endParaRPr lang="en-CA" sz="2000" dirty="0"/>
          </a:p>
          <a:p>
            <a:pPr marL="0" indent="0">
              <a:buNone/>
            </a:pPr>
            <a:r>
              <a:rPr lang="en-CA" sz="2400" dirty="0"/>
              <a:t>“In summary, the concept of “public interest” as it is used in s. 137.1(3) is a broad one that does not take into account the merits or manner of the expression, nor the motive of the author. The determination of whether an expression relates to a matter of public interest must be made </a:t>
            </a:r>
            <a:r>
              <a:rPr lang="en-CA" sz="2400" b="1" dirty="0"/>
              <a:t>objectively</a:t>
            </a:r>
            <a:r>
              <a:rPr lang="en-CA" sz="2400" dirty="0"/>
              <a:t>, having regard to the context in which the expression was made and the entirety of the relevant communication. An expression may relate to more than one matter. If one of those matters is a “matter of public interest”, the defendant will have met its onus under s. 137.1(3).”</a:t>
            </a:r>
          </a:p>
        </p:txBody>
      </p:sp>
      <p:sp>
        <p:nvSpPr>
          <p:cNvPr id="4" name="Footer Placeholder 3">
            <a:extLst>
              <a:ext uri="{FF2B5EF4-FFF2-40B4-BE49-F238E27FC236}">
                <a16:creationId xmlns:a16="http://schemas.microsoft.com/office/drawing/2014/main" id="{ECA33419-EED7-458D-890F-4D5AC070623D}"/>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594267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0ECB3-F166-4285-B81D-5EF8A3C6D5B9}"/>
              </a:ext>
            </a:extLst>
          </p:cNvPr>
          <p:cNvSpPr>
            <a:spLocks noGrp="1"/>
          </p:cNvSpPr>
          <p:nvPr>
            <p:ph type="title"/>
          </p:nvPr>
        </p:nvSpPr>
        <p:spPr>
          <a:xfrm>
            <a:off x="457200" y="274638"/>
            <a:ext cx="8229600" cy="763935"/>
          </a:xfrm>
        </p:spPr>
        <p:txBody>
          <a:bodyPr/>
          <a:lstStyle/>
          <a:p>
            <a:r>
              <a:rPr lang="en-CA" dirty="0"/>
              <a:t>Anti-SLAPP in Quebec</a:t>
            </a:r>
          </a:p>
        </p:txBody>
      </p:sp>
      <p:sp>
        <p:nvSpPr>
          <p:cNvPr id="3" name="Content Placeholder 2">
            <a:extLst>
              <a:ext uri="{FF2B5EF4-FFF2-40B4-BE49-F238E27FC236}">
                <a16:creationId xmlns:a16="http://schemas.microsoft.com/office/drawing/2014/main" id="{847C1F43-EC5F-446C-97B9-DC336C6095AF}"/>
              </a:ext>
            </a:extLst>
          </p:cNvPr>
          <p:cNvSpPr>
            <a:spLocks noGrp="1"/>
          </p:cNvSpPr>
          <p:nvPr>
            <p:ph idx="1"/>
          </p:nvPr>
        </p:nvSpPr>
        <p:spPr>
          <a:xfrm>
            <a:off x="457200" y="1038574"/>
            <a:ext cx="8229600" cy="5087590"/>
          </a:xfrm>
        </p:spPr>
        <p:txBody>
          <a:bodyPr/>
          <a:lstStyle/>
          <a:p>
            <a:pPr marL="0" indent="0">
              <a:buNone/>
            </a:pPr>
            <a:r>
              <a:rPr lang="en-CA" sz="2400" b="1" i="1" dirty="0"/>
              <a:t>Code of Civil Procedure</a:t>
            </a:r>
          </a:p>
          <a:p>
            <a:pPr marL="0" indent="0">
              <a:buNone/>
            </a:pPr>
            <a:r>
              <a:rPr lang="en-CA" sz="2000" b="1" dirty="0"/>
              <a:t>51.</a:t>
            </a:r>
            <a:r>
              <a:rPr lang="en-CA" sz="2000" dirty="0"/>
              <a:t> 	The courts may, at any time, on an application and even on their own initiative, declare that a judicial application or a pleading is abusive.</a:t>
            </a:r>
          </a:p>
          <a:p>
            <a:pPr marL="0" indent="0">
              <a:buNone/>
            </a:pPr>
            <a:r>
              <a:rPr lang="en-CA" sz="2000" dirty="0"/>
              <a:t>	Regardless of intent, the abuse of procedure may consist in a judicial application or pleading that is clearly unfounded, frivolous or intended to delay or in conduct that is vexatious or quarrelsome. It may also consist in a use of procedure that is excessive or unreasonable or that causes prejudice to another person, or attempts to defeat the ends of justice, </a:t>
            </a:r>
            <a:r>
              <a:rPr lang="en-CA" sz="2000" b="1" dirty="0"/>
              <a:t>particularly if it operates to restrict another person’s freedom of expression in public debate.</a:t>
            </a:r>
          </a:p>
          <a:p>
            <a:pPr marL="0" indent="0">
              <a:buNone/>
            </a:pPr>
            <a:r>
              <a:rPr lang="en-CA" sz="2000" b="1" dirty="0"/>
              <a:t>54</a:t>
            </a:r>
            <a:r>
              <a:rPr lang="en-CA" sz="2000" dirty="0"/>
              <a:t>. 	On ruling on whether a judicial application or pleading, including one presented under this division, is abusive, the court may order a provision for costs to be reimbursed, order a party to pay, in addition to legal costs, damages for any injury suffered by another party, including to cover the professional fees and disbursements incurred by that other party, or award </a:t>
            </a:r>
            <a:r>
              <a:rPr lang="en-CA" sz="2000" b="1" dirty="0"/>
              <a:t>punitive damages </a:t>
            </a:r>
            <a:r>
              <a:rPr lang="en-CA" sz="2000" dirty="0"/>
              <a:t>if warranted by the circumstances.</a:t>
            </a:r>
          </a:p>
          <a:p>
            <a:pPr marL="0" indent="0">
              <a:buNone/>
            </a:pPr>
            <a:endParaRPr lang="en-CA" dirty="0"/>
          </a:p>
        </p:txBody>
      </p:sp>
      <p:sp>
        <p:nvSpPr>
          <p:cNvPr id="4" name="Footer Placeholder 3">
            <a:extLst>
              <a:ext uri="{FF2B5EF4-FFF2-40B4-BE49-F238E27FC236}">
                <a16:creationId xmlns:a16="http://schemas.microsoft.com/office/drawing/2014/main" id="{0022F537-86E1-4620-8F4A-7AE01B0EBE09}"/>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831061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FAD9-3380-4270-97F1-37FB5C9D1DB1}"/>
              </a:ext>
            </a:extLst>
          </p:cNvPr>
          <p:cNvSpPr>
            <a:spLocks noGrp="1"/>
          </p:cNvSpPr>
          <p:nvPr>
            <p:ph type="title"/>
          </p:nvPr>
        </p:nvSpPr>
        <p:spPr/>
        <p:txBody>
          <a:bodyPr/>
          <a:lstStyle/>
          <a:p>
            <a:r>
              <a:rPr lang="en-CA" dirty="0"/>
              <a:t>Essay topics “guidelines”</a:t>
            </a:r>
          </a:p>
        </p:txBody>
      </p:sp>
      <p:sp>
        <p:nvSpPr>
          <p:cNvPr id="3" name="Content Placeholder 2">
            <a:extLst>
              <a:ext uri="{FF2B5EF4-FFF2-40B4-BE49-F238E27FC236}">
                <a16:creationId xmlns:a16="http://schemas.microsoft.com/office/drawing/2014/main" id="{6C26E7C4-E258-474A-AA31-7B38370963B3}"/>
              </a:ext>
            </a:extLst>
          </p:cNvPr>
          <p:cNvSpPr>
            <a:spLocks noGrp="1"/>
          </p:cNvSpPr>
          <p:nvPr>
            <p:ph idx="1"/>
          </p:nvPr>
        </p:nvSpPr>
        <p:spPr>
          <a:xfrm>
            <a:off x="457200" y="1417638"/>
            <a:ext cx="8229600" cy="4708525"/>
          </a:xfrm>
        </p:spPr>
        <p:txBody>
          <a:bodyPr/>
          <a:lstStyle/>
          <a:p>
            <a:r>
              <a:rPr lang="en-CA" dirty="0"/>
              <a:t>“Internet” = web, mobile, “things”, other?</a:t>
            </a:r>
          </a:p>
          <a:p>
            <a:r>
              <a:rPr lang="en-CA" b="1" dirty="0"/>
              <a:t>Law:</a:t>
            </a:r>
          </a:p>
          <a:p>
            <a:pPr lvl="1"/>
            <a:r>
              <a:rPr lang="en-CA" u="sng" dirty="0"/>
              <a:t>Me</a:t>
            </a:r>
            <a:r>
              <a:rPr lang="en-CA" dirty="0"/>
              <a:t>: You need it!</a:t>
            </a:r>
          </a:p>
          <a:p>
            <a:pPr lvl="1"/>
            <a:r>
              <a:rPr lang="en-CA" u="sng" dirty="0"/>
              <a:t>You</a:t>
            </a:r>
            <a:r>
              <a:rPr lang="en-CA" dirty="0"/>
              <a:t>: BUT there may not be any</a:t>
            </a:r>
          </a:p>
          <a:p>
            <a:pPr lvl="1"/>
            <a:r>
              <a:rPr lang="en-CA" u="sng" dirty="0"/>
              <a:t>Me</a:t>
            </a:r>
            <a:r>
              <a:rPr lang="en-CA" dirty="0"/>
              <a:t>: apply it from other areas, from offline</a:t>
            </a:r>
          </a:p>
          <a:p>
            <a:r>
              <a:rPr lang="en-CA" dirty="0"/>
              <a:t>Focus!</a:t>
            </a:r>
          </a:p>
          <a:p>
            <a:pPr lvl="1"/>
            <a:r>
              <a:rPr lang="en-CA" dirty="0"/>
              <a:t>4000-5000 words is really not a lot</a:t>
            </a:r>
          </a:p>
          <a:p>
            <a:pPr lvl="1"/>
            <a:r>
              <a:rPr lang="en-CA" dirty="0"/>
              <a:t>Have a </a:t>
            </a:r>
            <a:r>
              <a:rPr lang="en-CA" i="1" dirty="0"/>
              <a:t>specific</a:t>
            </a:r>
            <a:r>
              <a:rPr lang="en-CA" dirty="0"/>
              <a:t> topic</a:t>
            </a:r>
          </a:p>
          <a:p>
            <a:pPr lvl="1"/>
            <a:r>
              <a:rPr lang="en-CA" dirty="0"/>
              <a:t>Good to use </a:t>
            </a:r>
            <a:r>
              <a:rPr lang="en-CA" i="1" dirty="0"/>
              <a:t>specific</a:t>
            </a:r>
            <a:r>
              <a:rPr lang="en-CA" dirty="0"/>
              <a:t> examples and analyse </a:t>
            </a:r>
          </a:p>
        </p:txBody>
      </p:sp>
      <p:sp>
        <p:nvSpPr>
          <p:cNvPr id="4" name="Footer Placeholder 3">
            <a:extLst>
              <a:ext uri="{FF2B5EF4-FFF2-40B4-BE49-F238E27FC236}">
                <a16:creationId xmlns:a16="http://schemas.microsoft.com/office/drawing/2014/main" id="{3B3AF8BB-D789-45B4-97A1-1007EDADEA25}"/>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746618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29EDA-92B0-46C4-8615-AC02F1FB0461}"/>
              </a:ext>
            </a:extLst>
          </p:cNvPr>
          <p:cNvSpPr>
            <a:spLocks noGrp="1"/>
          </p:cNvSpPr>
          <p:nvPr>
            <p:ph type="title"/>
          </p:nvPr>
        </p:nvSpPr>
        <p:spPr>
          <a:xfrm>
            <a:off x="457200" y="274638"/>
            <a:ext cx="8229600" cy="922114"/>
          </a:xfrm>
        </p:spPr>
        <p:txBody>
          <a:bodyPr/>
          <a:lstStyle/>
          <a:p>
            <a:r>
              <a:rPr lang="en-CA" altLang="en-US" i="1" dirty="0"/>
              <a:t>Olsen v. Facebook</a:t>
            </a:r>
            <a:endParaRPr lang="en-CA" dirty="0"/>
          </a:p>
        </p:txBody>
      </p:sp>
      <p:sp>
        <p:nvSpPr>
          <p:cNvPr id="3" name="Content Placeholder 2">
            <a:extLst>
              <a:ext uri="{FF2B5EF4-FFF2-40B4-BE49-F238E27FC236}">
                <a16:creationId xmlns:a16="http://schemas.microsoft.com/office/drawing/2014/main" id="{901FE726-EF13-41EE-942D-1F5709CA7217}"/>
              </a:ext>
            </a:extLst>
          </p:cNvPr>
          <p:cNvSpPr>
            <a:spLocks noGrp="1"/>
          </p:cNvSpPr>
          <p:nvPr>
            <p:ph idx="1"/>
          </p:nvPr>
        </p:nvSpPr>
        <p:spPr>
          <a:xfrm>
            <a:off x="457200" y="980728"/>
            <a:ext cx="8229600" cy="5328592"/>
          </a:xfrm>
        </p:spPr>
        <p:txBody>
          <a:bodyPr/>
          <a:lstStyle/>
          <a:p>
            <a:pPr marL="0" indent="0" algn="ctr">
              <a:buNone/>
            </a:pPr>
            <a:r>
              <a:rPr lang="en-CA" sz="2000" dirty="0"/>
              <a:t>2016 NSSC 155</a:t>
            </a:r>
          </a:p>
          <a:p>
            <a:pPr marL="0" indent="0">
              <a:buNone/>
            </a:pPr>
            <a:r>
              <a:rPr lang="en-CA" sz="2400" u="sng" dirty="0"/>
              <a:t>F</a:t>
            </a:r>
            <a:r>
              <a:rPr lang="en-CA" sz="2400" dirty="0"/>
              <a:t>: Alleged defamation in public FB group, Olsen is in municipal government</a:t>
            </a:r>
          </a:p>
          <a:p>
            <a:pPr marL="0" indent="0">
              <a:buNone/>
            </a:pPr>
            <a:r>
              <a:rPr lang="en-CA" sz="2400" u="sng" dirty="0"/>
              <a:t>Issue</a:t>
            </a:r>
            <a:r>
              <a:rPr lang="en-CA" sz="2400" dirty="0"/>
              <a:t>: Postings were actually under pseudonyms (3 different accounts), Norwich Order for real names?</a:t>
            </a:r>
          </a:p>
          <a:p>
            <a:pPr marL="0" indent="0">
              <a:buNone/>
            </a:pPr>
            <a:r>
              <a:rPr lang="en-CA" sz="2400" u="sng" dirty="0"/>
              <a:t>Held</a:t>
            </a:r>
            <a:r>
              <a:rPr lang="en-CA" sz="2400" dirty="0"/>
              <a:t>: Yes for 2 potential Ds, no for 1, depending on the “defamation”</a:t>
            </a:r>
          </a:p>
          <a:p>
            <a:pPr marL="0" indent="0">
              <a:buNone/>
            </a:pPr>
            <a:r>
              <a:rPr lang="en-CA" sz="2400" dirty="0"/>
              <a:t>Citing </a:t>
            </a:r>
            <a:r>
              <a:rPr lang="en-CA" sz="2400" i="1" dirty="0"/>
              <a:t>York</a:t>
            </a:r>
            <a:r>
              <a:rPr lang="en-CA" sz="2400" dirty="0"/>
              <a:t>, </a:t>
            </a:r>
            <a:r>
              <a:rPr lang="en-CA" sz="2400" i="1" dirty="0"/>
              <a:t>Warman</a:t>
            </a:r>
            <a:r>
              <a:rPr lang="en-CA" sz="2400" dirty="0"/>
              <a:t>, etc.</a:t>
            </a:r>
          </a:p>
          <a:p>
            <a:pPr marL="0" indent="0">
              <a:buNone/>
            </a:pPr>
            <a:r>
              <a:rPr lang="en-CA" sz="2000" dirty="0"/>
              <a:t>“Anonymous posters should not have a licence to defame without consequences however, those who comment on matters of public interest should not have their anonymity stripped away simply because they are critical of public figures who take offence. It is a question of finding a reasonable balance of these competing values in light of the nature of the comments and the strength of the potential claim.”</a:t>
            </a:r>
          </a:p>
        </p:txBody>
      </p:sp>
      <p:sp>
        <p:nvSpPr>
          <p:cNvPr id="4" name="Footer Placeholder 3">
            <a:extLst>
              <a:ext uri="{FF2B5EF4-FFF2-40B4-BE49-F238E27FC236}">
                <a16:creationId xmlns:a16="http://schemas.microsoft.com/office/drawing/2014/main" id="{911275E3-D785-4CF3-B1BF-4263906C113C}"/>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951420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29EDA-92B0-46C4-8615-AC02F1FB0461}"/>
              </a:ext>
            </a:extLst>
          </p:cNvPr>
          <p:cNvSpPr>
            <a:spLocks noGrp="1"/>
          </p:cNvSpPr>
          <p:nvPr>
            <p:ph type="title"/>
          </p:nvPr>
        </p:nvSpPr>
        <p:spPr>
          <a:xfrm>
            <a:off x="457200" y="274638"/>
            <a:ext cx="8229600" cy="1498178"/>
          </a:xfrm>
        </p:spPr>
        <p:txBody>
          <a:bodyPr/>
          <a:lstStyle/>
          <a:p>
            <a:r>
              <a:rPr lang="en-CA" altLang="en-US" i="1" dirty="0"/>
              <a:t>Olsen v. Facebook </a:t>
            </a:r>
            <a:br>
              <a:rPr lang="en-CA" altLang="en-US" i="1" dirty="0"/>
            </a:br>
            <a:r>
              <a:rPr lang="en-CA" altLang="en-US" dirty="0"/>
              <a:t>(important note)</a:t>
            </a:r>
            <a:endParaRPr lang="en-CA" dirty="0"/>
          </a:p>
        </p:txBody>
      </p:sp>
      <p:sp>
        <p:nvSpPr>
          <p:cNvPr id="3" name="Content Placeholder 2">
            <a:extLst>
              <a:ext uri="{FF2B5EF4-FFF2-40B4-BE49-F238E27FC236}">
                <a16:creationId xmlns:a16="http://schemas.microsoft.com/office/drawing/2014/main" id="{901FE726-EF13-41EE-942D-1F5709CA7217}"/>
              </a:ext>
            </a:extLst>
          </p:cNvPr>
          <p:cNvSpPr>
            <a:spLocks noGrp="1"/>
          </p:cNvSpPr>
          <p:nvPr>
            <p:ph idx="1"/>
          </p:nvPr>
        </p:nvSpPr>
        <p:spPr>
          <a:xfrm>
            <a:off x="457200" y="1628800"/>
            <a:ext cx="8229600" cy="4497363"/>
          </a:xfrm>
        </p:spPr>
        <p:txBody>
          <a:bodyPr/>
          <a:lstStyle/>
          <a:p>
            <a:pPr marL="0" indent="0">
              <a:buNone/>
            </a:pPr>
            <a:endParaRPr lang="en-CA" sz="2800" dirty="0"/>
          </a:p>
          <a:p>
            <a:pPr marL="0" indent="0">
              <a:buNone/>
            </a:pPr>
            <a:r>
              <a:rPr lang="en-CA" sz="2800" dirty="0"/>
              <a:t>“The Ontario Court of Appeal, in </a:t>
            </a:r>
            <a:r>
              <a:rPr lang="en-CA" sz="2800" i="1" dirty="0"/>
              <a:t>1654776 Ontario Limited v. Stewart</a:t>
            </a:r>
            <a:r>
              <a:rPr lang="en-CA" sz="2800" dirty="0"/>
              <a:t> 2013 ONCA 184, criticized  the </a:t>
            </a:r>
            <a:r>
              <a:rPr lang="en-CA" sz="2800" i="1" dirty="0"/>
              <a:t>Warman</a:t>
            </a:r>
            <a:r>
              <a:rPr lang="en-CA" sz="2800" dirty="0"/>
              <a:t> decision for requiring a prima facie case of defamation as a precondition to granting a Norwich order. (…) While the Court rejected the requirement to show a prima facie case it acknowledged that the strength of the plaintiff’s potential claim is a relevant factor”</a:t>
            </a:r>
          </a:p>
        </p:txBody>
      </p:sp>
      <p:sp>
        <p:nvSpPr>
          <p:cNvPr id="4" name="Footer Placeholder 3">
            <a:extLst>
              <a:ext uri="{FF2B5EF4-FFF2-40B4-BE49-F238E27FC236}">
                <a16:creationId xmlns:a16="http://schemas.microsoft.com/office/drawing/2014/main" id="{911275E3-D785-4CF3-B1BF-4263906C113C}"/>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3955603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993D8-2FDB-407D-B553-EE18E686A1B0}"/>
              </a:ext>
            </a:extLst>
          </p:cNvPr>
          <p:cNvSpPr>
            <a:spLocks noGrp="1"/>
          </p:cNvSpPr>
          <p:nvPr>
            <p:ph type="title"/>
          </p:nvPr>
        </p:nvSpPr>
        <p:spPr/>
        <p:txBody>
          <a:bodyPr/>
          <a:lstStyle/>
          <a:p>
            <a:r>
              <a:rPr lang="en-CA" dirty="0"/>
              <a:t>Note also, too:</a:t>
            </a:r>
          </a:p>
        </p:txBody>
      </p:sp>
      <p:sp>
        <p:nvSpPr>
          <p:cNvPr id="3" name="Content Placeholder 2">
            <a:extLst>
              <a:ext uri="{FF2B5EF4-FFF2-40B4-BE49-F238E27FC236}">
                <a16:creationId xmlns:a16="http://schemas.microsoft.com/office/drawing/2014/main" id="{47DF5E64-506D-4966-BAC3-786703C77E40}"/>
              </a:ext>
            </a:extLst>
          </p:cNvPr>
          <p:cNvSpPr>
            <a:spLocks noGrp="1"/>
          </p:cNvSpPr>
          <p:nvPr>
            <p:ph idx="1"/>
          </p:nvPr>
        </p:nvSpPr>
        <p:spPr/>
        <p:txBody>
          <a:bodyPr/>
          <a:lstStyle/>
          <a:p>
            <a:pPr marL="0" indent="0">
              <a:buNone/>
            </a:pPr>
            <a:r>
              <a:rPr lang="en-CA" i="1" dirty="0"/>
              <a:t>A.B. v. Bragg Communications Inc.</a:t>
            </a:r>
            <a:r>
              <a:rPr lang="en-CA" dirty="0"/>
              <a:t>, 2012 SCC 46 </a:t>
            </a:r>
          </a:p>
          <a:p>
            <a:pPr marL="0" indent="0">
              <a:buNone/>
            </a:pPr>
            <a:endParaRPr lang="en-CA" dirty="0"/>
          </a:p>
          <a:p>
            <a:pPr marL="0" indent="0">
              <a:buNone/>
            </a:pPr>
            <a:r>
              <a:rPr lang="en-CA" dirty="0">
                <a:sym typeface="Wingdings" panose="05000000000000000000" pitchFamily="2" charset="2"/>
              </a:rPr>
              <a:t> Norwich order for FB and ISP in a defamation case</a:t>
            </a:r>
            <a:endParaRPr lang="en-CA" dirty="0"/>
          </a:p>
        </p:txBody>
      </p:sp>
      <p:sp>
        <p:nvSpPr>
          <p:cNvPr id="4" name="Footer Placeholder 3">
            <a:extLst>
              <a:ext uri="{FF2B5EF4-FFF2-40B4-BE49-F238E27FC236}">
                <a16:creationId xmlns:a16="http://schemas.microsoft.com/office/drawing/2014/main" id="{C35EB5C9-BCCF-49D0-B3E3-3163CE8B0846}"/>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2914591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5B63-1B01-4D84-9B4D-CB35ADB1C2C8}"/>
              </a:ext>
            </a:extLst>
          </p:cNvPr>
          <p:cNvSpPr>
            <a:spLocks noGrp="1"/>
          </p:cNvSpPr>
          <p:nvPr>
            <p:ph type="title"/>
          </p:nvPr>
        </p:nvSpPr>
        <p:spPr/>
        <p:txBody>
          <a:bodyPr/>
          <a:lstStyle/>
          <a:p>
            <a:r>
              <a:rPr lang="en-CA" dirty="0"/>
              <a:t>What have we learned so far?</a:t>
            </a:r>
          </a:p>
        </p:txBody>
      </p:sp>
      <p:sp>
        <p:nvSpPr>
          <p:cNvPr id="3" name="Content Placeholder 2">
            <a:extLst>
              <a:ext uri="{FF2B5EF4-FFF2-40B4-BE49-F238E27FC236}">
                <a16:creationId xmlns:a16="http://schemas.microsoft.com/office/drawing/2014/main" id="{43E84157-DDD8-46A2-9552-E936619327A0}"/>
              </a:ext>
            </a:extLst>
          </p:cNvPr>
          <p:cNvSpPr>
            <a:spLocks noGrp="1"/>
          </p:cNvSpPr>
          <p:nvPr>
            <p:ph idx="1"/>
          </p:nvPr>
        </p:nvSpPr>
        <p:spPr/>
        <p:txBody>
          <a:bodyPr/>
          <a:lstStyle/>
          <a:p>
            <a:pPr marL="0" indent="0">
              <a:buNone/>
            </a:pPr>
            <a:r>
              <a:rPr lang="en-CA" dirty="0">
                <a:sym typeface="Wingdings" panose="05000000000000000000" pitchFamily="2" charset="2"/>
              </a:rPr>
              <a:t>In defamation cases, add freedom of expression esp. re public figures, and public participation / public interest to considerations in preliminary matters (and as we’ll see, the substantive law of defamation too)</a:t>
            </a:r>
          </a:p>
          <a:p>
            <a:pPr marL="0" indent="0">
              <a:buNone/>
            </a:pPr>
            <a:r>
              <a:rPr lang="en-CA" sz="2800" dirty="0">
                <a:sym typeface="Wingdings" panose="05000000000000000000" pitchFamily="2" charset="2"/>
              </a:rPr>
              <a:t>“We live in a free country, where people have as much right to express outrageous and ridiculous opinions as moderate ones”</a:t>
            </a:r>
          </a:p>
          <a:p>
            <a:pPr marL="0" indent="0">
              <a:buNone/>
            </a:pPr>
            <a:r>
              <a:rPr lang="en-CA" sz="2400" dirty="0">
                <a:sym typeface="Wingdings" panose="05000000000000000000" pitchFamily="2" charset="2"/>
              </a:rPr>
              <a:t>- Binnie J., </a:t>
            </a:r>
            <a:r>
              <a:rPr lang="en-CA" sz="2400" i="1" dirty="0">
                <a:sym typeface="Wingdings" panose="05000000000000000000" pitchFamily="2" charset="2"/>
              </a:rPr>
              <a:t>WIC Radio v Simpson</a:t>
            </a:r>
            <a:r>
              <a:rPr lang="en-CA" sz="2400" dirty="0">
                <a:sym typeface="Wingdings" panose="05000000000000000000" pitchFamily="2" charset="2"/>
              </a:rPr>
              <a:t> 2008 SCC 40</a:t>
            </a:r>
            <a:endParaRPr lang="en-CA" sz="2400" dirty="0"/>
          </a:p>
        </p:txBody>
      </p:sp>
      <p:sp>
        <p:nvSpPr>
          <p:cNvPr id="4" name="Footer Placeholder 3">
            <a:extLst>
              <a:ext uri="{FF2B5EF4-FFF2-40B4-BE49-F238E27FC236}">
                <a16:creationId xmlns:a16="http://schemas.microsoft.com/office/drawing/2014/main" id="{08C5894A-1096-4A1E-B86E-2EFBF034E920}"/>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847346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DA1F8-3164-4BB7-8DC3-2F65EDF680A2}"/>
              </a:ext>
            </a:extLst>
          </p:cNvPr>
          <p:cNvSpPr>
            <a:spLocks noGrp="1"/>
          </p:cNvSpPr>
          <p:nvPr>
            <p:ph type="title"/>
          </p:nvPr>
        </p:nvSpPr>
        <p:spPr>
          <a:xfrm>
            <a:off x="457200" y="274638"/>
            <a:ext cx="8229600" cy="835943"/>
          </a:xfrm>
        </p:spPr>
        <p:txBody>
          <a:bodyPr/>
          <a:lstStyle/>
          <a:p>
            <a:r>
              <a:rPr lang="en-CA" dirty="0"/>
              <a:t>Skipping a Norwich Order?</a:t>
            </a:r>
          </a:p>
        </p:txBody>
      </p:sp>
      <p:sp>
        <p:nvSpPr>
          <p:cNvPr id="3" name="Content Placeholder 2">
            <a:extLst>
              <a:ext uri="{FF2B5EF4-FFF2-40B4-BE49-F238E27FC236}">
                <a16:creationId xmlns:a16="http://schemas.microsoft.com/office/drawing/2014/main" id="{EB338236-4162-43C4-8F30-378DBEF7EDE9}"/>
              </a:ext>
            </a:extLst>
          </p:cNvPr>
          <p:cNvSpPr>
            <a:spLocks noGrp="1"/>
          </p:cNvSpPr>
          <p:nvPr>
            <p:ph idx="1"/>
          </p:nvPr>
        </p:nvSpPr>
        <p:spPr>
          <a:xfrm>
            <a:off x="457200" y="1340768"/>
            <a:ext cx="8229600" cy="4785395"/>
          </a:xfrm>
        </p:spPr>
        <p:txBody>
          <a:bodyPr/>
          <a:lstStyle/>
          <a:p>
            <a:pPr marL="0" indent="0">
              <a:buNone/>
            </a:pPr>
            <a:r>
              <a:rPr lang="en-CA" altLang="en-US" sz="2000" i="1" dirty="0"/>
              <a:t>Burke v. John Does #1 to #18, a.k.a. “</a:t>
            </a:r>
            <a:r>
              <a:rPr lang="en-CA" altLang="en-US" sz="2000" i="1" dirty="0" err="1"/>
              <a:t>Nofixedaddress</a:t>
            </a:r>
            <a:r>
              <a:rPr lang="en-CA" altLang="en-US" sz="2000" i="1" dirty="0"/>
              <a:t>”, “</a:t>
            </a:r>
            <a:r>
              <a:rPr lang="en-CA" altLang="en-US" sz="2000" i="1" dirty="0" err="1"/>
              <a:t>Cambarkerfan</a:t>
            </a:r>
            <a:r>
              <a:rPr lang="en-CA" altLang="en-US" sz="2000" i="1" dirty="0"/>
              <a:t>”, “Lavy16”, “</a:t>
            </a:r>
            <a:r>
              <a:rPr lang="en-CA" altLang="en-US" sz="2000" i="1" dirty="0" err="1"/>
              <a:t>Mbskidmore</a:t>
            </a:r>
            <a:r>
              <a:rPr lang="en-CA" altLang="en-US" sz="2000" i="1" dirty="0"/>
              <a:t>”, “</a:t>
            </a:r>
            <a:r>
              <a:rPr lang="en-CA" altLang="en-US" sz="2000" i="1" dirty="0" err="1"/>
              <a:t>Tulowd</a:t>
            </a:r>
            <a:r>
              <a:rPr lang="en-CA" altLang="en-US" sz="2000" i="1" dirty="0"/>
              <a:t>”, “</a:t>
            </a:r>
            <a:r>
              <a:rPr lang="en-CA" altLang="en-US" sz="2000" i="1" dirty="0" err="1"/>
              <a:t>Loob</a:t>
            </a:r>
            <a:r>
              <a:rPr lang="en-CA" altLang="en-US" sz="2000" i="1" dirty="0"/>
              <a:t>”, “</a:t>
            </a:r>
            <a:r>
              <a:rPr lang="en-CA" altLang="en-US" sz="2000" i="1" dirty="0" err="1"/>
              <a:t>Naggah</a:t>
            </a:r>
            <a:r>
              <a:rPr lang="en-CA" altLang="en-US" sz="2000" i="1" dirty="0"/>
              <a:t>”, “</a:t>
            </a:r>
            <a:r>
              <a:rPr lang="en-CA" altLang="en-US" sz="2000" i="1" dirty="0" err="1"/>
              <a:t>Mowerman</a:t>
            </a:r>
            <a:r>
              <a:rPr lang="en-CA" altLang="en-US" sz="2000" i="1" dirty="0"/>
              <a:t>”, “Aaronp18”, “Steve”, “Kaboomin8”, “</a:t>
            </a:r>
            <a:r>
              <a:rPr lang="en-CA" altLang="en-US" sz="2000" i="1" dirty="0" err="1"/>
              <a:t>Thezbrad</a:t>
            </a:r>
            <a:r>
              <a:rPr lang="en-CA" altLang="en-US" sz="2000" i="1" dirty="0"/>
              <a:t>”, “</a:t>
            </a:r>
            <a:r>
              <a:rPr lang="en-CA" altLang="en-US" sz="2000" i="1" dirty="0" err="1"/>
              <a:t>Slobberface</a:t>
            </a:r>
            <a:r>
              <a:rPr lang="en-CA" altLang="en-US" sz="2000" i="1" dirty="0"/>
              <a:t>”, “</a:t>
            </a:r>
            <a:r>
              <a:rPr lang="en-CA" altLang="en-US" sz="2000" i="1" dirty="0" err="1"/>
              <a:t>Poonerman</a:t>
            </a:r>
            <a:r>
              <a:rPr lang="en-CA" altLang="en-US" sz="2000" i="1" dirty="0"/>
              <a:t>”, “</a:t>
            </a:r>
            <a:r>
              <a:rPr lang="en-CA" altLang="en-US" sz="2000" i="1" dirty="0" err="1"/>
              <a:t>Isolatedcircuit</a:t>
            </a:r>
            <a:r>
              <a:rPr lang="en-CA" altLang="en-US" sz="2000" i="1" dirty="0"/>
              <a:t>”, “</a:t>
            </a:r>
            <a:r>
              <a:rPr lang="en-CA" altLang="en-US" sz="2000" i="1" dirty="0" err="1"/>
              <a:t>Kanada</a:t>
            </a:r>
            <a:r>
              <a:rPr lang="en-CA" altLang="en-US" sz="2000" i="1" dirty="0"/>
              <a:t> Kev”, “</a:t>
            </a:r>
            <a:r>
              <a:rPr lang="en-CA" altLang="en-US" sz="2000" i="1" dirty="0" err="1"/>
              <a:t>Ncognito</a:t>
            </a:r>
            <a:r>
              <a:rPr lang="en-CA" altLang="en-US" sz="2000" i="1" dirty="0"/>
              <a:t>” and “Sir Psycho Sexy” </a:t>
            </a:r>
          </a:p>
          <a:p>
            <a:pPr marL="0" indent="0">
              <a:buNone/>
            </a:pPr>
            <a:r>
              <a:rPr lang="en-CA" altLang="en-US" sz="2000" dirty="0"/>
              <a:t>2013 BCSC 964</a:t>
            </a:r>
          </a:p>
          <a:p>
            <a:pPr marL="0" indent="0">
              <a:buNone/>
            </a:pPr>
            <a:r>
              <a:rPr lang="en-CA" altLang="en-US" sz="2400" dirty="0"/>
              <a:t>“In this case, if Norwich Orders were granted and complied with, they would only yield the e-mail addresses provided by the Message Board Defendants when they opened their accounts”</a:t>
            </a:r>
          </a:p>
          <a:p>
            <a:pPr marL="0" indent="0">
              <a:buNone/>
            </a:pPr>
            <a:r>
              <a:rPr lang="en-CA" altLang="en-US" sz="2400" dirty="0"/>
              <a:t>“I order that Mr. Burke may serve the notice of civil claim on the Message Board Defendants </a:t>
            </a:r>
            <a:r>
              <a:rPr lang="en-CA" altLang="en-US" sz="2400" b="1" dirty="0"/>
              <a:t>by sending them a private message to the internet message board accounts</a:t>
            </a:r>
            <a:r>
              <a:rPr lang="en-CA" altLang="en-US" sz="2400" dirty="0"/>
              <a:t>”</a:t>
            </a:r>
          </a:p>
          <a:p>
            <a:pPr marL="0" indent="0">
              <a:buNone/>
            </a:pPr>
            <a:endParaRPr lang="en-CA" altLang="en-US" sz="2400" dirty="0"/>
          </a:p>
          <a:p>
            <a:pPr marL="0" indent="0">
              <a:buNone/>
            </a:pPr>
            <a:r>
              <a:rPr lang="en-CA" altLang="en-US" sz="2400" dirty="0"/>
              <a:t>Also: </a:t>
            </a:r>
            <a:r>
              <a:rPr lang="nl-NL" altLang="en-US" sz="2400" i="1" dirty="0"/>
              <a:t>Manson v. John Doe</a:t>
            </a:r>
            <a:r>
              <a:rPr lang="nl-NL" altLang="en-US" sz="2400" dirty="0"/>
              <a:t>, 2013 ONSC 628 </a:t>
            </a:r>
            <a:r>
              <a:rPr lang="nl-NL" altLang="en-US" sz="2400" dirty="0">
                <a:sym typeface="Wingdings" panose="05000000000000000000" pitchFamily="2" charset="2"/>
              </a:rPr>
              <a:t> service by email</a:t>
            </a:r>
            <a:endParaRPr lang="nl-NL" altLang="en-US" sz="2400" dirty="0"/>
          </a:p>
          <a:p>
            <a:pPr marL="0" indent="0">
              <a:buNone/>
            </a:pPr>
            <a:endParaRPr lang="en-CA" sz="1600" dirty="0"/>
          </a:p>
        </p:txBody>
      </p:sp>
      <p:sp>
        <p:nvSpPr>
          <p:cNvPr id="4" name="Footer Placeholder 3">
            <a:extLst>
              <a:ext uri="{FF2B5EF4-FFF2-40B4-BE49-F238E27FC236}">
                <a16:creationId xmlns:a16="http://schemas.microsoft.com/office/drawing/2014/main" id="{F2E4165B-FAD3-4708-96D2-F6D4C523D994}"/>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2826543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D4778-56D2-436C-AEB5-9A6C89498FC3}"/>
              </a:ext>
            </a:extLst>
          </p:cNvPr>
          <p:cNvSpPr>
            <a:spLocks noGrp="1"/>
          </p:cNvSpPr>
          <p:nvPr>
            <p:ph type="title"/>
          </p:nvPr>
        </p:nvSpPr>
        <p:spPr>
          <a:xfrm>
            <a:off x="457200" y="274638"/>
            <a:ext cx="8229600" cy="1570186"/>
          </a:xfrm>
        </p:spPr>
        <p:txBody>
          <a:bodyPr/>
          <a:lstStyle/>
          <a:p>
            <a:r>
              <a:rPr lang="en-CA" dirty="0"/>
              <a:t>Final preliminary matter</a:t>
            </a:r>
            <a:br>
              <a:rPr lang="en-CA" dirty="0"/>
            </a:br>
            <a:r>
              <a:rPr lang="en-CA" dirty="0"/>
              <a:t>Territorial Jurisdiction</a:t>
            </a:r>
          </a:p>
        </p:txBody>
      </p:sp>
      <p:sp>
        <p:nvSpPr>
          <p:cNvPr id="3" name="Content Placeholder 2">
            <a:extLst>
              <a:ext uri="{FF2B5EF4-FFF2-40B4-BE49-F238E27FC236}">
                <a16:creationId xmlns:a16="http://schemas.microsoft.com/office/drawing/2014/main" id="{32DF4A3B-924E-4A30-99B9-69ED184FF950}"/>
              </a:ext>
            </a:extLst>
          </p:cNvPr>
          <p:cNvSpPr>
            <a:spLocks noGrp="1"/>
          </p:cNvSpPr>
          <p:nvPr>
            <p:ph idx="1"/>
          </p:nvPr>
        </p:nvSpPr>
        <p:spPr>
          <a:xfrm>
            <a:off x="457200" y="2348880"/>
            <a:ext cx="8229600" cy="3777283"/>
          </a:xfrm>
        </p:spPr>
        <p:txBody>
          <a:bodyPr/>
          <a:lstStyle/>
          <a:p>
            <a:pPr marL="0" indent="0">
              <a:buNone/>
            </a:pPr>
            <a:r>
              <a:rPr lang="en-CA" dirty="0"/>
              <a:t>Where to sue for defamation?</a:t>
            </a:r>
          </a:p>
          <a:p>
            <a:r>
              <a:rPr lang="en-CA" dirty="0"/>
              <a:t>Recall </a:t>
            </a:r>
            <a:r>
              <a:rPr lang="en-CA" i="1" dirty="0"/>
              <a:t>Haaretz v. </a:t>
            </a:r>
            <a:r>
              <a:rPr lang="en-CA" i="1" dirty="0" err="1"/>
              <a:t>Goldhar</a:t>
            </a:r>
            <a:r>
              <a:rPr lang="en-CA" i="1" dirty="0"/>
              <a:t> </a:t>
            </a:r>
            <a:r>
              <a:rPr lang="en-CA" dirty="0"/>
              <a:t>from class 3:</a:t>
            </a:r>
          </a:p>
          <a:p>
            <a:pPr lvl="1"/>
            <a:r>
              <a:rPr lang="en-CA" i="1" dirty="0"/>
              <a:t>Forum non </a:t>
            </a:r>
            <a:r>
              <a:rPr lang="en-CA" i="1" dirty="0" err="1"/>
              <a:t>conveniens</a:t>
            </a:r>
            <a:r>
              <a:rPr lang="en-CA" i="1" dirty="0"/>
              <a:t> </a:t>
            </a:r>
            <a:r>
              <a:rPr lang="en-CA" dirty="0"/>
              <a:t>favoured Israel as the more appropriate forum</a:t>
            </a:r>
          </a:p>
          <a:p>
            <a:pPr lvl="1"/>
            <a:r>
              <a:rPr lang="en-CA" dirty="0"/>
              <a:t>But remember “publication” happens where it is read</a:t>
            </a:r>
          </a:p>
        </p:txBody>
      </p:sp>
      <p:sp>
        <p:nvSpPr>
          <p:cNvPr id="4" name="Footer Placeholder 3">
            <a:extLst>
              <a:ext uri="{FF2B5EF4-FFF2-40B4-BE49-F238E27FC236}">
                <a16:creationId xmlns:a16="http://schemas.microsoft.com/office/drawing/2014/main" id="{D810222B-F5B2-48FF-BA46-15E2DAA0CE7D}"/>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039375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FFA81-55DD-45D0-A3EC-2B1CFB3D4165}"/>
              </a:ext>
            </a:extLst>
          </p:cNvPr>
          <p:cNvSpPr>
            <a:spLocks noGrp="1"/>
          </p:cNvSpPr>
          <p:nvPr>
            <p:ph type="title"/>
          </p:nvPr>
        </p:nvSpPr>
        <p:spPr>
          <a:xfrm>
            <a:off x="758031" y="1268760"/>
            <a:ext cx="7772400" cy="3456384"/>
          </a:xfrm>
        </p:spPr>
        <p:txBody>
          <a:bodyPr/>
          <a:lstStyle/>
          <a:p>
            <a:r>
              <a:rPr lang="en-CA" dirty="0"/>
              <a:t>So what the heck is defamation ANYWAY?</a:t>
            </a:r>
            <a:br>
              <a:rPr lang="en-CA" dirty="0"/>
            </a:br>
            <a:br>
              <a:rPr lang="en-CA" dirty="0"/>
            </a:br>
            <a:r>
              <a:rPr lang="en-CA" dirty="0"/>
              <a:t>What are the legal principles that govern it?</a:t>
            </a:r>
          </a:p>
        </p:txBody>
      </p:sp>
      <p:sp>
        <p:nvSpPr>
          <p:cNvPr id="3" name="Footer Placeholder 2">
            <a:extLst>
              <a:ext uri="{FF2B5EF4-FFF2-40B4-BE49-F238E27FC236}">
                <a16:creationId xmlns:a16="http://schemas.microsoft.com/office/drawing/2014/main" id="{A68ADF06-FC24-4AC5-BC0E-FFADE9B313C5}"/>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3838999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BD166-6B93-4253-8FC4-726115CE5AA1}"/>
              </a:ext>
            </a:extLst>
          </p:cNvPr>
          <p:cNvSpPr>
            <a:spLocks noGrp="1"/>
          </p:cNvSpPr>
          <p:nvPr>
            <p:ph type="title"/>
          </p:nvPr>
        </p:nvSpPr>
        <p:spPr/>
        <p:txBody>
          <a:bodyPr/>
          <a:lstStyle/>
          <a:p>
            <a:r>
              <a:rPr lang="fr-CA" i="1" dirty="0"/>
              <a:t>Grant v. </a:t>
            </a:r>
            <a:r>
              <a:rPr lang="fr-CA" i="1" dirty="0" err="1"/>
              <a:t>Torstar</a:t>
            </a:r>
            <a:endParaRPr lang="en-CA" i="1" dirty="0"/>
          </a:p>
        </p:txBody>
      </p:sp>
      <p:sp>
        <p:nvSpPr>
          <p:cNvPr id="3" name="Content Placeholder 2">
            <a:extLst>
              <a:ext uri="{FF2B5EF4-FFF2-40B4-BE49-F238E27FC236}">
                <a16:creationId xmlns:a16="http://schemas.microsoft.com/office/drawing/2014/main" id="{AAF9D627-B714-4224-98D0-12C0D432DB58}"/>
              </a:ext>
            </a:extLst>
          </p:cNvPr>
          <p:cNvSpPr>
            <a:spLocks noGrp="1"/>
          </p:cNvSpPr>
          <p:nvPr>
            <p:ph idx="1"/>
          </p:nvPr>
        </p:nvSpPr>
        <p:spPr/>
        <p:txBody>
          <a:bodyPr/>
          <a:lstStyle/>
          <a:p>
            <a:pPr marL="0" indent="0">
              <a:buNone/>
            </a:pPr>
            <a:r>
              <a:rPr lang="en-US" dirty="0"/>
              <a:t>2009 SCC 61</a:t>
            </a:r>
            <a:endParaRPr lang="fr-CA" dirty="0"/>
          </a:p>
          <a:p>
            <a:pPr marL="0" indent="0">
              <a:buNone/>
            </a:pPr>
            <a:endParaRPr lang="fr-CA" dirty="0"/>
          </a:p>
          <a:p>
            <a:pPr marL="0" indent="0">
              <a:buNone/>
            </a:pPr>
            <a:endParaRPr lang="fr-CA" dirty="0"/>
          </a:p>
          <a:p>
            <a:pPr marL="0" indent="0">
              <a:buNone/>
            </a:pPr>
            <a:r>
              <a:rPr lang="en-CA" b="1" dirty="0"/>
              <a:t>Zara Dwyer </a:t>
            </a:r>
            <a:r>
              <a:rPr lang="en-CA" dirty="0"/>
              <a:t>presentation </a:t>
            </a:r>
          </a:p>
        </p:txBody>
      </p:sp>
      <p:sp>
        <p:nvSpPr>
          <p:cNvPr id="4" name="Footer Placeholder 3">
            <a:extLst>
              <a:ext uri="{FF2B5EF4-FFF2-40B4-BE49-F238E27FC236}">
                <a16:creationId xmlns:a16="http://schemas.microsoft.com/office/drawing/2014/main" id="{69AAFFFD-1FFD-4A7B-8A22-B43C239BEE2F}"/>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3176430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BD166-6B93-4253-8FC4-726115CE5AA1}"/>
              </a:ext>
            </a:extLst>
          </p:cNvPr>
          <p:cNvSpPr>
            <a:spLocks noGrp="1"/>
          </p:cNvSpPr>
          <p:nvPr>
            <p:ph type="title"/>
          </p:nvPr>
        </p:nvSpPr>
        <p:spPr>
          <a:xfrm>
            <a:off x="457200" y="116632"/>
            <a:ext cx="8229600" cy="1152128"/>
          </a:xfrm>
        </p:spPr>
        <p:txBody>
          <a:bodyPr/>
          <a:lstStyle/>
          <a:p>
            <a:r>
              <a:rPr lang="en-CA" i="1" dirty="0"/>
              <a:t>Grant v. Torstar – </a:t>
            </a:r>
            <a:r>
              <a:rPr lang="en-CA" dirty="0"/>
              <a:t>take away the defamation basics</a:t>
            </a:r>
          </a:p>
        </p:txBody>
      </p:sp>
      <p:sp>
        <p:nvSpPr>
          <p:cNvPr id="3" name="Content Placeholder 2">
            <a:extLst>
              <a:ext uri="{FF2B5EF4-FFF2-40B4-BE49-F238E27FC236}">
                <a16:creationId xmlns:a16="http://schemas.microsoft.com/office/drawing/2014/main" id="{AAF9D627-B714-4224-98D0-12C0D432DB58}"/>
              </a:ext>
            </a:extLst>
          </p:cNvPr>
          <p:cNvSpPr>
            <a:spLocks noGrp="1"/>
          </p:cNvSpPr>
          <p:nvPr>
            <p:ph idx="1"/>
          </p:nvPr>
        </p:nvSpPr>
        <p:spPr>
          <a:xfrm>
            <a:off x="457200" y="1484784"/>
            <a:ext cx="8229600" cy="4641379"/>
          </a:xfrm>
        </p:spPr>
        <p:txBody>
          <a:bodyPr/>
          <a:lstStyle/>
          <a:p>
            <a:pPr marL="0" indent="0" eaLnBrk="1" hangingPunct="1">
              <a:spcBef>
                <a:spcPct val="0"/>
              </a:spcBef>
              <a:buNone/>
              <a:defRPr/>
            </a:pPr>
            <a:r>
              <a:rPr lang="en-US" altLang="en-US" sz="2800" u="sng" dirty="0"/>
              <a:t>To show defamation:</a:t>
            </a:r>
            <a:r>
              <a:rPr lang="en-US" altLang="en-US" sz="2800" dirty="0"/>
              <a:t> (see para. 28)</a:t>
            </a:r>
            <a:endParaRPr lang="en-US" altLang="en-US" sz="2800" u="sng" dirty="0"/>
          </a:p>
          <a:p>
            <a:pPr marL="457200" indent="-457200" eaLnBrk="1" hangingPunct="1">
              <a:spcBef>
                <a:spcPct val="0"/>
              </a:spcBef>
              <a:buFont typeface="+mj-lt"/>
              <a:buAutoNum type="arabicPeriod"/>
              <a:defRPr/>
            </a:pPr>
            <a:r>
              <a:rPr lang="en-US" altLang="en-US" sz="2800" dirty="0"/>
              <a:t>the impugned words are defamatory, in the sense that they would tend to lower the plaintiff’s reputation in the eyes of a reasonable person; </a:t>
            </a:r>
          </a:p>
          <a:p>
            <a:pPr marL="457200" indent="-457200" eaLnBrk="1" hangingPunct="1">
              <a:spcBef>
                <a:spcPct val="0"/>
              </a:spcBef>
              <a:buFont typeface="+mj-lt"/>
              <a:buAutoNum type="arabicPeriod"/>
              <a:defRPr/>
            </a:pPr>
            <a:r>
              <a:rPr lang="en-US" altLang="en-US" sz="2800" dirty="0"/>
              <a:t>the words in fact refer to the plaintiff</a:t>
            </a:r>
          </a:p>
          <a:p>
            <a:pPr marL="457200" indent="-457200" eaLnBrk="1" hangingPunct="1">
              <a:spcBef>
                <a:spcPct val="0"/>
              </a:spcBef>
              <a:buFont typeface="+mj-lt"/>
              <a:buAutoNum type="arabicPeriod"/>
              <a:defRPr/>
            </a:pPr>
            <a:r>
              <a:rPr lang="en-US" altLang="en-US" sz="2800" dirty="0"/>
              <a:t>the words were </a:t>
            </a:r>
            <a:r>
              <a:rPr lang="en-US" altLang="en-US" sz="2800" b="1" dirty="0"/>
              <a:t>published</a:t>
            </a:r>
            <a:r>
              <a:rPr lang="en-US" altLang="en-US" sz="2800" dirty="0"/>
              <a:t>, i.e., that they were communicated to at least one person other than the plaintiff.</a:t>
            </a:r>
          </a:p>
          <a:p>
            <a:pPr marL="0" indent="0" eaLnBrk="1" hangingPunct="1">
              <a:spcBef>
                <a:spcPct val="0"/>
              </a:spcBef>
              <a:buNone/>
              <a:defRPr/>
            </a:pPr>
            <a:r>
              <a:rPr lang="en-US" altLang="en-US" sz="2800" b="1" dirty="0"/>
              <a:t>Defenses</a:t>
            </a:r>
            <a:r>
              <a:rPr lang="en-US" altLang="en-US" sz="2800" dirty="0"/>
              <a:t> - </a:t>
            </a:r>
            <a:r>
              <a:rPr lang="en-CA" altLang="en-US" sz="2800" dirty="0"/>
              <a:t>justification (the truth), fair comment, privilege, innocent dissemination, </a:t>
            </a:r>
            <a:r>
              <a:rPr lang="en-CA" altLang="en-US" sz="2800" b="1" dirty="0"/>
              <a:t>responsible communication on a matter of public interest</a:t>
            </a:r>
            <a:endParaRPr lang="en-US" altLang="en-US" sz="2800" b="1" dirty="0"/>
          </a:p>
          <a:p>
            <a:pPr marL="0" indent="0">
              <a:buNone/>
            </a:pPr>
            <a:endParaRPr lang="en-CA" dirty="0"/>
          </a:p>
        </p:txBody>
      </p:sp>
      <p:sp>
        <p:nvSpPr>
          <p:cNvPr id="4" name="Footer Placeholder 3">
            <a:extLst>
              <a:ext uri="{FF2B5EF4-FFF2-40B4-BE49-F238E27FC236}">
                <a16:creationId xmlns:a16="http://schemas.microsoft.com/office/drawing/2014/main" id="{69AAFFFD-1FFD-4A7B-8A22-B43C239BEE2F}"/>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3354420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0166A-5C9C-45D3-B6FF-E92F89BC15DE}"/>
              </a:ext>
            </a:extLst>
          </p:cNvPr>
          <p:cNvSpPr>
            <a:spLocks noGrp="1"/>
          </p:cNvSpPr>
          <p:nvPr>
            <p:ph type="title"/>
          </p:nvPr>
        </p:nvSpPr>
        <p:spPr/>
        <p:txBody>
          <a:bodyPr/>
          <a:lstStyle/>
          <a:p>
            <a:r>
              <a:rPr lang="en-CA" dirty="0"/>
              <a:t>Defamation law in USA</a:t>
            </a:r>
          </a:p>
        </p:txBody>
      </p:sp>
      <p:sp>
        <p:nvSpPr>
          <p:cNvPr id="3" name="Content Placeholder 2">
            <a:extLst>
              <a:ext uri="{FF2B5EF4-FFF2-40B4-BE49-F238E27FC236}">
                <a16:creationId xmlns:a16="http://schemas.microsoft.com/office/drawing/2014/main" id="{84A7E00E-9DAA-46B5-85AA-381C1999911E}"/>
              </a:ext>
            </a:extLst>
          </p:cNvPr>
          <p:cNvSpPr>
            <a:spLocks noGrp="1"/>
          </p:cNvSpPr>
          <p:nvPr>
            <p:ph idx="1"/>
          </p:nvPr>
        </p:nvSpPr>
        <p:spPr/>
        <p:txBody>
          <a:bodyPr/>
          <a:lstStyle/>
          <a:p>
            <a:pPr marL="0" indent="0">
              <a:buNone/>
            </a:pPr>
            <a:r>
              <a:rPr lang="en-CA" i="1" dirty="0"/>
              <a:t>New York Times Co. v. Sullivan</a:t>
            </a:r>
            <a:r>
              <a:rPr lang="en-CA" dirty="0"/>
              <a:t>, 376 U.S. 254 (1964)</a:t>
            </a:r>
          </a:p>
          <a:p>
            <a:pPr marL="0" indent="0">
              <a:buNone/>
            </a:pPr>
            <a:r>
              <a:rPr lang="en-CA" sz="2400" dirty="0" err="1"/>
              <a:t>McLachlin</a:t>
            </a:r>
            <a:r>
              <a:rPr lang="en-CA" sz="2400" dirty="0"/>
              <a:t> C.J. (in </a:t>
            </a:r>
            <a:r>
              <a:rPr lang="en-CA" sz="2400" i="1" dirty="0"/>
              <a:t>Grant v. Torstar)</a:t>
            </a:r>
            <a:r>
              <a:rPr lang="en-CA" sz="2400" dirty="0"/>
              <a:t>:</a:t>
            </a:r>
          </a:p>
          <a:p>
            <a:pPr marL="0" indent="0">
              <a:buNone/>
            </a:pPr>
            <a:r>
              <a:rPr lang="en-CA" sz="2400" dirty="0"/>
              <a:t>‘In Sullivan, the United States Supreme Court applied the  First Amendment’s free speech guarantee to hold that a “public official” cannot recover in defamation absent proof that the defendant was motivated by “</a:t>
            </a:r>
            <a:r>
              <a:rPr lang="en-CA" sz="2400" b="1" dirty="0"/>
              <a:t>actual malice</a:t>
            </a:r>
            <a:r>
              <a:rPr lang="en-CA" sz="2400" dirty="0"/>
              <a:t>”, meaning knowledge of falsity or reckless indifference to truth. In subsequent cases, the “actual malice” rule was extended to apply to all “public figures”, not only people formally involved in government or politics’</a:t>
            </a:r>
          </a:p>
        </p:txBody>
      </p:sp>
      <p:sp>
        <p:nvSpPr>
          <p:cNvPr id="4" name="Footer Placeholder 3">
            <a:extLst>
              <a:ext uri="{FF2B5EF4-FFF2-40B4-BE49-F238E27FC236}">
                <a16:creationId xmlns:a16="http://schemas.microsoft.com/office/drawing/2014/main" id="{A483EE14-14B0-4780-8874-52FA0FFF4BAA}"/>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40034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FAD9-3380-4270-97F1-37FB5C9D1DB1}"/>
              </a:ext>
            </a:extLst>
          </p:cNvPr>
          <p:cNvSpPr>
            <a:spLocks noGrp="1"/>
          </p:cNvSpPr>
          <p:nvPr>
            <p:ph type="title"/>
          </p:nvPr>
        </p:nvSpPr>
        <p:spPr/>
        <p:txBody>
          <a:bodyPr/>
          <a:lstStyle/>
          <a:p>
            <a:r>
              <a:rPr lang="en-CA" dirty="0"/>
              <a:t>Essay topics submissions</a:t>
            </a:r>
          </a:p>
        </p:txBody>
      </p:sp>
      <p:sp>
        <p:nvSpPr>
          <p:cNvPr id="3" name="Content Placeholder 2">
            <a:extLst>
              <a:ext uri="{FF2B5EF4-FFF2-40B4-BE49-F238E27FC236}">
                <a16:creationId xmlns:a16="http://schemas.microsoft.com/office/drawing/2014/main" id="{6C26E7C4-E258-474A-AA31-7B38370963B3}"/>
              </a:ext>
            </a:extLst>
          </p:cNvPr>
          <p:cNvSpPr>
            <a:spLocks noGrp="1"/>
          </p:cNvSpPr>
          <p:nvPr>
            <p:ph idx="1"/>
          </p:nvPr>
        </p:nvSpPr>
        <p:spPr>
          <a:xfrm>
            <a:off x="457200" y="1417638"/>
            <a:ext cx="8229600" cy="4708525"/>
          </a:xfrm>
        </p:spPr>
        <p:txBody>
          <a:bodyPr/>
          <a:lstStyle/>
          <a:p>
            <a:r>
              <a:rPr lang="en-CA" dirty="0"/>
              <a:t>Content:</a:t>
            </a:r>
          </a:p>
          <a:p>
            <a:pPr lvl="1"/>
            <a:r>
              <a:rPr lang="en-CA" dirty="0"/>
              <a:t>subject / title </a:t>
            </a:r>
          </a:p>
          <a:p>
            <a:pPr lvl="1"/>
            <a:r>
              <a:rPr lang="en-CA" dirty="0"/>
              <a:t>one paragraph description and / or Table of Contents</a:t>
            </a:r>
          </a:p>
          <a:p>
            <a:pPr lvl="1"/>
            <a:r>
              <a:rPr lang="en-CA" dirty="0"/>
              <a:t>3 (or more!) bibliographic references</a:t>
            </a:r>
          </a:p>
          <a:p>
            <a:r>
              <a:rPr lang="en-CA" dirty="0"/>
              <a:t>Don’t be shy about contacting me next week</a:t>
            </a:r>
          </a:p>
          <a:p>
            <a:r>
              <a:rPr lang="en-CA" dirty="0"/>
              <a:t>Technically due October 30 but let’s say November 1 is fine</a:t>
            </a:r>
          </a:p>
          <a:p>
            <a:r>
              <a:rPr lang="en-CA" dirty="0"/>
              <a:t>Don’t freak out, future revisions are possible!</a:t>
            </a:r>
          </a:p>
          <a:p>
            <a:endParaRPr lang="en-CA" dirty="0"/>
          </a:p>
        </p:txBody>
      </p:sp>
      <p:sp>
        <p:nvSpPr>
          <p:cNvPr id="4" name="Footer Placeholder 3">
            <a:extLst>
              <a:ext uri="{FF2B5EF4-FFF2-40B4-BE49-F238E27FC236}">
                <a16:creationId xmlns:a16="http://schemas.microsoft.com/office/drawing/2014/main" id="{3B3AF8BB-D789-45B4-97A1-1007EDADEA25}"/>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220897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34332-6ED2-449C-A7E7-5227EFA9784C}"/>
              </a:ext>
            </a:extLst>
          </p:cNvPr>
          <p:cNvSpPr>
            <a:spLocks noGrp="1"/>
          </p:cNvSpPr>
          <p:nvPr>
            <p:ph type="title"/>
          </p:nvPr>
        </p:nvSpPr>
        <p:spPr/>
        <p:txBody>
          <a:bodyPr/>
          <a:lstStyle/>
          <a:p>
            <a:r>
              <a:rPr lang="en-CA" dirty="0"/>
              <a:t>vs. Canada</a:t>
            </a:r>
          </a:p>
        </p:txBody>
      </p:sp>
      <p:sp>
        <p:nvSpPr>
          <p:cNvPr id="3" name="Content Placeholder 2">
            <a:extLst>
              <a:ext uri="{FF2B5EF4-FFF2-40B4-BE49-F238E27FC236}">
                <a16:creationId xmlns:a16="http://schemas.microsoft.com/office/drawing/2014/main" id="{36F09452-9390-4B5E-9D6C-2B378E8E6DE2}"/>
              </a:ext>
            </a:extLst>
          </p:cNvPr>
          <p:cNvSpPr>
            <a:spLocks noGrp="1"/>
          </p:cNvSpPr>
          <p:nvPr>
            <p:ph idx="1"/>
          </p:nvPr>
        </p:nvSpPr>
        <p:spPr/>
        <p:txBody>
          <a:bodyPr/>
          <a:lstStyle/>
          <a:p>
            <a:pPr marL="0" indent="0">
              <a:buNone/>
            </a:pPr>
            <a:r>
              <a:rPr lang="en-CA" altLang="en-US" i="1" dirty="0"/>
              <a:t>Hill v. Church of Scientology of Toronto</a:t>
            </a:r>
            <a:r>
              <a:rPr lang="en-CA" altLang="en-US" dirty="0"/>
              <a:t>, </a:t>
            </a:r>
            <a:r>
              <a:rPr lang="en-CA" altLang="en-US" sz="2400" dirty="0"/>
              <a:t>[1995] 2 SCR 1130</a:t>
            </a:r>
            <a:endParaRPr lang="fr-CA" altLang="en-US" sz="2400" dirty="0"/>
          </a:p>
          <a:p>
            <a:pPr marL="0" indent="0">
              <a:buNone/>
            </a:pPr>
            <a:endParaRPr lang="en-CA" dirty="0"/>
          </a:p>
          <a:p>
            <a:pPr>
              <a:buFont typeface="Wingdings" panose="05000000000000000000" pitchFamily="2" charset="2"/>
              <a:buChar char="à"/>
            </a:pPr>
            <a:r>
              <a:rPr lang="en-CA" b="1" dirty="0">
                <a:sym typeface="Wingdings" panose="05000000000000000000" pitchFamily="2" charset="2"/>
              </a:rPr>
              <a:t>No malice required</a:t>
            </a:r>
          </a:p>
          <a:p>
            <a:pPr>
              <a:buFont typeface="Wingdings" panose="05000000000000000000" pitchFamily="2" charset="2"/>
              <a:buChar char="à"/>
            </a:pPr>
            <a:endParaRPr lang="en-CA" dirty="0">
              <a:sym typeface="Wingdings" panose="05000000000000000000" pitchFamily="2" charset="2"/>
            </a:endParaRPr>
          </a:p>
          <a:p>
            <a:pPr>
              <a:buFont typeface="Wingdings" panose="05000000000000000000" pitchFamily="2" charset="2"/>
              <a:buChar char="à"/>
            </a:pPr>
            <a:r>
              <a:rPr lang="en-CA" dirty="0">
                <a:sym typeface="Wingdings" panose="05000000000000000000" pitchFamily="2" charset="2"/>
              </a:rPr>
              <a:t>Lots of other good stuff re defamation in there for anyone interested</a:t>
            </a:r>
            <a:endParaRPr lang="en-CA" dirty="0"/>
          </a:p>
        </p:txBody>
      </p:sp>
      <p:sp>
        <p:nvSpPr>
          <p:cNvPr id="4" name="Footer Placeholder 3">
            <a:extLst>
              <a:ext uri="{FF2B5EF4-FFF2-40B4-BE49-F238E27FC236}">
                <a16:creationId xmlns:a16="http://schemas.microsoft.com/office/drawing/2014/main" id="{B527E2CC-B6C1-4F4C-A59C-8E14C045872E}"/>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381919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5DA9-EB05-4909-810F-23A31C64D1AE}"/>
              </a:ext>
            </a:extLst>
          </p:cNvPr>
          <p:cNvSpPr>
            <a:spLocks noGrp="1"/>
          </p:cNvSpPr>
          <p:nvPr>
            <p:ph type="title"/>
          </p:nvPr>
        </p:nvSpPr>
        <p:spPr/>
        <p:txBody>
          <a:bodyPr/>
          <a:lstStyle/>
          <a:p>
            <a:r>
              <a:rPr lang="en-CA" dirty="0"/>
              <a:t>Defamation in Quebec – </a:t>
            </a:r>
            <a:br>
              <a:rPr lang="en-CA" dirty="0"/>
            </a:br>
            <a:r>
              <a:rPr lang="en-CA" dirty="0"/>
              <a:t>a Distinct Society</a:t>
            </a:r>
          </a:p>
        </p:txBody>
      </p:sp>
      <p:sp>
        <p:nvSpPr>
          <p:cNvPr id="3" name="Content Placeholder 2">
            <a:extLst>
              <a:ext uri="{FF2B5EF4-FFF2-40B4-BE49-F238E27FC236}">
                <a16:creationId xmlns:a16="http://schemas.microsoft.com/office/drawing/2014/main" id="{33F5D5DE-78C4-4FF2-A7C0-55C518009D91}"/>
              </a:ext>
            </a:extLst>
          </p:cNvPr>
          <p:cNvSpPr>
            <a:spLocks noGrp="1"/>
          </p:cNvSpPr>
          <p:nvPr>
            <p:ph idx="1"/>
          </p:nvPr>
        </p:nvSpPr>
        <p:spPr/>
        <p:txBody>
          <a:bodyPr/>
          <a:lstStyle/>
          <a:p>
            <a:pPr marL="0" indent="0" eaLnBrk="1" hangingPunct="1">
              <a:buNone/>
            </a:pPr>
            <a:r>
              <a:rPr lang="en-CA" altLang="en-US" sz="2800" u="sng" dirty="0"/>
              <a:t>Recall </a:t>
            </a:r>
            <a:r>
              <a:rPr lang="en-CA" altLang="en-US" sz="2800" u="sng"/>
              <a:t>Privacy class:</a:t>
            </a:r>
            <a:endParaRPr lang="en-CA" altLang="en-US" sz="2800" u="sng" dirty="0"/>
          </a:p>
          <a:p>
            <a:pPr marL="0" indent="0">
              <a:buNone/>
            </a:pPr>
            <a:r>
              <a:rPr lang="en-CA" sz="2800" b="1" i="1" dirty="0"/>
              <a:t>Civil Code of Quebec</a:t>
            </a:r>
          </a:p>
          <a:p>
            <a:pPr marL="0" indent="0">
              <a:buNone/>
            </a:pPr>
            <a:r>
              <a:rPr lang="en-CA" sz="2800" b="1" dirty="0"/>
              <a:t>35.</a:t>
            </a:r>
            <a:r>
              <a:rPr lang="en-CA" sz="2800" dirty="0"/>
              <a:t> Every person has a right to the respect of his reputation and privacy.</a:t>
            </a:r>
          </a:p>
          <a:p>
            <a:pPr marL="0" indent="0" eaLnBrk="1" hangingPunct="1">
              <a:buNone/>
            </a:pPr>
            <a:endParaRPr lang="en-CA" altLang="en-US" sz="2800" dirty="0"/>
          </a:p>
          <a:p>
            <a:pPr marL="0" indent="0" eaLnBrk="1" hangingPunct="1">
              <a:buNone/>
            </a:pPr>
            <a:r>
              <a:rPr lang="en-CA" altLang="en-US" sz="2800" b="1" i="1" dirty="0"/>
              <a:t>Quebec Charter of Human Rights and Freedoms</a:t>
            </a:r>
          </a:p>
          <a:p>
            <a:pPr marL="0" indent="0" eaLnBrk="1" hangingPunct="1">
              <a:buNone/>
            </a:pPr>
            <a:r>
              <a:rPr lang="en-CA" altLang="en-US" sz="2800" dirty="0"/>
              <a:t>4. Every person has a right to the safeguard of his dignity, honour and reputation.</a:t>
            </a:r>
          </a:p>
          <a:p>
            <a:pPr marL="0" indent="0" eaLnBrk="1" hangingPunct="1">
              <a:buNone/>
            </a:pPr>
            <a:endParaRPr lang="en-CA" altLang="en-US" sz="2000" dirty="0"/>
          </a:p>
        </p:txBody>
      </p:sp>
      <p:sp>
        <p:nvSpPr>
          <p:cNvPr id="4" name="Footer Placeholder 3">
            <a:extLst>
              <a:ext uri="{FF2B5EF4-FFF2-40B4-BE49-F238E27FC236}">
                <a16:creationId xmlns:a16="http://schemas.microsoft.com/office/drawing/2014/main" id="{D7CF8876-2652-4143-8A98-1E199E73BE88}"/>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385770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5DA9-EB05-4909-810F-23A31C64D1AE}"/>
              </a:ext>
            </a:extLst>
          </p:cNvPr>
          <p:cNvSpPr>
            <a:spLocks noGrp="1"/>
          </p:cNvSpPr>
          <p:nvPr>
            <p:ph type="title"/>
          </p:nvPr>
        </p:nvSpPr>
        <p:spPr/>
        <p:txBody>
          <a:bodyPr/>
          <a:lstStyle/>
          <a:p>
            <a:r>
              <a:rPr lang="en-CA" dirty="0"/>
              <a:t>Defamation in Quebec</a:t>
            </a:r>
          </a:p>
        </p:txBody>
      </p:sp>
      <p:sp>
        <p:nvSpPr>
          <p:cNvPr id="3" name="Content Placeholder 2">
            <a:extLst>
              <a:ext uri="{FF2B5EF4-FFF2-40B4-BE49-F238E27FC236}">
                <a16:creationId xmlns:a16="http://schemas.microsoft.com/office/drawing/2014/main" id="{33F5D5DE-78C4-4FF2-A7C0-55C518009D91}"/>
              </a:ext>
            </a:extLst>
          </p:cNvPr>
          <p:cNvSpPr>
            <a:spLocks noGrp="1"/>
          </p:cNvSpPr>
          <p:nvPr>
            <p:ph idx="1"/>
          </p:nvPr>
        </p:nvSpPr>
        <p:spPr>
          <a:xfrm>
            <a:off x="457200" y="1700808"/>
            <a:ext cx="8229600" cy="4425355"/>
          </a:xfrm>
        </p:spPr>
        <p:txBody>
          <a:bodyPr/>
          <a:lstStyle/>
          <a:p>
            <a:pPr marL="0" indent="0" eaLnBrk="1" hangingPunct="1">
              <a:buNone/>
            </a:pPr>
            <a:r>
              <a:rPr lang="en-CA" altLang="en-US" sz="2800" b="1" i="1" dirty="0"/>
              <a:t>Quebec Charter of Human Rights and Freedoms</a:t>
            </a:r>
          </a:p>
          <a:p>
            <a:pPr marL="0" indent="0" eaLnBrk="1" hangingPunct="1">
              <a:buNone/>
            </a:pPr>
            <a:endParaRPr lang="en-CA" altLang="en-US" sz="2800" dirty="0"/>
          </a:p>
          <a:p>
            <a:pPr marL="0" indent="0" eaLnBrk="1" hangingPunct="1">
              <a:buNone/>
            </a:pPr>
            <a:r>
              <a:rPr lang="en-CA" altLang="en-US" sz="2800" dirty="0"/>
              <a:t>49. 	Any unlawful interference with any right or freedom recognized by this Charter entitles the victim to obtain the cessation of such interference and compensation for the moral or material prejudice resulting therefrom.</a:t>
            </a:r>
          </a:p>
          <a:p>
            <a:pPr marL="0" indent="0" eaLnBrk="1" hangingPunct="1">
              <a:buNone/>
            </a:pPr>
            <a:r>
              <a:rPr lang="en-CA" altLang="en-US" sz="2800" dirty="0"/>
              <a:t>	In case of unlawful and intentional interference, the tribunal may, in addition, condemn the person guilty of it to punitive damages.</a:t>
            </a:r>
            <a:endParaRPr lang="en-CA" altLang="en-US" sz="2000" dirty="0"/>
          </a:p>
        </p:txBody>
      </p:sp>
      <p:sp>
        <p:nvSpPr>
          <p:cNvPr id="4" name="Footer Placeholder 3">
            <a:extLst>
              <a:ext uri="{FF2B5EF4-FFF2-40B4-BE49-F238E27FC236}">
                <a16:creationId xmlns:a16="http://schemas.microsoft.com/office/drawing/2014/main" id="{D7CF8876-2652-4143-8A98-1E199E73BE88}"/>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2691565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9029-754D-4173-B48E-EF7525C82B47}"/>
              </a:ext>
            </a:extLst>
          </p:cNvPr>
          <p:cNvSpPr>
            <a:spLocks noGrp="1"/>
          </p:cNvSpPr>
          <p:nvPr>
            <p:ph type="title"/>
          </p:nvPr>
        </p:nvSpPr>
        <p:spPr/>
        <p:txBody>
          <a:bodyPr/>
          <a:lstStyle/>
          <a:p>
            <a:r>
              <a:rPr lang="en-CA" dirty="0"/>
              <a:t>Defamation in Quebec – </a:t>
            </a:r>
            <a:br>
              <a:rPr lang="en-CA" dirty="0"/>
            </a:br>
            <a:r>
              <a:rPr lang="en-CA" dirty="0"/>
              <a:t>a Distinct Society</a:t>
            </a:r>
          </a:p>
        </p:txBody>
      </p:sp>
      <p:sp>
        <p:nvSpPr>
          <p:cNvPr id="3" name="Content Placeholder 2">
            <a:extLst>
              <a:ext uri="{FF2B5EF4-FFF2-40B4-BE49-F238E27FC236}">
                <a16:creationId xmlns:a16="http://schemas.microsoft.com/office/drawing/2014/main" id="{632AAE4A-3EF6-48E7-A420-C50F5612C674}"/>
              </a:ext>
            </a:extLst>
          </p:cNvPr>
          <p:cNvSpPr>
            <a:spLocks noGrp="1"/>
          </p:cNvSpPr>
          <p:nvPr>
            <p:ph idx="1"/>
          </p:nvPr>
        </p:nvSpPr>
        <p:spPr/>
        <p:txBody>
          <a:bodyPr/>
          <a:lstStyle/>
          <a:p>
            <a:pPr marL="0" indent="0">
              <a:buNone/>
            </a:pPr>
            <a:r>
              <a:rPr lang="en-CA" altLang="en-US" i="1" dirty="0" err="1"/>
              <a:t>Prud'homme</a:t>
            </a:r>
            <a:r>
              <a:rPr lang="en-CA" altLang="en-US" i="1" dirty="0"/>
              <a:t> v. </a:t>
            </a:r>
            <a:r>
              <a:rPr lang="en-CA" altLang="en-US" i="1" dirty="0" err="1"/>
              <a:t>Prud'homme</a:t>
            </a:r>
            <a:r>
              <a:rPr lang="en-CA" altLang="en-US" dirty="0"/>
              <a:t>, </a:t>
            </a:r>
            <a:r>
              <a:rPr lang="en-CA" altLang="en-US" sz="2000" dirty="0"/>
              <a:t>2002 SCC 85</a:t>
            </a:r>
          </a:p>
          <a:p>
            <a:pPr marL="0" indent="0">
              <a:buNone/>
            </a:pPr>
            <a:endParaRPr lang="en-CA" altLang="en-US" dirty="0"/>
          </a:p>
          <a:p>
            <a:pPr marL="0" indent="0">
              <a:buNone/>
            </a:pPr>
            <a:r>
              <a:rPr lang="en-CA" altLang="en-US" sz="2400" dirty="0"/>
              <a:t>“Quebec civil law does not provide for a specific form of action for interference with reputation.  The basis for an action in defamation in Quebec is found in art. 1457 C.C.Q., which lays down the general rules that apply to questions of civil liability.  Thus, in an action in defamation, the plaintiff must establish, on a balance of probabilities, </a:t>
            </a:r>
            <a:r>
              <a:rPr lang="en-CA" altLang="en-US" sz="2400" b="1" dirty="0"/>
              <a:t>the existence of injury, of a wrongful act, and of a causal connection</a:t>
            </a:r>
            <a:r>
              <a:rPr lang="en-CA" altLang="en-US" sz="2400" dirty="0"/>
              <a:t>, as in the case of any other action in civil, </a:t>
            </a:r>
            <a:r>
              <a:rPr lang="en-CA" altLang="en-US" sz="2400" dirty="0" err="1"/>
              <a:t>delictual</a:t>
            </a:r>
            <a:r>
              <a:rPr lang="en-CA" altLang="en-US" sz="2400" dirty="0"/>
              <a:t> or quasi‑</a:t>
            </a:r>
            <a:r>
              <a:rPr lang="en-CA" altLang="en-US" sz="2400" dirty="0" err="1"/>
              <a:t>delictual</a:t>
            </a:r>
            <a:r>
              <a:rPr lang="en-CA" altLang="en-US" sz="2400" dirty="0"/>
              <a:t> liability.”</a:t>
            </a:r>
          </a:p>
          <a:p>
            <a:pPr marL="0" indent="0">
              <a:buNone/>
            </a:pPr>
            <a:endParaRPr lang="en-CA" dirty="0"/>
          </a:p>
        </p:txBody>
      </p:sp>
      <p:sp>
        <p:nvSpPr>
          <p:cNvPr id="4" name="Footer Placeholder 3">
            <a:extLst>
              <a:ext uri="{FF2B5EF4-FFF2-40B4-BE49-F238E27FC236}">
                <a16:creationId xmlns:a16="http://schemas.microsoft.com/office/drawing/2014/main" id="{18F7445B-4622-469D-88A2-B8340D2C4C62}"/>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4198037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5DA9-EB05-4909-810F-23A31C64D1AE}"/>
              </a:ext>
            </a:extLst>
          </p:cNvPr>
          <p:cNvSpPr>
            <a:spLocks noGrp="1"/>
          </p:cNvSpPr>
          <p:nvPr>
            <p:ph type="title"/>
          </p:nvPr>
        </p:nvSpPr>
        <p:spPr/>
        <p:txBody>
          <a:bodyPr/>
          <a:lstStyle/>
          <a:p>
            <a:r>
              <a:rPr lang="en-CA" dirty="0"/>
              <a:t>Defamation in Quebec – </a:t>
            </a:r>
            <a:br>
              <a:rPr lang="en-CA" dirty="0"/>
            </a:br>
            <a:r>
              <a:rPr lang="en-CA" dirty="0"/>
              <a:t>a Distinct Society</a:t>
            </a:r>
          </a:p>
        </p:txBody>
      </p:sp>
      <p:sp>
        <p:nvSpPr>
          <p:cNvPr id="3" name="Content Placeholder 2">
            <a:extLst>
              <a:ext uri="{FF2B5EF4-FFF2-40B4-BE49-F238E27FC236}">
                <a16:creationId xmlns:a16="http://schemas.microsoft.com/office/drawing/2014/main" id="{33F5D5DE-78C4-4FF2-A7C0-55C518009D91}"/>
              </a:ext>
            </a:extLst>
          </p:cNvPr>
          <p:cNvSpPr>
            <a:spLocks noGrp="1"/>
          </p:cNvSpPr>
          <p:nvPr>
            <p:ph idx="1"/>
          </p:nvPr>
        </p:nvSpPr>
        <p:spPr/>
        <p:txBody>
          <a:bodyPr/>
          <a:lstStyle/>
          <a:p>
            <a:pPr marL="0" indent="0" eaLnBrk="1" hangingPunct="1">
              <a:buNone/>
            </a:pPr>
            <a:r>
              <a:rPr lang="fr-CA" altLang="en-US" dirty="0"/>
              <a:t>1457 C.C.Q. – F + C + I</a:t>
            </a:r>
          </a:p>
          <a:p>
            <a:pPr marL="0" indent="0" eaLnBrk="1" hangingPunct="1">
              <a:buNone/>
            </a:pPr>
            <a:endParaRPr lang="fr-FR" altLang="en-US" dirty="0"/>
          </a:p>
          <a:p>
            <a:pPr marL="0" indent="0" eaLnBrk="1" hangingPunct="1">
              <a:buNone/>
            </a:pPr>
            <a:r>
              <a:rPr lang="fr-FR" altLang="en-US" sz="2000" dirty="0"/>
              <a:t>« Pour que la diffamation donne ouverture à une action en dommages-intérêts, son auteur doit avoir commis une </a:t>
            </a:r>
            <a:r>
              <a:rPr lang="fr-FR" altLang="en-US" sz="2000" b="1" dirty="0"/>
              <a:t>faute</a:t>
            </a:r>
            <a:r>
              <a:rPr lang="fr-FR" altLang="en-US" sz="2000" dirty="0"/>
              <a:t>. (...) </a:t>
            </a:r>
            <a:r>
              <a:rPr lang="fr-FR" altLang="en-US" sz="2000" b="1" dirty="0"/>
              <a:t>deux genres </a:t>
            </a:r>
            <a:r>
              <a:rPr lang="fr-FR" altLang="en-US" sz="2000" dirty="0"/>
              <a:t>de conduite. La première est celle où le défendeur, sciemment, de mauvaise foi, avec </a:t>
            </a:r>
            <a:r>
              <a:rPr lang="fr-FR" altLang="en-US" sz="2000" b="1" dirty="0"/>
              <a:t>intention</a:t>
            </a:r>
            <a:r>
              <a:rPr lang="fr-FR" altLang="en-US" sz="2000" dirty="0"/>
              <a:t> de nuire, s’attaque à la réputation de la victime et cherche à la ridiculiser, à l’humilier, à l’exposer à la haine ou au mépris du public ou d’un groupe. La seconde résulte d’un comportement </a:t>
            </a:r>
            <a:r>
              <a:rPr lang="fr-FR" altLang="en-US" sz="2000" b="1" dirty="0"/>
              <a:t>dont la volonté de nuire est absente</a:t>
            </a:r>
            <a:r>
              <a:rPr lang="fr-FR" altLang="en-US" sz="2000" dirty="0"/>
              <a:t>, mais où le défendeur a, malgré tout, porté atteinte </a:t>
            </a:r>
            <a:r>
              <a:rPr lang="fr-FR" altLang="en-US" sz="2000" b="1" dirty="0"/>
              <a:t>à la réputation de la victime </a:t>
            </a:r>
            <a:r>
              <a:rPr lang="fr-FR" altLang="en-US" sz="2000" dirty="0"/>
              <a:t>par sa témérité, sa </a:t>
            </a:r>
            <a:r>
              <a:rPr lang="fr-FR" altLang="en-US" sz="2000" b="1" dirty="0"/>
              <a:t>négligence</a:t>
            </a:r>
            <a:r>
              <a:rPr lang="fr-FR" altLang="en-US" sz="2000" dirty="0"/>
              <a:t>, son impertinence ou son incurie » (Baudouin et Deslauriers, </a:t>
            </a:r>
            <a:r>
              <a:rPr lang="fr-FR" altLang="en-US" sz="2000" i="1" dirty="0"/>
              <a:t>La responsabilité civile </a:t>
            </a:r>
            <a:r>
              <a:rPr lang="fr-FR" altLang="en-US" sz="2000" dirty="0"/>
              <a:t>7</a:t>
            </a:r>
            <a:r>
              <a:rPr lang="fr-FR" altLang="en-US" sz="2000" baseline="30000" dirty="0"/>
              <a:t>e</a:t>
            </a:r>
            <a:r>
              <a:rPr lang="fr-FR" altLang="en-US" sz="2000" i="1" baseline="30000" dirty="0"/>
              <a:t> </a:t>
            </a:r>
            <a:r>
              <a:rPr lang="fr-FR" altLang="en-US" sz="2000" dirty="0" err="1"/>
              <a:t>ed</a:t>
            </a:r>
            <a:r>
              <a:rPr lang="fr-FR" altLang="en-US" sz="2000" dirty="0"/>
              <a:t>.)</a:t>
            </a:r>
          </a:p>
        </p:txBody>
      </p:sp>
      <p:sp>
        <p:nvSpPr>
          <p:cNvPr id="4" name="Footer Placeholder 3">
            <a:extLst>
              <a:ext uri="{FF2B5EF4-FFF2-40B4-BE49-F238E27FC236}">
                <a16:creationId xmlns:a16="http://schemas.microsoft.com/office/drawing/2014/main" id="{D7CF8876-2652-4143-8A98-1E199E73BE88}"/>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476089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99035-8505-47D5-8FA1-08C603A16DDA}"/>
              </a:ext>
            </a:extLst>
          </p:cNvPr>
          <p:cNvSpPr>
            <a:spLocks noGrp="1"/>
          </p:cNvSpPr>
          <p:nvPr>
            <p:ph type="title"/>
          </p:nvPr>
        </p:nvSpPr>
        <p:spPr/>
        <p:txBody>
          <a:bodyPr/>
          <a:lstStyle/>
          <a:p>
            <a:r>
              <a:rPr lang="en-CA" i="1" dirty="0" err="1"/>
              <a:t>Prud’homme</a:t>
            </a:r>
            <a:r>
              <a:rPr lang="en-CA" dirty="0"/>
              <a:t> (cont.)</a:t>
            </a:r>
          </a:p>
        </p:txBody>
      </p:sp>
      <p:sp>
        <p:nvSpPr>
          <p:cNvPr id="3" name="Content Placeholder 2">
            <a:extLst>
              <a:ext uri="{FF2B5EF4-FFF2-40B4-BE49-F238E27FC236}">
                <a16:creationId xmlns:a16="http://schemas.microsoft.com/office/drawing/2014/main" id="{50C556FC-03EE-4A70-968D-F4252FDB6552}"/>
              </a:ext>
            </a:extLst>
          </p:cNvPr>
          <p:cNvSpPr>
            <a:spLocks noGrp="1"/>
          </p:cNvSpPr>
          <p:nvPr>
            <p:ph idx="1"/>
          </p:nvPr>
        </p:nvSpPr>
        <p:spPr/>
        <p:txBody>
          <a:bodyPr/>
          <a:lstStyle/>
          <a:p>
            <a:pPr marL="0" indent="0">
              <a:buNone/>
            </a:pPr>
            <a:r>
              <a:rPr lang="en-CA" u="sng" dirty="0"/>
              <a:t>Injury</a:t>
            </a:r>
            <a:r>
              <a:rPr lang="en-CA" dirty="0"/>
              <a:t> </a:t>
            </a:r>
            <a:r>
              <a:rPr lang="en-CA" dirty="0">
                <a:sym typeface="Wingdings" panose="05000000000000000000" pitchFamily="2" charset="2"/>
              </a:rPr>
              <a:t></a:t>
            </a:r>
            <a:r>
              <a:rPr lang="en-CA" dirty="0"/>
              <a:t> the impugned remarks were defamatory, objective standard like common law</a:t>
            </a:r>
          </a:p>
          <a:p>
            <a:pPr marL="0" indent="0">
              <a:buNone/>
            </a:pPr>
            <a:r>
              <a:rPr lang="en-CA" u="sng" dirty="0"/>
              <a:t>Fault</a:t>
            </a:r>
            <a:r>
              <a:rPr lang="en-CA" dirty="0"/>
              <a:t> (“wrongful act”) </a:t>
            </a:r>
            <a:r>
              <a:rPr lang="en-CA" dirty="0">
                <a:sym typeface="Wingdings" panose="05000000000000000000" pitchFamily="2" charset="2"/>
              </a:rPr>
              <a:t> 1. knew words were false; 2. should have known words were false; or  3. “the case of a scandalmonger who makes unfavourable but true statements about another person without any valid reason for doing so”</a:t>
            </a:r>
            <a:endParaRPr lang="en-CA" dirty="0"/>
          </a:p>
          <a:p>
            <a:pPr marL="0" indent="0">
              <a:buNone/>
            </a:pPr>
            <a:endParaRPr lang="en-CA" dirty="0"/>
          </a:p>
        </p:txBody>
      </p:sp>
      <p:sp>
        <p:nvSpPr>
          <p:cNvPr id="4" name="Footer Placeholder 3">
            <a:extLst>
              <a:ext uri="{FF2B5EF4-FFF2-40B4-BE49-F238E27FC236}">
                <a16:creationId xmlns:a16="http://schemas.microsoft.com/office/drawing/2014/main" id="{B6ACDBE4-314D-42E5-8557-7644D6DA1075}"/>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2621797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99035-8505-47D5-8FA1-08C603A16DDA}"/>
              </a:ext>
            </a:extLst>
          </p:cNvPr>
          <p:cNvSpPr>
            <a:spLocks noGrp="1"/>
          </p:cNvSpPr>
          <p:nvPr>
            <p:ph type="title"/>
          </p:nvPr>
        </p:nvSpPr>
        <p:spPr/>
        <p:txBody>
          <a:bodyPr/>
          <a:lstStyle/>
          <a:p>
            <a:r>
              <a:rPr lang="en-CA" i="1" dirty="0" err="1"/>
              <a:t>Prud’homme</a:t>
            </a:r>
            <a:r>
              <a:rPr lang="en-CA" dirty="0"/>
              <a:t> (cont.)</a:t>
            </a:r>
          </a:p>
        </p:txBody>
      </p:sp>
      <p:sp>
        <p:nvSpPr>
          <p:cNvPr id="3" name="Content Placeholder 2">
            <a:extLst>
              <a:ext uri="{FF2B5EF4-FFF2-40B4-BE49-F238E27FC236}">
                <a16:creationId xmlns:a16="http://schemas.microsoft.com/office/drawing/2014/main" id="{50C556FC-03EE-4A70-968D-F4252FDB6552}"/>
              </a:ext>
            </a:extLst>
          </p:cNvPr>
          <p:cNvSpPr>
            <a:spLocks noGrp="1"/>
          </p:cNvSpPr>
          <p:nvPr>
            <p:ph idx="1"/>
          </p:nvPr>
        </p:nvSpPr>
        <p:spPr/>
        <p:txBody>
          <a:bodyPr/>
          <a:lstStyle/>
          <a:p>
            <a:pPr marL="0" indent="0">
              <a:buNone/>
            </a:pPr>
            <a:r>
              <a:rPr lang="en-CA" altLang="en-US" dirty="0"/>
              <a:t>“Accordingly, in Quebec civil law (…) conveying true information may sometimes be a wrongful act.  This is an important difference between the civil law and the common law, in which the falsity of the things said is an element of the tort of defamation.”</a:t>
            </a:r>
          </a:p>
          <a:p>
            <a:pPr marL="0" indent="0">
              <a:buNone/>
            </a:pPr>
            <a:r>
              <a:rPr lang="en-CA" altLang="en-US" sz="2400" dirty="0"/>
              <a:t>(Ed. Note </a:t>
            </a:r>
            <a:r>
              <a:rPr lang="en-CA" altLang="en-US" sz="2400" dirty="0">
                <a:sym typeface="Wingdings" panose="05000000000000000000" pitchFamily="2" charset="2"/>
              </a:rPr>
              <a:t> really “truth” is </a:t>
            </a:r>
            <a:r>
              <a:rPr lang="en-CA" altLang="en-US" sz="2400" i="1" dirty="0">
                <a:sym typeface="Wingdings" panose="05000000000000000000" pitchFamily="2" charset="2"/>
              </a:rPr>
              <a:t>defense</a:t>
            </a:r>
            <a:r>
              <a:rPr lang="en-CA" altLang="en-US" sz="2400" dirty="0">
                <a:sym typeface="Wingdings" panose="05000000000000000000" pitchFamily="2" charset="2"/>
              </a:rPr>
              <a:t>; </a:t>
            </a:r>
            <a:r>
              <a:rPr lang="en-CA" altLang="en-US" sz="2400" i="1" dirty="0">
                <a:sym typeface="Wingdings" panose="05000000000000000000" pitchFamily="2" charset="2"/>
              </a:rPr>
              <a:t>Grant v Torstar</a:t>
            </a:r>
            <a:r>
              <a:rPr lang="en-CA" altLang="en-US" sz="2400" dirty="0">
                <a:sym typeface="Wingdings" panose="05000000000000000000" pitchFamily="2" charset="2"/>
              </a:rPr>
              <a:t>)</a:t>
            </a:r>
            <a:endParaRPr lang="en-CA" altLang="en-US" sz="2400" dirty="0"/>
          </a:p>
          <a:p>
            <a:pPr marL="0" indent="0">
              <a:buNone/>
            </a:pPr>
            <a:r>
              <a:rPr lang="en-CA" altLang="en-US" sz="2400" dirty="0"/>
              <a:t>See e.g. </a:t>
            </a:r>
            <a:r>
              <a:rPr lang="fr-FR" altLang="en-US" sz="2400" i="1" dirty="0"/>
              <a:t>Gilles E. Néron Communication Marketing Inc. v. Chambre des notaires du Québec</a:t>
            </a:r>
            <a:r>
              <a:rPr lang="fr-FR" altLang="en-US" sz="2400" dirty="0"/>
              <a:t>, </a:t>
            </a:r>
            <a:r>
              <a:rPr lang="en-CA" altLang="en-US" sz="2400" dirty="0"/>
              <a:t>2004 SCC 53</a:t>
            </a:r>
          </a:p>
          <a:p>
            <a:pPr marL="0" indent="0">
              <a:buNone/>
            </a:pPr>
            <a:endParaRPr lang="en-CA" dirty="0"/>
          </a:p>
        </p:txBody>
      </p:sp>
      <p:sp>
        <p:nvSpPr>
          <p:cNvPr id="4" name="Footer Placeholder 3">
            <a:extLst>
              <a:ext uri="{FF2B5EF4-FFF2-40B4-BE49-F238E27FC236}">
                <a16:creationId xmlns:a16="http://schemas.microsoft.com/office/drawing/2014/main" id="{B6ACDBE4-314D-42E5-8557-7644D6DA1075}"/>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411722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D77C44-BC14-41BE-BBDE-0402186C6B81}"/>
              </a:ext>
            </a:extLst>
          </p:cNvPr>
          <p:cNvSpPr>
            <a:spLocks noGrp="1"/>
          </p:cNvSpPr>
          <p:nvPr>
            <p:ph type="ftr" sz="quarter" idx="11"/>
          </p:nvPr>
        </p:nvSpPr>
        <p:spPr/>
        <p:txBody>
          <a:bodyPr/>
          <a:lstStyle/>
          <a:p>
            <a:pPr>
              <a:defRPr/>
            </a:pPr>
            <a:r>
              <a:rPr lang="en-US"/>
              <a:t>Class 7</a:t>
            </a:r>
            <a:endParaRPr lang="en-US" dirty="0"/>
          </a:p>
        </p:txBody>
      </p:sp>
      <p:sp>
        <p:nvSpPr>
          <p:cNvPr id="27" name="Content Placeholder 2">
            <a:extLst>
              <a:ext uri="{FF2B5EF4-FFF2-40B4-BE49-F238E27FC236}">
                <a16:creationId xmlns:a16="http://schemas.microsoft.com/office/drawing/2014/main" id="{561D2546-EED6-4D62-8DB9-806453E9020A}"/>
              </a:ext>
            </a:extLst>
          </p:cNvPr>
          <p:cNvSpPr txBox="1">
            <a:spLocks/>
          </p:cNvSpPr>
          <p:nvPr/>
        </p:nvSpPr>
        <p:spPr>
          <a:xfrm>
            <a:off x="457200" y="-387424"/>
            <a:ext cx="8229600" cy="1782837"/>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Arial" panose="020B0604020202020204" pitchFamily="34" charset="0"/>
              <a:buNone/>
            </a:pPr>
            <a:endParaRPr lang="fr-CA" altLang="en-US" dirty="0"/>
          </a:p>
          <a:p>
            <a:pPr algn="ctr" eaLnBrk="1" hangingPunct="1">
              <a:buFont typeface="Arial" panose="020B0604020202020204" pitchFamily="34" charset="0"/>
              <a:buNone/>
            </a:pPr>
            <a:r>
              <a:rPr lang="en-US" altLang="en-US" sz="4400" dirty="0"/>
              <a:t>“Innocent” third party liability</a:t>
            </a:r>
          </a:p>
          <a:p>
            <a:pPr algn="ctr" eaLnBrk="1" hangingPunct="1">
              <a:buFont typeface="Arial" panose="020B0604020202020204" pitchFamily="34" charset="0"/>
              <a:buNone/>
            </a:pPr>
            <a:endParaRPr lang="fr-CA" altLang="en-US" dirty="0"/>
          </a:p>
        </p:txBody>
      </p:sp>
      <p:sp>
        <p:nvSpPr>
          <p:cNvPr id="28" name="Footer Placeholder 3">
            <a:extLst>
              <a:ext uri="{FF2B5EF4-FFF2-40B4-BE49-F238E27FC236}">
                <a16:creationId xmlns:a16="http://schemas.microsoft.com/office/drawing/2014/main" id="{A0B48EDB-FC64-4F91-A6AB-048AA331EA62}"/>
              </a:ext>
            </a:extLst>
          </p:cNvPr>
          <p:cNvSpPr txBox="1">
            <a:spLocks/>
          </p:cNvSpPr>
          <p:nvPr/>
        </p:nvSpPr>
        <p:spPr bwMode="auto">
          <a:xfrm>
            <a:off x="2771775" y="6356350"/>
            <a:ext cx="3705225"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1600" i="1"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fontAlgn="base">
              <a:spcBef>
                <a:spcPct val="0"/>
              </a:spcBef>
              <a:spcAft>
                <a:spcPct val="0"/>
              </a:spcAft>
              <a:defRPr/>
            </a:pPr>
            <a:endParaRPr lang="fr-CA" dirty="0"/>
          </a:p>
        </p:txBody>
      </p:sp>
      <p:pic>
        <p:nvPicPr>
          <p:cNvPr id="29" name="Picture 1">
            <a:extLst>
              <a:ext uri="{FF2B5EF4-FFF2-40B4-BE49-F238E27FC236}">
                <a16:creationId xmlns:a16="http://schemas.microsoft.com/office/drawing/2014/main" id="{6F7E0FA4-47E2-42A6-8F75-4688AA9984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706563"/>
            <a:ext cx="3959225"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a:extLst>
              <a:ext uri="{FF2B5EF4-FFF2-40B4-BE49-F238E27FC236}">
                <a16:creationId xmlns:a16="http://schemas.microsoft.com/office/drawing/2014/main" id="{C4A3F249-5378-4497-9A38-823D6E5B8D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263" y="3895725"/>
            <a:ext cx="17907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a:extLst>
              <a:ext uri="{FF2B5EF4-FFF2-40B4-BE49-F238E27FC236}">
                <a16:creationId xmlns:a16="http://schemas.microsoft.com/office/drawing/2014/main" id="{7966808B-AFE6-4F22-B6AA-1B1EFFB34FF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68738" y="2970213"/>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a:extLst>
              <a:ext uri="{FF2B5EF4-FFF2-40B4-BE49-F238E27FC236}">
                <a16:creationId xmlns:a16="http://schemas.microsoft.com/office/drawing/2014/main" id="{DB49EAF4-0501-4C91-BB6B-6077D7AA0E5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42000" y="324008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a:extLst>
              <a:ext uri="{FF2B5EF4-FFF2-40B4-BE49-F238E27FC236}">
                <a16:creationId xmlns:a16="http://schemas.microsoft.com/office/drawing/2014/main" id="{6918A8C7-92BD-433B-B084-CA3930852CD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43100" y="4846638"/>
            <a:ext cx="37433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
            <a:extLst>
              <a:ext uri="{FF2B5EF4-FFF2-40B4-BE49-F238E27FC236}">
                <a16:creationId xmlns:a16="http://schemas.microsoft.com/office/drawing/2014/main" id="{9190D01A-4628-47AB-A4EA-8F3ACECF85E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1206500"/>
            <a:ext cx="2589213"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
            <a:extLst>
              <a:ext uri="{FF2B5EF4-FFF2-40B4-BE49-F238E27FC236}">
                <a16:creationId xmlns:a16="http://schemas.microsoft.com/office/drawing/2014/main" id="{60F0D30C-BD02-4FDF-B2B5-FA7E7FCEFAB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935163" y="2933700"/>
            <a:ext cx="167322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 descr="Image result for amazon logo">
            <a:extLst>
              <a:ext uri="{FF2B5EF4-FFF2-40B4-BE49-F238E27FC236}">
                <a16:creationId xmlns:a16="http://schemas.microsoft.com/office/drawing/2014/main" id="{823E4825-8FA7-4E76-9AFA-63D4981ACE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73713" y="5065713"/>
            <a:ext cx="3348037"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9">
            <a:extLst>
              <a:ext uri="{FF2B5EF4-FFF2-40B4-BE49-F238E27FC236}">
                <a16:creationId xmlns:a16="http://schemas.microsoft.com/office/drawing/2014/main" id="{48067033-1561-448A-B542-2BADB18D095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594600" y="2779713"/>
            <a:ext cx="151288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1511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02DCC-C9A9-427E-A08A-46646E06EF49}"/>
              </a:ext>
            </a:extLst>
          </p:cNvPr>
          <p:cNvSpPr>
            <a:spLocks noGrp="1"/>
          </p:cNvSpPr>
          <p:nvPr>
            <p:ph type="title"/>
          </p:nvPr>
        </p:nvSpPr>
        <p:spPr/>
        <p:txBody>
          <a:bodyPr/>
          <a:lstStyle/>
          <a:p>
            <a:r>
              <a:rPr lang="en-CA" i="1" dirty="0"/>
              <a:t>Cano</a:t>
            </a:r>
            <a:r>
              <a:rPr lang="fr-CA" i="1" dirty="0"/>
              <a:t>ë Inc. c. Corriveau</a:t>
            </a:r>
            <a:endParaRPr lang="en-CA" i="1" dirty="0"/>
          </a:p>
        </p:txBody>
      </p:sp>
      <p:sp>
        <p:nvSpPr>
          <p:cNvPr id="3" name="Content Placeholder 2">
            <a:extLst>
              <a:ext uri="{FF2B5EF4-FFF2-40B4-BE49-F238E27FC236}">
                <a16:creationId xmlns:a16="http://schemas.microsoft.com/office/drawing/2014/main" id="{B4F23212-ABD0-420C-B941-FA4723C48385}"/>
              </a:ext>
            </a:extLst>
          </p:cNvPr>
          <p:cNvSpPr>
            <a:spLocks noGrp="1"/>
          </p:cNvSpPr>
          <p:nvPr>
            <p:ph idx="1"/>
          </p:nvPr>
        </p:nvSpPr>
        <p:spPr/>
        <p:txBody>
          <a:bodyPr/>
          <a:lstStyle/>
          <a:p>
            <a:endParaRPr lang="fr-CA" dirty="0"/>
          </a:p>
          <a:p>
            <a:endParaRPr lang="fr-CA" dirty="0"/>
          </a:p>
          <a:p>
            <a:endParaRPr lang="fr-CA" dirty="0"/>
          </a:p>
          <a:p>
            <a:pPr marL="0" indent="0">
              <a:buNone/>
            </a:pPr>
            <a:r>
              <a:rPr lang="en-CA" b="1" dirty="0"/>
              <a:t>Annick Poitras </a:t>
            </a:r>
            <a:r>
              <a:rPr lang="en-CA" dirty="0"/>
              <a:t>presentation </a:t>
            </a:r>
          </a:p>
        </p:txBody>
      </p:sp>
      <p:sp>
        <p:nvSpPr>
          <p:cNvPr id="4" name="Footer Placeholder 3">
            <a:extLst>
              <a:ext uri="{FF2B5EF4-FFF2-40B4-BE49-F238E27FC236}">
                <a16:creationId xmlns:a16="http://schemas.microsoft.com/office/drawing/2014/main" id="{9D83C806-D60D-4C69-9639-A0053AEC5C0B}"/>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29811484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02DCC-C9A9-427E-A08A-46646E06EF49}"/>
              </a:ext>
            </a:extLst>
          </p:cNvPr>
          <p:cNvSpPr>
            <a:spLocks noGrp="1"/>
          </p:cNvSpPr>
          <p:nvPr>
            <p:ph type="title"/>
          </p:nvPr>
        </p:nvSpPr>
        <p:spPr/>
        <p:txBody>
          <a:bodyPr/>
          <a:lstStyle/>
          <a:p>
            <a:r>
              <a:rPr lang="en-CA" i="1" dirty="0"/>
              <a:t>Cano</a:t>
            </a:r>
            <a:r>
              <a:rPr lang="fr-CA" i="1" dirty="0"/>
              <a:t>ë Inc. c. Corriveau</a:t>
            </a:r>
            <a:r>
              <a:rPr lang="fr-CA" dirty="0"/>
              <a:t> - </a:t>
            </a:r>
            <a:r>
              <a:rPr lang="fr-CA" dirty="0" err="1"/>
              <a:t>takeaway</a:t>
            </a:r>
            <a:endParaRPr lang="en-CA" i="1" dirty="0"/>
          </a:p>
        </p:txBody>
      </p:sp>
      <p:sp>
        <p:nvSpPr>
          <p:cNvPr id="3" name="Content Placeholder 2">
            <a:extLst>
              <a:ext uri="{FF2B5EF4-FFF2-40B4-BE49-F238E27FC236}">
                <a16:creationId xmlns:a16="http://schemas.microsoft.com/office/drawing/2014/main" id="{B4F23212-ABD0-420C-B941-FA4723C48385}"/>
              </a:ext>
            </a:extLst>
          </p:cNvPr>
          <p:cNvSpPr>
            <a:spLocks noGrp="1"/>
          </p:cNvSpPr>
          <p:nvPr>
            <p:ph idx="1"/>
          </p:nvPr>
        </p:nvSpPr>
        <p:spPr/>
        <p:txBody>
          <a:bodyPr/>
          <a:lstStyle/>
          <a:p>
            <a:pPr marL="0" indent="0">
              <a:buNone/>
            </a:pPr>
            <a:endParaRPr lang="fr-FR" altLang="en-US" dirty="0"/>
          </a:p>
          <a:p>
            <a:pPr marL="0" indent="0">
              <a:buNone/>
            </a:pPr>
            <a:endParaRPr lang="fr-FR" altLang="en-US" dirty="0"/>
          </a:p>
          <a:p>
            <a:pPr marL="0" indent="0">
              <a:buNone/>
            </a:pPr>
            <a:r>
              <a:rPr lang="fr-FR" altLang="en-US" dirty="0"/>
              <a:t>« Dans les circonstances, la juge de première instance était justifiée de conclure que l'appelante connaissait les conséquences probables </a:t>
            </a:r>
            <a:r>
              <a:rPr lang="fr-FR" altLang="en-US" b="1" dirty="0"/>
              <a:t>de son inaction </a:t>
            </a:r>
            <a:r>
              <a:rPr lang="fr-FR" altLang="en-US" dirty="0"/>
              <a:t>à cet égard. »</a:t>
            </a:r>
            <a:endParaRPr lang="fr-CA" altLang="en-US" dirty="0"/>
          </a:p>
          <a:p>
            <a:pPr marL="0" indent="0">
              <a:buNone/>
            </a:pPr>
            <a:endParaRPr lang="fr-CA" dirty="0"/>
          </a:p>
        </p:txBody>
      </p:sp>
      <p:sp>
        <p:nvSpPr>
          <p:cNvPr id="4" name="Footer Placeholder 3">
            <a:extLst>
              <a:ext uri="{FF2B5EF4-FFF2-40B4-BE49-F238E27FC236}">
                <a16:creationId xmlns:a16="http://schemas.microsoft.com/office/drawing/2014/main" id="{9D83C806-D60D-4C69-9639-A0053AEC5C0B}"/>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56395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F4E2E-1CE6-45E6-A0DF-1FF86BD60479}"/>
              </a:ext>
            </a:extLst>
          </p:cNvPr>
          <p:cNvSpPr>
            <a:spLocks noGrp="1"/>
          </p:cNvSpPr>
          <p:nvPr>
            <p:ph type="title"/>
          </p:nvPr>
        </p:nvSpPr>
        <p:spPr/>
        <p:txBody>
          <a:bodyPr/>
          <a:lstStyle/>
          <a:p>
            <a:r>
              <a:rPr lang="en-CA" dirty="0"/>
              <a:t>Announcements</a:t>
            </a:r>
          </a:p>
        </p:txBody>
      </p:sp>
      <p:sp>
        <p:nvSpPr>
          <p:cNvPr id="3" name="Content Placeholder 2">
            <a:extLst>
              <a:ext uri="{FF2B5EF4-FFF2-40B4-BE49-F238E27FC236}">
                <a16:creationId xmlns:a16="http://schemas.microsoft.com/office/drawing/2014/main" id="{6F29BFB3-EB5C-4A5C-B3A5-28DD93FF696C}"/>
              </a:ext>
            </a:extLst>
          </p:cNvPr>
          <p:cNvSpPr>
            <a:spLocks noGrp="1"/>
          </p:cNvSpPr>
          <p:nvPr>
            <p:ph idx="1"/>
          </p:nvPr>
        </p:nvSpPr>
        <p:spPr>
          <a:xfrm>
            <a:off x="457200" y="1484784"/>
            <a:ext cx="8229600" cy="4641379"/>
          </a:xfrm>
        </p:spPr>
        <p:txBody>
          <a:bodyPr/>
          <a:lstStyle/>
          <a:p>
            <a:pPr eaLnBrk="1" hangingPunct="1">
              <a:defRPr/>
            </a:pPr>
            <a:r>
              <a:rPr lang="en-CA" sz="2800" dirty="0"/>
              <a:t>McGill Tech Law Meet and Greet - thanks!</a:t>
            </a:r>
          </a:p>
          <a:p>
            <a:pPr eaLnBrk="1" hangingPunct="1">
              <a:defRPr/>
            </a:pPr>
            <a:r>
              <a:rPr lang="en-CA" sz="2800" dirty="0" err="1"/>
              <a:t>hackmcgill</a:t>
            </a:r>
            <a:r>
              <a:rPr lang="en-CA" sz="2800" dirty="0"/>
              <a:t> presents “</a:t>
            </a:r>
            <a:r>
              <a:rPr lang="en-CA" sz="2800" dirty="0" err="1"/>
              <a:t>TechTalks</a:t>
            </a:r>
            <a:r>
              <a:rPr lang="en-CA" sz="2800" dirty="0"/>
              <a:t>: Ethics in Tech” October 16, 2019 6:30 PM, Armstrong 060 (3420 McTavish) </a:t>
            </a:r>
          </a:p>
          <a:p>
            <a:pPr eaLnBrk="1" hangingPunct="1">
              <a:defRPr/>
            </a:pPr>
            <a:r>
              <a:rPr lang="en-CA" sz="2800" i="1" dirty="0"/>
              <a:t>Leading in the era of Cybersecurity: Current threats in Canada &amp; relevant career opportunities</a:t>
            </a:r>
            <a:r>
              <a:rPr lang="en-CA" sz="2800" dirty="0"/>
              <a:t>, Federal government cybersecurity centre rep</a:t>
            </a:r>
          </a:p>
          <a:p>
            <a:pPr lvl="1" eaLnBrk="1" hangingPunct="1">
              <a:defRPr/>
            </a:pPr>
            <a:r>
              <a:rPr lang="en-CA" dirty="0"/>
              <a:t>November 5, 4:45-5:45pm / ARTS W-215 Hall</a:t>
            </a:r>
          </a:p>
          <a:p>
            <a:pPr lvl="1" eaLnBrk="1" hangingPunct="1">
              <a:defRPr/>
            </a:pPr>
            <a:r>
              <a:rPr lang="en-CA" dirty="0"/>
              <a:t>Tuesday October 29, noon-1pm / 1041 @688 Sherbrooke</a:t>
            </a:r>
          </a:p>
          <a:p>
            <a:pPr eaLnBrk="1" hangingPunct="1">
              <a:defRPr/>
            </a:pPr>
            <a:endParaRPr lang="en-CA" sz="2400" dirty="0"/>
          </a:p>
          <a:p>
            <a:pPr marL="0" indent="0" eaLnBrk="1" hangingPunct="1">
              <a:buNone/>
              <a:defRPr/>
            </a:pPr>
            <a:endParaRPr lang="en-CA" sz="2400" dirty="0"/>
          </a:p>
          <a:p>
            <a:endParaRPr lang="en-CA" sz="2400" dirty="0"/>
          </a:p>
        </p:txBody>
      </p:sp>
      <p:sp>
        <p:nvSpPr>
          <p:cNvPr id="4" name="Footer Placeholder 3">
            <a:extLst>
              <a:ext uri="{FF2B5EF4-FFF2-40B4-BE49-F238E27FC236}">
                <a16:creationId xmlns:a16="http://schemas.microsoft.com/office/drawing/2014/main" id="{7B7BF4D1-98BE-4009-8817-5537F10CBC0F}"/>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39828632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BEC9B-2BDB-4B9F-9C4E-3A0269E21C2B}"/>
              </a:ext>
            </a:extLst>
          </p:cNvPr>
          <p:cNvSpPr>
            <a:spLocks noGrp="1"/>
          </p:cNvSpPr>
          <p:nvPr>
            <p:ph type="title"/>
          </p:nvPr>
        </p:nvSpPr>
        <p:spPr/>
        <p:txBody>
          <a:bodyPr/>
          <a:lstStyle/>
          <a:p>
            <a:r>
              <a:rPr lang="en-CA" dirty="0"/>
              <a:t>Third party liability - removal</a:t>
            </a:r>
          </a:p>
        </p:txBody>
      </p:sp>
      <p:sp>
        <p:nvSpPr>
          <p:cNvPr id="3" name="Content Placeholder 2">
            <a:extLst>
              <a:ext uri="{FF2B5EF4-FFF2-40B4-BE49-F238E27FC236}">
                <a16:creationId xmlns:a16="http://schemas.microsoft.com/office/drawing/2014/main" id="{15941EE5-2E9D-4E7B-9E6A-484624183ABA}"/>
              </a:ext>
            </a:extLst>
          </p:cNvPr>
          <p:cNvSpPr>
            <a:spLocks noGrp="1"/>
          </p:cNvSpPr>
          <p:nvPr>
            <p:ph idx="1"/>
          </p:nvPr>
        </p:nvSpPr>
        <p:spPr/>
        <p:txBody>
          <a:bodyPr/>
          <a:lstStyle/>
          <a:p>
            <a:pPr marL="0" indent="0" eaLnBrk="1" hangingPunct="1">
              <a:buNone/>
            </a:pPr>
            <a:r>
              <a:rPr lang="en-CA" altLang="en-US" u="sng" dirty="0"/>
              <a:t>Message board</a:t>
            </a:r>
            <a:r>
              <a:rPr lang="en-CA" altLang="en-US" dirty="0"/>
              <a:t>: </a:t>
            </a:r>
            <a:r>
              <a:rPr lang="en-CA" altLang="en-US" i="1" dirty="0" err="1"/>
              <a:t>Baglow</a:t>
            </a:r>
            <a:r>
              <a:rPr lang="en-CA" altLang="en-US" i="1" dirty="0"/>
              <a:t> v. Smith, </a:t>
            </a:r>
            <a:r>
              <a:rPr lang="en-CA" altLang="en-US" sz="2400" dirty="0"/>
              <a:t>2015 ONSC 1175</a:t>
            </a:r>
          </a:p>
          <a:p>
            <a:pPr marL="0" indent="0" eaLnBrk="1" hangingPunct="1">
              <a:buNone/>
            </a:pPr>
            <a:endParaRPr lang="en-CA" altLang="en-US" sz="2400" dirty="0"/>
          </a:p>
          <a:p>
            <a:pPr marL="0" indent="0" eaLnBrk="1" hangingPunct="1">
              <a:buNone/>
            </a:pPr>
            <a:r>
              <a:rPr lang="en-CA" altLang="en-US" u="sng" dirty="0"/>
              <a:t>National Post comment section</a:t>
            </a:r>
            <a:r>
              <a:rPr lang="en-CA" altLang="en-US" i="1" dirty="0"/>
              <a:t>:</a:t>
            </a:r>
          </a:p>
          <a:p>
            <a:pPr marL="0" indent="0" eaLnBrk="1" hangingPunct="1">
              <a:buNone/>
            </a:pPr>
            <a:r>
              <a:rPr lang="en-CA" altLang="en-US" i="1" dirty="0"/>
              <a:t>Weaver v. Corcoran</a:t>
            </a:r>
            <a:r>
              <a:rPr lang="en-CA" altLang="en-US" sz="2400" dirty="0"/>
              <a:t>, 2015 BCSC 165</a:t>
            </a:r>
          </a:p>
          <a:p>
            <a:pPr marL="0" indent="0">
              <a:buNone/>
            </a:pPr>
            <a:endParaRPr lang="en-CA" dirty="0"/>
          </a:p>
        </p:txBody>
      </p:sp>
      <p:sp>
        <p:nvSpPr>
          <p:cNvPr id="4" name="Footer Placeholder 3">
            <a:extLst>
              <a:ext uri="{FF2B5EF4-FFF2-40B4-BE49-F238E27FC236}">
                <a16:creationId xmlns:a16="http://schemas.microsoft.com/office/drawing/2014/main" id="{0E2709C0-8478-4F58-BED1-C2EA30A2D7AC}"/>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38366289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946A0-0FDE-4E7D-ACB1-0C5C2F1671B2}"/>
              </a:ext>
            </a:extLst>
          </p:cNvPr>
          <p:cNvSpPr>
            <a:spLocks noGrp="1"/>
          </p:cNvSpPr>
          <p:nvPr>
            <p:ph type="title"/>
          </p:nvPr>
        </p:nvSpPr>
        <p:spPr/>
        <p:txBody>
          <a:bodyPr/>
          <a:lstStyle/>
          <a:p>
            <a:r>
              <a:rPr lang="en-CA" dirty="0"/>
              <a:t>FIN</a:t>
            </a:r>
          </a:p>
        </p:txBody>
      </p:sp>
      <p:sp>
        <p:nvSpPr>
          <p:cNvPr id="3" name="Footer Placeholder 2">
            <a:extLst>
              <a:ext uri="{FF2B5EF4-FFF2-40B4-BE49-F238E27FC236}">
                <a16:creationId xmlns:a16="http://schemas.microsoft.com/office/drawing/2014/main" id="{92B8A4C7-1074-40EA-98E3-1EA09F1C12BB}"/>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3315667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1574-F710-4D7E-B770-2008DF863373}"/>
              </a:ext>
            </a:extLst>
          </p:cNvPr>
          <p:cNvSpPr>
            <a:spLocks noGrp="1"/>
          </p:cNvSpPr>
          <p:nvPr>
            <p:ph type="title"/>
          </p:nvPr>
        </p:nvSpPr>
        <p:spPr/>
        <p:txBody>
          <a:bodyPr/>
          <a:lstStyle/>
          <a:p>
            <a:r>
              <a:rPr lang="en-CA" dirty="0"/>
              <a:t>News Item 1</a:t>
            </a:r>
          </a:p>
        </p:txBody>
      </p:sp>
      <p:sp>
        <p:nvSpPr>
          <p:cNvPr id="3" name="Content Placeholder 2">
            <a:extLst>
              <a:ext uri="{FF2B5EF4-FFF2-40B4-BE49-F238E27FC236}">
                <a16:creationId xmlns:a16="http://schemas.microsoft.com/office/drawing/2014/main" id="{251A969F-A397-46C9-8F0E-1359FA2EAD10}"/>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r>
              <a:rPr lang="en-CA" b="1" dirty="0"/>
              <a:t>Jon Adessky </a:t>
            </a:r>
            <a:r>
              <a:rPr lang="en-CA" dirty="0"/>
              <a:t>presentation</a:t>
            </a:r>
          </a:p>
        </p:txBody>
      </p:sp>
      <p:sp>
        <p:nvSpPr>
          <p:cNvPr id="4" name="Footer Placeholder 3">
            <a:extLst>
              <a:ext uri="{FF2B5EF4-FFF2-40B4-BE49-F238E27FC236}">
                <a16:creationId xmlns:a16="http://schemas.microsoft.com/office/drawing/2014/main" id="{B99B346C-7A50-454F-BCE4-6DE338707B05}"/>
              </a:ext>
            </a:extLst>
          </p:cNvPr>
          <p:cNvSpPr>
            <a:spLocks noGrp="1"/>
          </p:cNvSpPr>
          <p:nvPr>
            <p:ph type="ftr" sz="quarter" idx="11"/>
          </p:nvPr>
        </p:nvSpPr>
        <p:spPr/>
        <p:txBody>
          <a:bodyPr/>
          <a:lstStyle/>
          <a:p>
            <a:pPr>
              <a:defRPr/>
            </a:pPr>
            <a:r>
              <a:rPr lang="en-US" dirty="0"/>
              <a:t>Class 7</a:t>
            </a:r>
          </a:p>
        </p:txBody>
      </p:sp>
    </p:spTree>
    <p:extLst>
      <p:ext uri="{BB962C8B-B14F-4D97-AF65-F5344CB8AC3E}">
        <p14:creationId xmlns:p14="http://schemas.microsoft.com/office/powerpoint/2010/main" val="241079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1574-F710-4D7E-B770-2008DF863373}"/>
              </a:ext>
            </a:extLst>
          </p:cNvPr>
          <p:cNvSpPr>
            <a:spLocks noGrp="1"/>
          </p:cNvSpPr>
          <p:nvPr>
            <p:ph type="title"/>
          </p:nvPr>
        </p:nvSpPr>
        <p:spPr/>
        <p:txBody>
          <a:bodyPr/>
          <a:lstStyle/>
          <a:p>
            <a:r>
              <a:rPr lang="en-CA" dirty="0"/>
              <a:t>News Item 2</a:t>
            </a:r>
          </a:p>
        </p:txBody>
      </p:sp>
      <p:sp>
        <p:nvSpPr>
          <p:cNvPr id="3" name="Content Placeholder 2">
            <a:extLst>
              <a:ext uri="{FF2B5EF4-FFF2-40B4-BE49-F238E27FC236}">
                <a16:creationId xmlns:a16="http://schemas.microsoft.com/office/drawing/2014/main" id="{251A969F-A397-46C9-8F0E-1359FA2EAD10}"/>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r>
              <a:rPr lang="en-CA" b="1" dirty="0"/>
              <a:t>Chantal </a:t>
            </a:r>
            <a:r>
              <a:rPr lang="en-CA" b="1" dirty="0" err="1"/>
              <a:t>Bellavance</a:t>
            </a:r>
            <a:r>
              <a:rPr lang="en-CA" b="1" dirty="0"/>
              <a:t> </a:t>
            </a:r>
            <a:r>
              <a:rPr lang="en-CA" dirty="0"/>
              <a:t>presentation</a:t>
            </a:r>
          </a:p>
          <a:p>
            <a:pPr marL="0" indent="0">
              <a:buNone/>
            </a:pPr>
            <a:r>
              <a:rPr lang="en-CA" dirty="0"/>
              <a:t>(end of class)</a:t>
            </a:r>
          </a:p>
        </p:txBody>
      </p:sp>
      <p:sp>
        <p:nvSpPr>
          <p:cNvPr id="4" name="Footer Placeholder 3">
            <a:extLst>
              <a:ext uri="{FF2B5EF4-FFF2-40B4-BE49-F238E27FC236}">
                <a16:creationId xmlns:a16="http://schemas.microsoft.com/office/drawing/2014/main" id="{B99B346C-7A50-454F-BCE4-6DE338707B05}"/>
              </a:ext>
            </a:extLst>
          </p:cNvPr>
          <p:cNvSpPr>
            <a:spLocks noGrp="1"/>
          </p:cNvSpPr>
          <p:nvPr>
            <p:ph type="ftr" sz="quarter" idx="11"/>
          </p:nvPr>
        </p:nvSpPr>
        <p:spPr/>
        <p:txBody>
          <a:bodyPr/>
          <a:lstStyle/>
          <a:p>
            <a:pPr>
              <a:defRPr/>
            </a:pPr>
            <a:r>
              <a:rPr lang="en-US" dirty="0"/>
              <a:t>Class 7</a:t>
            </a:r>
          </a:p>
        </p:txBody>
      </p:sp>
    </p:spTree>
    <p:extLst>
      <p:ext uri="{BB962C8B-B14F-4D97-AF65-F5344CB8AC3E}">
        <p14:creationId xmlns:p14="http://schemas.microsoft.com/office/powerpoint/2010/main" val="842194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p:txBody>
          <a:bodyPr/>
          <a:lstStyle/>
          <a:p>
            <a:r>
              <a:rPr lang="en-CA" dirty="0"/>
              <a:t>In the News – Election(s)</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sz="half" idx="1"/>
          </p:nvPr>
        </p:nvSpPr>
        <p:spPr/>
        <p:txBody>
          <a:bodyPr/>
          <a:lstStyle/>
          <a:p>
            <a:pPr marL="571500" indent="-514350">
              <a:buFont typeface="+mj-lt"/>
              <a:buAutoNum type="arabicPeriod"/>
            </a:pPr>
            <a:r>
              <a:rPr lang="en-CA" i="1" dirty="0"/>
              <a:t>CBC v. Conservative Party of Canada</a:t>
            </a:r>
          </a:p>
          <a:p>
            <a:pPr marL="571500" indent="-514350">
              <a:buFont typeface="+mj-lt"/>
              <a:buAutoNum type="arabicPeriod"/>
            </a:pPr>
            <a:r>
              <a:rPr lang="en-CA" dirty="0"/>
              <a:t>“Inside Mark Zuckerberg's private meetings with conservative pundits”; “Facebook exempts political ads from ban on making false claims”</a:t>
            </a:r>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a:t>Class 7</a:t>
            </a:r>
            <a:endParaRPr lang="en-US" dirty="0"/>
          </a:p>
        </p:txBody>
      </p:sp>
      <p:pic>
        <p:nvPicPr>
          <p:cNvPr id="8" name="Content Placeholder 7">
            <a:extLst>
              <a:ext uri="{FF2B5EF4-FFF2-40B4-BE49-F238E27FC236}">
                <a16:creationId xmlns:a16="http://schemas.microsoft.com/office/drawing/2014/main" id="{783753A9-2D88-492E-9BEA-D8C04DC33132}"/>
              </a:ext>
            </a:extLst>
          </p:cNvPr>
          <p:cNvPicPr>
            <a:picLocks noGrp="1" noChangeAspect="1"/>
          </p:cNvPicPr>
          <p:nvPr>
            <p:ph sz="half" idx="2"/>
          </p:nvPr>
        </p:nvPicPr>
        <p:blipFill>
          <a:blip r:embed="rId3"/>
          <a:stretch>
            <a:fillRect/>
          </a:stretch>
        </p:blipFill>
        <p:spPr>
          <a:xfrm>
            <a:off x="4549479" y="1647825"/>
            <a:ext cx="4281575" cy="4478338"/>
          </a:xfrm>
          <a:prstGeom prst="rect">
            <a:avLst/>
          </a:prstGeom>
        </p:spPr>
      </p:pic>
    </p:spTree>
    <p:extLst>
      <p:ext uri="{BB962C8B-B14F-4D97-AF65-F5344CB8AC3E}">
        <p14:creationId xmlns:p14="http://schemas.microsoft.com/office/powerpoint/2010/main" val="2340899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Defamation on the internet</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3509038121"/>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35957</TotalTime>
  <Words>3460</Words>
  <Application>Microsoft Office PowerPoint</Application>
  <PresentationFormat>On-screen Show (4:3)</PresentationFormat>
  <Paragraphs>379</Paragraphs>
  <Slides>51</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Wingdings</vt:lpstr>
      <vt:lpstr>Office Theme</vt:lpstr>
      <vt:lpstr> Class 7 – October 16  Defamation in the Internet Age (cont.) and possibly some Rights to your Image but let’s face it probably not a chance in hell I obviously suck at planning, at this point I freely admit it                                 </vt:lpstr>
      <vt:lpstr>Admin Crap</vt:lpstr>
      <vt:lpstr>Essay topics “guidelines”</vt:lpstr>
      <vt:lpstr>Essay topics submissions</vt:lpstr>
      <vt:lpstr>Announcements</vt:lpstr>
      <vt:lpstr>News Item 1</vt:lpstr>
      <vt:lpstr>News Item 2</vt:lpstr>
      <vt:lpstr>In the News – Election(s)</vt:lpstr>
      <vt:lpstr>Defamation on the internet</vt:lpstr>
      <vt:lpstr>PRELIMINARY MATTERS AGAIN: The Anonymous (?) Internet Poster</vt:lpstr>
      <vt:lpstr>Norwich orders – defamation cases</vt:lpstr>
      <vt:lpstr>York University v. Bell</vt:lpstr>
      <vt:lpstr>Warman v. Wilkins-Fournier</vt:lpstr>
      <vt:lpstr>Warman v. Wilkins-Fournier</vt:lpstr>
      <vt:lpstr>Warman v. Wilkins-Fournier</vt:lpstr>
      <vt:lpstr>Warman v. Wilkins-Fournier</vt:lpstr>
      <vt:lpstr>Warman v. Wilkins-Fournier 2</vt:lpstr>
      <vt:lpstr>Warman v. Wilkins-Fournier III: The Revenge</vt:lpstr>
      <vt:lpstr>Warman v. Wilkins-Fournier III (cont.)</vt:lpstr>
      <vt:lpstr>Warman v. Wilkins-Fournier IV: The Return</vt:lpstr>
      <vt:lpstr>Warman v. Wilkins-Fournier IV: The Return</vt:lpstr>
      <vt:lpstr>Morris v. Johnson et al</vt:lpstr>
      <vt:lpstr>Morris v. Johnson et al (cont.)</vt:lpstr>
      <vt:lpstr>Morris v. Johnson 2: Follow the money</vt:lpstr>
      <vt:lpstr>Ontario Anti- SLAPP Legislation 2015</vt:lpstr>
      <vt:lpstr>Ontario Anti- SLAPP Legislation 2015</vt:lpstr>
      <vt:lpstr>Ontario Anti-SLAPP in Court</vt:lpstr>
      <vt:lpstr>Ontario Anti-SLAPP in Court</vt:lpstr>
      <vt:lpstr>Anti-SLAPP in Quebec</vt:lpstr>
      <vt:lpstr>Olsen v. Facebook</vt:lpstr>
      <vt:lpstr>Olsen v. Facebook  (important note)</vt:lpstr>
      <vt:lpstr>Note also, too:</vt:lpstr>
      <vt:lpstr>What have we learned so far?</vt:lpstr>
      <vt:lpstr>Skipping a Norwich Order?</vt:lpstr>
      <vt:lpstr>Final preliminary matter Territorial Jurisdiction</vt:lpstr>
      <vt:lpstr>So what the heck is defamation ANYWAY?  What are the legal principles that govern it?</vt:lpstr>
      <vt:lpstr>Grant v. Torstar</vt:lpstr>
      <vt:lpstr>Grant v. Torstar – take away the defamation basics</vt:lpstr>
      <vt:lpstr>Defamation law in USA</vt:lpstr>
      <vt:lpstr>vs. Canada</vt:lpstr>
      <vt:lpstr>Defamation in Quebec –  a Distinct Society</vt:lpstr>
      <vt:lpstr>Defamation in Quebec</vt:lpstr>
      <vt:lpstr>Defamation in Quebec –  a Distinct Society</vt:lpstr>
      <vt:lpstr>Defamation in Quebec –  a Distinct Society</vt:lpstr>
      <vt:lpstr>Prud’homme (cont.)</vt:lpstr>
      <vt:lpstr>Prud’homme (cont.)</vt:lpstr>
      <vt:lpstr>PowerPoint Presentation</vt:lpstr>
      <vt:lpstr>Canoë Inc. c. Corriveau</vt:lpstr>
      <vt:lpstr>Canoë Inc. c. Corriveau - takeaway</vt:lpstr>
      <vt:lpstr>Third party liability - removal</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1343</cp:revision>
  <dcterms:created xsi:type="dcterms:W3CDTF">2011-09-16T14:20:42Z</dcterms:created>
  <dcterms:modified xsi:type="dcterms:W3CDTF">2019-10-24T13:13:47Z</dcterms:modified>
</cp:coreProperties>
</file>