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6" r:id="rId1"/>
  </p:sldMasterIdLst>
  <p:notesMasterIdLst>
    <p:notesMasterId r:id="rId13"/>
  </p:notesMasterIdLst>
  <p:sldIdLst>
    <p:sldId id="256" r:id="rId2"/>
    <p:sldId id="257" r:id="rId3"/>
    <p:sldId id="260" r:id="rId4"/>
    <p:sldId id="258" r:id="rId5"/>
    <p:sldId id="259"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8798"/>
    <p:restoredTop sz="66332"/>
  </p:normalViewPr>
  <p:slideViewPr>
    <p:cSldViewPr snapToGrid="0" snapToObjects="1">
      <p:cViewPr>
        <p:scale>
          <a:sx n="56" d="100"/>
          <a:sy n="56" d="100"/>
        </p:scale>
        <p:origin x="2464" y="3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EC1DFAEC-0DCE-4923-9C63-1E76EF0B6300}"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0F1F2FA6-2D5F-42CD-A64A-B217A7AE1E5B}">
      <dgm:prSet/>
      <dgm:spPr/>
      <dgm:t>
        <a:bodyPr/>
        <a:lstStyle/>
        <a:p>
          <a:r>
            <a:rPr lang="en-US" b="1"/>
            <a:t>Background</a:t>
          </a:r>
          <a:endParaRPr lang="en-US"/>
        </a:p>
      </dgm:t>
    </dgm:pt>
    <dgm:pt modelId="{4787F84D-685B-4987-8009-94BB5FC9EAE4}" type="parTrans" cxnId="{337BBEA7-D37A-4A7C-9A5D-64AC1A590737}">
      <dgm:prSet/>
      <dgm:spPr/>
      <dgm:t>
        <a:bodyPr/>
        <a:lstStyle/>
        <a:p>
          <a:endParaRPr lang="en-US"/>
        </a:p>
      </dgm:t>
    </dgm:pt>
    <dgm:pt modelId="{443F8F41-C1D0-43B6-996A-8F8E6DF7996F}" type="sibTrans" cxnId="{337BBEA7-D37A-4A7C-9A5D-64AC1A590737}">
      <dgm:prSet/>
      <dgm:spPr/>
      <dgm:t>
        <a:bodyPr/>
        <a:lstStyle/>
        <a:p>
          <a:endParaRPr lang="en-US"/>
        </a:p>
      </dgm:t>
    </dgm:pt>
    <dgm:pt modelId="{3DF7B8EF-0B08-499B-87F6-9CCDFD0242BF}">
      <dgm:prSet/>
      <dgm:spPr/>
      <dgm:t>
        <a:bodyPr/>
        <a:lstStyle/>
        <a:p>
          <a:r>
            <a:rPr lang="en-US"/>
            <a:t>The Parties</a:t>
          </a:r>
        </a:p>
      </dgm:t>
    </dgm:pt>
    <dgm:pt modelId="{C78681F1-71C4-42D9-B63D-ABF526A71B9B}" type="parTrans" cxnId="{10A2161D-395A-404A-9DEB-3E86F8832A76}">
      <dgm:prSet/>
      <dgm:spPr/>
      <dgm:t>
        <a:bodyPr/>
        <a:lstStyle/>
        <a:p>
          <a:endParaRPr lang="en-US"/>
        </a:p>
      </dgm:t>
    </dgm:pt>
    <dgm:pt modelId="{45B30DF9-7660-4753-99AB-442820DCEDED}" type="sibTrans" cxnId="{10A2161D-395A-404A-9DEB-3E86F8832A76}">
      <dgm:prSet/>
      <dgm:spPr/>
      <dgm:t>
        <a:bodyPr/>
        <a:lstStyle/>
        <a:p>
          <a:endParaRPr lang="en-US"/>
        </a:p>
      </dgm:t>
    </dgm:pt>
    <dgm:pt modelId="{E047F79B-3441-4E1E-B9FB-CD2F4A72622B}">
      <dgm:prSet/>
      <dgm:spPr/>
      <dgm:t>
        <a:bodyPr/>
        <a:lstStyle/>
        <a:p>
          <a:r>
            <a:rPr lang="en-US"/>
            <a:t>The Tariff </a:t>
          </a:r>
        </a:p>
      </dgm:t>
    </dgm:pt>
    <dgm:pt modelId="{F9339CF0-05CC-4870-A36A-865EDB6878AE}" type="parTrans" cxnId="{4E1D1113-F302-40B4-B326-C1FF38EDD4E2}">
      <dgm:prSet/>
      <dgm:spPr/>
      <dgm:t>
        <a:bodyPr/>
        <a:lstStyle/>
        <a:p>
          <a:endParaRPr lang="en-US"/>
        </a:p>
      </dgm:t>
    </dgm:pt>
    <dgm:pt modelId="{B228C091-4BB8-4CD1-954A-C56BC87C3755}" type="sibTrans" cxnId="{4E1D1113-F302-40B4-B326-C1FF38EDD4E2}">
      <dgm:prSet/>
      <dgm:spPr/>
      <dgm:t>
        <a:bodyPr/>
        <a:lstStyle/>
        <a:p>
          <a:endParaRPr lang="en-US"/>
        </a:p>
      </dgm:t>
    </dgm:pt>
    <dgm:pt modelId="{DDC7FA24-F16A-4DDC-84C3-38CF66D2899C}">
      <dgm:prSet/>
      <dgm:spPr/>
      <dgm:t>
        <a:bodyPr/>
        <a:lstStyle/>
        <a:p>
          <a:r>
            <a:rPr lang="en-US" b="1"/>
            <a:t>When is an Internet communication made “to the public”?</a:t>
          </a:r>
          <a:endParaRPr lang="en-US"/>
        </a:p>
      </dgm:t>
    </dgm:pt>
    <dgm:pt modelId="{A5EAB403-01CE-4338-AB0D-6F90624F1C0D}" type="parTrans" cxnId="{D6E1265D-AC5A-4C17-8E28-C65EF552D6DD}">
      <dgm:prSet/>
      <dgm:spPr/>
      <dgm:t>
        <a:bodyPr/>
        <a:lstStyle/>
        <a:p>
          <a:endParaRPr lang="en-US"/>
        </a:p>
      </dgm:t>
    </dgm:pt>
    <dgm:pt modelId="{E0663475-8CE7-4B04-A129-B40C7F6CBA21}" type="sibTrans" cxnId="{D6E1265D-AC5A-4C17-8E28-C65EF552D6DD}">
      <dgm:prSet/>
      <dgm:spPr/>
      <dgm:t>
        <a:bodyPr/>
        <a:lstStyle/>
        <a:p>
          <a:endParaRPr lang="en-US"/>
        </a:p>
      </dgm:t>
    </dgm:pt>
    <dgm:pt modelId="{0914408A-9150-4043-9617-FEA29E3622C6}">
      <dgm:prSet/>
      <dgm:spPr/>
      <dgm:t>
        <a:bodyPr/>
        <a:lstStyle/>
        <a:p>
          <a:r>
            <a:rPr lang="en-US" b="1"/>
            <a:t>When does a communication to the public occur “in Canada”?</a:t>
          </a:r>
          <a:endParaRPr lang="en-US"/>
        </a:p>
      </dgm:t>
    </dgm:pt>
    <dgm:pt modelId="{9C128A0A-53EE-4275-A484-6A01945C21C1}" type="parTrans" cxnId="{F222CB3A-F8F1-4BB4-AA69-FE33ADF05ACB}">
      <dgm:prSet/>
      <dgm:spPr/>
      <dgm:t>
        <a:bodyPr/>
        <a:lstStyle/>
        <a:p>
          <a:endParaRPr lang="en-US"/>
        </a:p>
      </dgm:t>
    </dgm:pt>
    <dgm:pt modelId="{6AA63CE7-1195-4245-842A-D9DE38275299}" type="sibTrans" cxnId="{F222CB3A-F8F1-4BB4-AA69-FE33ADF05ACB}">
      <dgm:prSet/>
      <dgm:spPr/>
      <dgm:t>
        <a:bodyPr/>
        <a:lstStyle/>
        <a:p>
          <a:endParaRPr lang="en-US"/>
        </a:p>
      </dgm:t>
    </dgm:pt>
    <dgm:pt modelId="{E16CC40B-7475-404B-AB0D-5CDD8E6404A4}">
      <dgm:prSet/>
      <dgm:spPr/>
      <dgm:t>
        <a:bodyPr/>
        <a:lstStyle/>
        <a:p>
          <a:r>
            <a:rPr lang="en-US" b="1" dirty="0"/>
            <a:t>What is the “common carrier” limitation to infringement?</a:t>
          </a:r>
          <a:endParaRPr lang="en-US" dirty="0"/>
        </a:p>
      </dgm:t>
    </dgm:pt>
    <dgm:pt modelId="{90CAB7E9-40F8-467A-A2A5-44B82A0CCE5C}" type="parTrans" cxnId="{A52F7184-D051-474B-BF62-C01197B68881}">
      <dgm:prSet/>
      <dgm:spPr/>
      <dgm:t>
        <a:bodyPr/>
        <a:lstStyle/>
        <a:p>
          <a:endParaRPr lang="en-US"/>
        </a:p>
      </dgm:t>
    </dgm:pt>
    <dgm:pt modelId="{A11D6874-CD80-4E3E-BDE3-322B02EAD37A}" type="sibTrans" cxnId="{A52F7184-D051-474B-BF62-C01197B68881}">
      <dgm:prSet/>
      <dgm:spPr/>
      <dgm:t>
        <a:bodyPr/>
        <a:lstStyle/>
        <a:p>
          <a:endParaRPr lang="en-US"/>
        </a:p>
      </dgm:t>
    </dgm:pt>
    <dgm:pt modelId="{BF6E4B69-9043-41DF-8F64-26BBF6035056}">
      <dgm:prSet/>
      <dgm:spPr/>
      <dgm:t>
        <a:bodyPr/>
        <a:lstStyle/>
        <a:p>
          <a:r>
            <a:rPr lang="en-US" b="1" dirty="0"/>
            <a:t>What is the meaning of “authorization” of infringement?</a:t>
          </a:r>
          <a:endParaRPr lang="en-US" dirty="0"/>
        </a:p>
      </dgm:t>
    </dgm:pt>
    <dgm:pt modelId="{56F0BA82-105F-4E30-930E-38089C7B2F57}" type="parTrans" cxnId="{16D5DB8B-248F-49B4-9D79-1954EEEABFCA}">
      <dgm:prSet/>
      <dgm:spPr/>
      <dgm:t>
        <a:bodyPr/>
        <a:lstStyle/>
        <a:p>
          <a:endParaRPr lang="en-US"/>
        </a:p>
      </dgm:t>
    </dgm:pt>
    <dgm:pt modelId="{10829F27-28F6-4FC4-B251-7AFDA58D6420}" type="sibTrans" cxnId="{16D5DB8B-248F-49B4-9D79-1954EEEABFCA}">
      <dgm:prSet/>
      <dgm:spPr/>
      <dgm:t>
        <a:bodyPr/>
        <a:lstStyle/>
        <a:p>
          <a:endParaRPr lang="en-US"/>
        </a:p>
      </dgm:t>
    </dgm:pt>
    <dgm:pt modelId="{4BC1838D-D473-406A-B0A6-4434803F123F}" type="pres">
      <dgm:prSet presAssocID="{EC1DFAEC-0DCE-4923-9C63-1E76EF0B6300}" presName="root" presStyleCnt="0">
        <dgm:presLayoutVars>
          <dgm:dir/>
          <dgm:resizeHandles val="exact"/>
        </dgm:presLayoutVars>
      </dgm:prSet>
      <dgm:spPr/>
    </dgm:pt>
    <dgm:pt modelId="{FEBA4F75-D4EC-4536-923E-E3F70E0E91B2}" type="pres">
      <dgm:prSet presAssocID="{0F1F2FA6-2D5F-42CD-A64A-B217A7AE1E5B}" presName="compNode" presStyleCnt="0"/>
      <dgm:spPr/>
    </dgm:pt>
    <dgm:pt modelId="{395C39C2-8EC7-4654-8070-F4AD53AE407D}" type="pres">
      <dgm:prSet presAssocID="{0F1F2FA6-2D5F-42CD-A64A-B217A7AE1E5B}" presName="bgRect" presStyleLbl="bgShp" presStyleIdx="0" presStyleCnt="5"/>
      <dgm:spPr/>
    </dgm:pt>
    <dgm:pt modelId="{206EA58D-2F6D-40AC-8D29-5DE92B75D843}" type="pres">
      <dgm:prSet presAssocID="{0F1F2FA6-2D5F-42CD-A64A-B217A7AE1E5B}"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ell"/>
        </a:ext>
      </dgm:extLst>
    </dgm:pt>
    <dgm:pt modelId="{D96691A9-521F-4D8A-9E64-98F7EFCB2FB1}" type="pres">
      <dgm:prSet presAssocID="{0F1F2FA6-2D5F-42CD-A64A-B217A7AE1E5B}" presName="spaceRect" presStyleCnt="0"/>
      <dgm:spPr/>
    </dgm:pt>
    <dgm:pt modelId="{BB472B35-1FAD-4EB2-AE16-E42E76CC28FA}" type="pres">
      <dgm:prSet presAssocID="{0F1F2FA6-2D5F-42CD-A64A-B217A7AE1E5B}" presName="parTx" presStyleLbl="revTx" presStyleIdx="0" presStyleCnt="6">
        <dgm:presLayoutVars>
          <dgm:chMax val="0"/>
          <dgm:chPref val="0"/>
        </dgm:presLayoutVars>
      </dgm:prSet>
      <dgm:spPr/>
    </dgm:pt>
    <dgm:pt modelId="{B1AAC0A9-7237-45F4-BFAB-BD6457964F98}" type="pres">
      <dgm:prSet presAssocID="{0F1F2FA6-2D5F-42CD-A64A-B217A7AE1E5B}" presName="desTx" presStyleLbl="revTx" presStyleIdx="1" presStyleCnt="6">
        <dgm:presLayoutVars/>
      </dgm:prSet>
      <dgm:spPr/>
    </dgm:pt>
    <dgm:pt modelId="{33CCC864-CE04-41EC-8113-F0C7CF9DC801}" type="pres">
      <dgm:prSet presAssocID="{443F8F41-C1D0-43B6-996A-8F8E6DF7996F}" presName="sibTrans" presStyleCnt="0"/>
      <dgm:spPr/>
    </dgm:pt>
    <dgm:pt modelId="{38169160-7BFA-45E7-9C18-65F01B097807}" type="pres">
      <dgm:prSet presAssocID="{DDC7FA24-F16A-4DDC-84C3-38CF66D2899C}" presName="compNode" presStyleCnt="0"/>
      <dgm:spPr/>
    </dgm:pt>
    <dgm:pt modelId="{22E1AC5B-CEC1-4D00-A4BE-5F240AEF84BA}" type="pres">
      <dgm:prSet presAssocID="{DDC7FA24-F16A-4DDC-84C3-38CF66D2899C}" presName="bgRect" presStyleLbl="bgShp" presStyleIdx="1" presStyleCnt="5"/>
      <dgm:spPr/>
    </dgm:pt>
    <dgm:pt modelId="{30D1861E-09F0-4C67-AAD9-14B639E87F8D}" type="pres">
      <dgm:prSet presAssocID="{DDC7FA24-F16A-4DDC-84C3-38CF66D2899C}"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ommunications"/>
        </a:ext>
      </dgm:extLst>
    </dgm:pt>
    <dgm:pt modelId="{E88A9988-3D29-421E-B639-ECA6F919EA14}" type="pres">
      <dgm:prSet presAssocID="{DDC7FA24-F16A-4DDC-84C3-38CF66D2899C}" presName="spaceRect" presStyleCnt="0"/>
      <dgm:spPr/>
    </dgm:pt>
    <dgm:pt modelId="{D2A8D304-3B10-427B-989A-8694BEDAA1CF}" type="pres">
      <dgm:prSet presAssocID="{DDC7FA24-F16A-4DDC-84C3-38CF66D2899C}" presName="parTx" presStyleLbl="revTx" presStyleIdx="2" presStyleCnt="6">
        <dgm:presLayoutVars>
          <dgm:chMax val="0"/>
          <dgm:chPref val="0"/>
        </dgm:presLayoutVars>
      </dgm:prSet>
      <dgm:spPr/>
    </dgm:pt>
    <dgm:pt modelId="{87859F88-B76C-4F1E-943B-31D8904A7014}" type="pres">
      <dgm:prSet presAssocID="{E0663475-8CE7-4B04-A129-B40C7F6CBA21}" presName="sibTrans" presStyleCnt="0"/>
      <dgm:spPr/>
    </dgm:pt>
    <dgm:pt modelId="{75E59CB4-F8E1-4720-A426-FE56C1BF954B}" type="pres">
      <dgm:prSet presAssocID="{0914408A-9150-4043-9617-FEA29E3622C6}" presName="compNode" presStyleCnt="0"/>
      <dgm:spPr/>
    </dgm:pt>
    <dgm:pt modelId="{29755695-011D-4ADD-AED0-ACE1CDFB058F}" type="pres">
      <dgm:prSet presAssocID="{0914408A-9150-4043-9617-FEA29E3622C6}" presName="bgRect" presStyleLbl="bgShp" presStyleIdx="2" presStyleCnt="5"/>
      <dgm:spPr/>
    </dgm:pt>
    <dgm:pt modelId="{75AACFD5-94FC-439D-83C1-B29F049C679E}" type="pres">
      <dgm:prSet presAssocID="{0914408A-9150-4043-9617-FEA29E3622C6}"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aptop Secure"/>
        </a:ext>
      </dgm:extLst>
    </dgm:pt>
    <dgm:pt modelId="{D69E519D-52AD-4CBF-8D5A-5D55FE0CD62C}" type="pres">
      <dgm:prSet presAssocID="{0914408A-9150-4043-9617-FEA29E3622C6}" presName="spaceRect" presStyleCnt="0"/>
      <dgm:spPr/>
    </dgm:pt>
    <dgm:pt modelId="{EB08107B-94DB-4DE6-8DE1-29C5BF54CC15}" type="pres">
      <dgm:prSet presAssocID="{0914408A-9150-4043-9617-FEA29E3622C6}" presName="parTx" presStyleLbl="revTx" presStyleIdx="3" presStyleCnt="6">
        <dgm:presLayoutVars>
          <dgm:chMax val="0"/>
          <dgm:chPref val="0"/>
        </dgm:presLayoutVars>
      </dgm:prSet>
      <dgm:spPr/>
    </dgm:pt>
    <dgm:pt modelId="{4C905429-5030-4B12-8908-40E457760F10}" type="pres">
      <dgm:prSet presAssocID="{6AA63CE7-1195-4245-842A-D9DE38275299}" presName="sibTrans" presStyleCnt="0"/>
      <dgm:spPr/>
    </dgm:pt>
    <dgm:pt modelId="{6F53684A-71DD-4BA8-8E67-1401C3E8B611}" type="pres">
      <dgm:prSet presAssocID="{E16CC40B-7475-404B-AB0D-5CDD8E6404A4}" presName="compNode" presStyleCnt="0"/>
      <dgm:spPr/>
    </dgm:pt>
    <dgm:pt modelId="{01270020-E177-4351-A0E8-305E8C3F89F4}" type="pres">
      <dgm:prSet presAssocID="{E16CC40B-7475-404B-AB0D-5CDD8E6404A4}" presName="bgRect" presStyleLbl="bgShp" presStyleIdx="3" presStyleCnt="5"/>
      <dgm:spPr/>
    </dgm:pt>
    <dgm:pt modelId="{AEF7E3BC-71EF-4665-B6AD-F70FE6C231D4}" type="pres">
      <dgm:prSet presAssocID="{E16CC40B-7475-404B-AB0D-5CDD8E6404A4}"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ommitments"/>
        </a:ext>
      </dgm:extLst>
    </dgm:pt>
    <dgm:pt modelId="{78A5B49E-C645-4011-A515-03A3AD17F2C0}" type="pres">
      <dgm:prSet presAssocID="{E16CC40B-7475-404B-AB0D-5CDD8E6404A4}" presName="spaceRect" presStyleCnt="0"/>
      <dgm:spPr/>
    </dgm:pt>
    <dgm:pt modelId="{28E33EDC-0A32-4815-9D7F-A0281D363F1D}" type="pres">
      <dgm:prSet presAssocID="{E16CC40B-7475-404B-AB0D-5CDD8E6404A4}" presName="parTx" presStyleLbl="revTx" presStyleIdx="4" presStyleCnt="6">
        <dgm:presLayoutVars>
          <dgm:chMax val="0"/>
          <dgm:chPref val="0"/>
        </dgm:presLayoutVars>
      </dgm:prSet>
      <dgm:spPr/>
    </dgm:pt>
    <dgm:pt modelId="{14C776DB-24AA-49A2-90A8-2964A38F5A0A}" type="pres">
      <dgm:prSet presAssocID="{A11D6874-CD80-4E3E-BDE3-322B02EAD37A}" presName="sibTrans" presStyleCnt="0"/>
      <dgm:spPr/>
    </dgm:pt>
    <dgm:pt modelId="{6F8EF359-4FC1-4C27-824D-BDCF9542535B}" type="pres">
      <dgm:prSet presAssocID="{BF6E4B69-9043-41DF-8F64-26BBF6035056}" presName="compNode" presStyleCnt="0"/>
      <dgm:spPr/>
    </dgm:pt>
    <dgm:pt modelId="{160C9D4F-6897-492B-958F-DDE57C8393D3}" type="pres">
      <dgm:prSet presAssocID="{BF6E4B69-9043-41DF-8F64-26BBF6035056}" presName="bgRect" presStyleLbl="bgShp" presStyleIdx="4" presStyleCnt="5"/>
      <dgm:spPr/>
    </dgm:pt>
    <dgm:pt modelId="{03947ADB-A11D-44D8-B68C-CB2BDE8CC959}" type="pres">
      <dgm:prSet presAssocID="{BF6E4B69-9043-41DF-8F64-26BBF6035056}"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Error"/>
        </a:ext>
      </dgm:extLst>
    </dgm:pt>
    <dgm:pt modelId="{5D46148E-B7C2-413E-AE63-58A48A55A69B}" type="pres">
      <dgm:prSet presAssocID="{BF6E4B69-9043-41DF-8F64-26BBF6035056}" presName="spaceRect" presStyleCnt="0"/>
      <dgm:spPr/>
    </dgm:pt>
    <dgm:pt modelId="{C7F1953D-6488-4073-A6C4-8207543947D4}" type="pres">
      <dgm:prSet presAssocID="{BF6E4B69-9043-41DF-8F64-26BBF6035056}" presName="parTx" presStyleLbl="revTx" presStyleIdx="5" presStyleCnt="6">
        <dgm:presLayoutVars>
          <dgm:chMax val="0"/>
          <dgm:chPref val="0"/>
        </dgm:presLayoutVars>
      </dgm:prSet>
      <dgm:spPr/>
    </dgm:pt>
  </dgm:ptLst>
  <dgm:cxnLst>
    <dgm:cxn modelId="{4E1D1113-F302-40B4-B326-C1FF38EDD4E2}" srcId="{0F1F2FA6-2D5F-42CD-A64A-B217A7AE1E5B}" destId="{E047F79B-3441-4E1E-B9FB-CD2F4A72622B}" srcOrd="1" destOrd="0" parTransId="{F9339CF0-05CC-4870-A36A-865EDB6878AE}" sibTransId="{B228C091-4BB8-4CD1-954A-C56BC87C3755}"/>
    <dgm:cxn modelId="{F1DCFE1B-64AD-4EB6-BFD0-068606D9936B}" type="presOf" srcId="{E047F79B-3441-4E1E-B9FB-CD2F4A72622B}" destId="{B1AAC0A9-7237-45F4-BFAB-BD6457964F98}" srcOrd="0" destOrd="1" presId="urn:microsoft.com/office/officeart/2018/2/layout/IconVerticalSolidList"/>
    <dgm:cxn modelId="{10A2161D-395A-404A-9DEB-3E86F8832A76}" srcId="{0F1F2FA6-2D5F-42CD-A64A-B217A7AE1E5B}" destId="{3DF7B8EF-0B08-499B-87F6-9CCDFD0242BF}" srcOrd="0" destOrd="0" parTransId="{C78681F1-71C4-42D9-B63D-ABF526A71B9B}" sibTransId="{45B30DF9-7660-4753-99AB-442820DCEDED}"/>
    <dgm:cxn modelId="{F172F734-5C68-445C-83B6-A6D4922FC50B}" type="presOf" srcId="{0914408A-9150-4043-9617-FEA29E3622C6}" destId="{EB08107B-94DB-4DE6-8DE1-29C5BF54CC15}" srcOrd="0" destOrd="0" presId="urn:microsoft.com/office/officeart/2018/2/layout/IconVerticalSolidList"/>
    <dgm:cxn modelId="{F222CB3A-F8F1-4BB4-AA69-FE33ADF05ACB}" srcId="{EC1DFAEC-0DCE-4923-9C63-1E76EF0B6300}" destId="{0914408A-9150-4043-9617-FEA29E3622C6}" srcOrd="2" destOrd="0" parTransId="{9C128A0A-53EE-4275-A484-6A01945C21C1}" sibTransId="{6AA63CE7-1195-4245-842A-D9DE38275299}"/>
    <dgm:cxn modelId="{D6E1265D-AC5A-4C17-8E28-C65EF552D6DD}" srcId="{EC1DFAEC-0DCE-4923-9C63-1E76EF0B6300}" destId="{DDC7FA24-F16A-4DDC-84C3-38CF66D2899C}" srcOrd="1" destOrd="0" parTransId="{A5EAB403-01CE-4338-AB0D-6F90624F1C0D}" sibTransId="{E0663475-8CE7-4B04-A129-B40C7F6CBA21}"/>
    <dgm:cxn modelId="{A52F7184-D051-474B-BF62-C01197B68881}" srcId="{EC1DFAEC-0DCE-4923-9C63-1E76EF0B6300}" destId="{E16CC40B-7475-404B-AB0D-5CDD8E6404A4}" srcOrd="3" destOrd="0" parTransId="{90CAB7E9-40F8-467A-A2A5-44B82A0CCE5C}" sibTransId="{A11D6874-CD80-4E3E-BDE3-322B02EAD37A}"/>
    <dgm:cxn modelId="{16D5DB8B-248F-49B4-9D79-1954EEEABFCA}" srcId="{EC1DFAEC-0DCE-4923-9C63-1E76EF0B6300}" destId="{BF6E4B69-9043-41DF-8F64-26BBF6035056}" srcOrd="4" destOrd="0" parTransId="{56F0BA82-105F-4E30-930E-38089C7B2F57}" sibTransId="{10829F27-28F6-4FC4-B251-7AFDA58D6420}"/>
    <dgm:cxn modelId="{0A79BF90-1033-4131-9906-D4196AC5302F}" type="presOf" srcId="{DDC7FA24-F16A-4DDC-84C3-38CF66D2899C}" destId="{D2A8D304-3B10-427B-989A-8694BEDAA1CF}" srcOrd="0" destOrd="0" presId="urn:microsoft.com/office/officeart/2018/2/layout/IconVerticalSolidList"/>
    <dgm:cxn modelId="{5E998199-C8C0-4024-BF06-56479C7510E8}" type="presOf" srcId="{BF6E4B69-9043-41DF-8F64-26BBF6035056}" destId="{C7F1953D-6488-4073-A6C4-8207543947D4}" srcOrd="0" destOrd="0" presId="urn:microsoft.com/office/officeart/2018/2/layout/IconVerticalSolidList"/>
    <dgm:cxn modelId="{6429BA9C-9254-433F-A750-C36E6FFCDAA9}" type="presOf" srcId="{0F1F2FA6-2D5F-42CD-A64A-B217A7AE1E5B}" destId="{BB472B35-1FAD-4EB2-AE16-E42E76CC28FA}" srcOrd="0" destOrd="0" presId="urn:microsoft.com/office/officeart/2018/2/layout/IconVerticalSolidList"/>
    <dgm:cxn modelId="{337BBEA7-D37A-4A7C-9A5D-64AC1A590737}" srcId="{EC1DFAEC-0DCE-4923-9C63-1E76EF0B6300}" destId="{0F1F2FA6-2D5F-42CD-A64A-B217A7AE1E5B}" srcOrd="0" destOrd="0" parTransId="{4787F84D-685B-4987-8009-94BB5FC9EAE4}" sibTransId="{443F8F41-C1D0-43B6-996A-8F8E6DF7996F}"/>
    <dgm:cxn modelId="{BD1830CC-0284-4190-8E42-2EE26C83AAC2}" type="presOf" srcId="{E16CC40B-7475-404B-AB0D-5CDD8E6404A4}" destId="{28E33EDC-0A32-4815-9D7F-A0281D363F1D}" srcOrd="0" destOrd="0" presId="urn:microsoft.com/office/officeart/2018/2/layout/IconVerticalSolidList"/>
    <dgm:cxn modelId="{EABB45D8-0286-4569-BAAA-F15C9F781565}" type="presOf" srcId="{EC1DFAEC-0DCE-4923-9C63-1E76EF0B6300}" destId="{4BC1838D-D473-406A-B0A6-4434803F123F}" srcOrd="0" destOrd="0" presId="urn:microsoft.com/office/officeart/2018/2/layout/IconVerticalSolidList"/>
    <dgm:cxn modelId="{898104DE-2E4F-4022-BB20-00710A2BAFCB}" type="presOf" srcId="{3DF7B8EF-0B08-499B-87F6-9CCDFD0242BF}" destId="{B1AAC0A9-7237-45F4-BFAB-BD6457964F98}" srcOrd="0" destOrd="0" presId="urn:microsoft.com/office/officeart/2018/2/layout/IconVerticalSolidList"/>
    <dgm:cxn modelId="{75E0501B-E456-43B5-BB9E-F6B818B52E57}" type="presParOf" srcId="{4BC1838D-D473-406A-B0A6-4434803F123F}" destId="{FEBA4F75-D4EC-4536-923E-E3F70E0E91B2}" srcOrd="0" destOrd="0" presId="urn:microsoft.com/office/officeart/2018/2/layout/IconVerticalSolidList"/>
    <dgm:cxn modelId="{3359032A-1FD8-45B8-A937-7DF9DF843A22}" type="presParOf" srcId="{FEBA4F75-D4EC-4536-923E-E3F70E0E91B2}" destId="{395C39C2-8EC7-4654-8070-F4AD53AE407D}" srcOrd="0" destOrd="0" presId="urn:microsoft.com/office/officeart/2018/2/layout/IconVerticalSolidList"/>
    <dgm:cxn modelId="{D6B386B1-D44B-4BDC-A6F3-C6E74FD9AE38}" type="presParOf" srcId="{FEBA4F75-D4EC-4536-923E-E3F70E0E91B2}" destId="{206EA58D-2F6D-40AC-8D29-5DE92B75D843}" srcOrd="1" destOrd="0" presId="urn:microsoft.com/office/officeart/2018/2/layout/IconVerticalSolidList"/>
    <dgm:cxn modelId="{25817920-D284-40A2-9BB2-743DAFA1FFC5}" type="presParOf" srcId="{FEBA4F75-D4EC-4536-923E-E3F70E0E91B2}" destId="{D96691A9-521F-4D8A-9E64-98F7EFCB2FB1}" srcOrd="2" destOrd="0" presId="urn:microsoft.com/office/officeart/2018/2/layout/IconVerticalSolidList"/>
    <dgm:cxn modelId="{F5CC8D65-8342-43C2-959F-96DF8A2CADE9}" type="presParOf" srcId="{FEBA4F75-D4EC-4536-923E-E3F70E0E91B2}" destId="{BB472B35-1FAD-4EB2-AE16-E42E76CC28FA}" srcOrd="3" destOrd="0" presId="urn:microsoft.com/office/officeart/2018/2/layout/IconVerticalSolidList"/>
    <dgm:cxn modelId="{E00F9CD9-B246-4F27-9502-A14A3C4AA55E}" type="presParOf" srcId="{FEBA4F75-D4EC-4536-923E-E3F70E0E91B2}" destId="{B1AAC0A9-7237-45F4-BFAB-BD6457964F98}" srcOrd="4" destOrd="0" presId="urn:microsoft.com/office/officeart/2018/2/layout/IconVerticalSolidList"/>
    <dgm:cxn modelId="{D542D668-7D43-427B-B963-E572BE6DC097}" type="presParOf" srcId="{4BC1838D-D473-406A-B0A6-4434803F123F}" destId="{33CCC864-CE04-41EC-8113-F0C7CF9DC801}" srcOrd="1" destOrd="0" presId="urn:microsoft.com/office/officeart/2018/2/layout/IconVerticalSolidList"/>
    <dgm:cxn modelId="{EF4DD647-1D70-43B5-A973-5A6B20F9B764}" type="presParOf" srcId="{4BC1838D-D473-406A-B0A6-4434803F123F}" destId="{38169160-7BFA-45E7-9C18-65F01B097807}" srcOrd="2" destOrd="0" presId="urn:microsoft.com/office/officeart/2018/2/layout/IconVerticalSolidList"/>
    <dgm:cxn modelId="{0C175AF9-76BE-4A08-8E59-6E4F57015DE1}" type="presParOf" srcId="{38169160-7BFA-45E7-9C18-65F01B097807}" destId="{22E1AC5B-CEC1-4D00-A4BE-5F240AEF84BA}" srcOrd="0" destOrd="0" presId="urn:microsoft.com/office/officeart/2018/2/layout/IconVerticalSolidList"/>
    <dgm:cxn modelId="{8B6E01DB-30FC-455A-8739-E9E7F3341EF3}" type="presParOf" srcId="{38169160-7BFA-45E7-9C18-65F01B097807}" destId="{30D1861E-09F0-4C67-AAD9-14B639E87F8D}" srcOrd="1" destOrd="0" presId="urn:microsoft.com/office/officeart/2018/2/layout/IconVerticalSolidList"/>
    <dgm:cxn modelId="{41565204-2199-4911-84B4-5646B16E4B7C}" type="presParOf" srcId="{38169160-7BFA-45E7-9C18-65F01B097807}" destId="{E88A9988-3D29-421E-B639-ECA6F919EA14}" srcOrd="2" destOrd="0" presId="urn:microsoft.com/office/officeart/2018/2/layout/IconVerticalSolidList"/>
    <dgm:cxn modelId="{7EB41E85-E26C-4C40-BAEF-8FE24EC73AB6}" type="presParOf" srcId="{38169160-7BFA-45E7-9C18-65F01B097807}" destId="{D2A8D304-3B10-427B-989A-8694BEDAA1CF}" srcOrd="3" destOrd="0" presId="urn:microsoft.com/office/officeart/2018/2/layout/IconVerticalSolidList"/>
    <dgm:cxn modelId="{91BCE1F9-E896-4C17-9CF2-6BF844E16A5E}" type="presParOf" srcId="{4BC1838D-D473-406A-B0A6-4434803F123F}" destId="{87859F88-B76C-4F1E-943B-31D8904A7014}" srcOrd="3" destOrd="0" presId="urn:microsoft.com/office/officeart/2018/2/layout/IconVerticalSolidList"/>
    <dgm:cxn modelId="{5B536187-814A-4315-A23C-B0D8564279D6}" type="presParOf" srcId="{4BC1838D-D473-406A-B0A6-4434803F123F}" destId="{75E59CB4-F8E1-4720-A426-FE56C1BF954B}" srcOrd="4" destOrd="0" presId="urn:microsoft.com/office/officeart/2018/2/layout/IconVerticalSolidList"/>
    <dgm:cxn modelId="{18E9E88E-5B99-40AA-9B75-D73B833B25AF}" type="presParOf" srcId="{75E59CB4-F8E1-4720-A426-FE56C1BF954B}" destId="{29755695-011D-4ADD-AED0-ACE1CDFB058F}" srcOrd="0" destOrd="0" presId="urn:microsoft.com/office/officeart/2018/2/layout/IconVerticalSolidList"/>
    <dgm:cxn modelId="{8943D843-09DF-4D98-96DA-61808C59015F}" type="presParOf" srcId="{75E59CB4-F8E1-4720-A426-FE56C1BF954B}" destId="{75AACFD5-94FC-439D-83C1-B29F049C679E}" srcOrd="1" destOrd="0" presId="urn:microsoft.com/office/officeart/2018/2/layout/IconVerticalSolidList"/>
    <dgm:cxn modelId="{A74E16A8-7B51-40B8-AE99-54BD1EFB273A}" type="presParOf" srcId="{75E59CB4-F8E1-4720-A426-FE56C1BF954B}" destId="{D69E519D-52AD-4CBF-8D5A-5D55FE0CD62C}" srcOrd="2" destOrd="0" presId="urn:microsoft.com/office/officeart/2018/2/layout/IconVerticalSolidList"/>
    <dgm:cxn modelId="{7CE75121-F8E2-4A64-86C2-784188751C78}" type="presParOf" srcId="{75E59CB4-F8E1-4720-A426-FE56C1BF954B}" destId="{EB08107B-94DB-4DE6-8DE1-29C5BF54CC15}" srcOrd="3" destOrd="0" presId="urn:microsoft.com/office/officeart/2018/2/layout/IconVerticalSolidList"/>
    <dgm:cxn modelId="{C0CB5131-4C98-4678-B2AA-74F43DC855A6}" type="presParOf" srcId="{4BC1838D-D473-406A-B0A6-4434803F123F}" destId="{4C905429-5030-4B12-8908-40E457760F10}" srcOrd="5" destOrd="0" presId="urn:microsoft.com/office/officeart/2018/2/layout/IconVerticalSolidList"/>
    <dgm:cxn modelId="{658BA09F-5EE5-4DD9-9B65-F18F7A796A4D}" type="presParOf" srcId="{4BC1838D-D473-406A-B0A6-4434803F123F}" destId="{6F53684A-71DD-4BA8-8E67-1401C3E8B611}" srcOrd="6" destOrd="0" presId="urn:microsoft.com/office/officeart/2018/2/layout/IconVerticalSolidList"/>
    <dgm:cxn modelId="{224C3C6C-84B5-45E7-9322-206C08625C58}" type="presParOf" srcId="{6F53684A-71DD-4BA8-8E67-1401C3E8B611}" destId="{01270020-E177-4351-A0E8-305E8C3F89F4}" srcOrd="0" destOrd="0" presId="urn:microsoft.com/office/officeart/2018/2/layout/IconVerticalSolidList"/>
    <dgm:cxn modelId="{0DF6B9FC-DBC6-4DA5-8D7A-119A090170E8}" type="presParOf" srcId="{6F53684A-71DD-4BA8-8E67-1401C3E8B611}" destId="{AEF7E3BC-71EF-4665-B6AD-F70FE6C231D4}" srcOrd="1" destOrd="0" presId="urn:microsoft.com/office/officeart/2018/2/layout/IconVerticalSolidList"/>
    <dgm:cxn modelId="{A48EC998-8071-463D-A7FC-39F6671D01C7}" type="presParOf" srcId="{6F53684A-71DD-4BA8-8E67-1401C3E8B611}" destId="{78A5B49E-C645-4011-A515-03A3AD17F2C0}" srcOrd="2" destOrd="0" presId="urn:microsoft.com/office/officeart/2018/2/layout/IconVerticalSolidList"/>
    <dgm:cxn modelId="{ECDC31FE-73D5-4B9D-B36A-69AB4E4D3BB6}" type="presParOf" srcId="{6F53684A-71DD-4BA8-8E67-1401C3E8B611}" destId="{28E33EDC-0A32-4815-9D7F-A0281D363F1D}" srcOrd="3" destOrd="0" presId="urn:microsoft.com/office/officeart/2018/2/layout/IconVerticalSolidList"/>
    <dgm:cxn modelId="{D6BD9A56-B304-4E88-8B1B-95913C9858F3}" type="presParOf" srcId="{4BC1838D-D473-406A-B0A6-4434803F123F}" destId="{14C776DB-24AA-49A2-90A8-2964A38F5A0A}" srcOrd="7" destOrd="0" presId="urn:microsoft.com/office/officeart/2018/2/layout/IconVerticalSolidList"/>
    <dgm:cxn modelId="{5D7AB112-A49A-4E67-B081-93D119AEFC41}" type="presParOf" srcId="{4BC1838D-D473-406A-B0A6-4434803F123F}" destId="{6F8EF359-4FC1-4C27-824D-BDCF9542535B}" srcOrd="8" destOrd="0" presId="urn:microsoft.com/office/officeart/2018/2/layout/IconVerticalSolidList"/>
    <dgm:cxn modelId="{935135D4-990A-40F4-A571-EA7E457491BF}" type="presParOf" srcId="{6F8EF359-4FC1-4C27-824D-BDCF9542535B}" destId="{160C9D4F-6897-492B-958F-DDE57C8393D3}" srcOrd="0" destOrd="0" presId="urn:microsoft.com/office/officeart/2018/2/layout/IconVerticalSolidList"/>
    <dgm:cxn modelId="{72884733-42E4-4C97-919C-DDF81E32EC01}" type="presParOf" srcId="{6F8EF359-4FC1-4C27-824D-BDCF9542535B}" destId="{03947ADB-A11D-44D8-B68C-CB2BDE8CC959}" srcOrd="1" destOrd="0" presId="urn:microsoft.com/office/officeart/2018/2/layout/IconVerticalSolidList"/>
    <dgm:cxn modelId="{064A6909-2FCF-49C4-8B92-DA8AA45C6E9D}" type="presParOf" srcId="{6F8EF359-4FC1-4C27-824D-BDCF9542535B}" destId="{5D46148E-B7C2-413E-AE63-58A48A55A69B}" srcOrd="2" destOrd="0" presId="urn:microsoft.com/office/officeart/2018/2/layout/IconVerticalSolidList"/>
    <dgm:cxn modelId="{83189E82-F33E-43FA-B7B4-E9A8A29BB8A4}" type="presParOf" srcId="{6F8EF359-4FC1-4C27-824D-BDCF9542535B}" destId="{C7F1953D-6488-4073-A6C4-8207543947D4}"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5C39C2-8EC7-4654-8070-F4AD53AE407D}">
      <dsp:nvSpPr>
        <dsp:cNvPr id="0" name=""/>
        <dsp:cNvSpPr/>
      </dsp:nvSpPr>
      <dsp:spPr>
        <a:xfrm>
          <a:off x="0" y="4122"/>
          <a:ext cx="6151562" cy="87810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06EA58D-2F6D-40AC-8D29-5DE92B75D843}">
      <dsp:nvSpPr>
        <dsp:cNvPr id="0" name=""/>
        <dsp:cNvSpPr/>
      </dsp:nvSpPr>
      <dsp:spPr>
        <a:xfrm>
          <a:off x="265625" y="201695"/>
          <a:ext cx="482955" cy="48295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B472B35-1FAD-4EB2-AE16-E42E76CC28FA}">
      <dsp:nvSpPr>
        <dsp:cNvPr id="0" name=""/>
        <dsp:cNvSpPr/>
      </dsp:nvSpPr>
      <dsp:spPr>
        <a:xfrm>
          <a:off x="1014206" y="4122"/>
          <a:ext cx="2768203" cy="878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932" tIns="92932" rIns="92932" bIns="92932" numCol="1" spcCol="1270" anchor="ctr" anchorCtr="0">
          <a:noAutofit/>
        </a:bodyPr>
        <a:lstStyle/>
        <a:p>
          <a:pPr marL="0" lvl="0" indent="0" algn="l" defTabSz="844550">
            <a:lnSpc>
              <a:spcPct val="90000"/>
            </a:lnSpc>
            <a:spcBef>
              <a:spcPct val="0"/>
            </a:spcBef>
            <a:spcAft>
              <a:spcPct val="35000"/>
            </a:spcAft>
            <a:buNone/>
          </a:pPr>
          <a:r>
            <a:rPr lang="en-US" sz="1900" b="1" kern="1200"/>
            <a:t>Background</a:t>
          </a:r>
          <a:endParaRPr lang="en-US" sz="1900" kern="1200"/>
        </a:p>
      </dsp:txBody>
      <dsp:txXfrm>
        <a:off x="1014206" y="4122"/>
        <a:ext cx="2768203" cy="878100"/>
      </dsp:txXfrm>
    </dsp:sp>
    <dsp:sp modelId="{B1AAC0A9-7237-45F4-BFAB-BD6457964F98}">
      <dsp:nvSpPr>
        <dsp:cNvPr id="0" name=""/>
        <dsp:cNvSpPr/>
      </dsp:nvSpPr>
      <dsp:spPr>
        <a:xfrm>
          <a:off x="3782409" y="4122"/>
          <a:ext cx="2369153" cy="878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932" tIns="92932" rIns="92932" bIns="92932" numCol="1" spcCol="1270" anchor="ctr" anchorCtr="0">
          <a:noAutofit/>
        </a:bodyPr>
        <a:lstStyle/>
        <a:p>
          <a:pPr marL="0" lvl="0" indent="0" algn="l" defTabSz="800100">
            <a:lnSpc>
              <a:spcPct val="90000"/>
            </a:lnSpc>
            <a:spcBef>
              <a:spcPct val="0"/>
            </a:spcBef>
            <a:spcAft>
              <a:spcPct val="35000"/>
            </a:spcAft>
            <a:buNone/>
          </a:pPr>
          <a:r>
            <a:rPr lang="en-US" sz="1800" kern="1200"/>
            <a:t>The Parties</a:t>
          </a:r>
        </a:p>
        <a:p>
          <a:pPr marL="0" lvl="0" indent="0" algn="l" defTabSz="800100">
            <a:lnSpc>
              <a:spcPct val="90000"/>
            </a:lnSpc>
            <a:spcBef>
              <a:spcPct val="0"/>
            </a:spcBef>
            <a:spcAft>
              <a:spcPct val="35000"/>
            </a:spcAft>
            <a:buNone/>
          </a:pPr>
          <a:r>
            <a:rPr lang="en-US" sz="1800" kern="1200"/>
            <a:t>The Tariff </a:t>
          </a:r>
        </a:p>
      </dsp:txBody>
      <dsp:txXfrm>
        <a:off x="3782409" y="4122"/>
        <a:ext cx="2369153" cy="878100"/>
      </dsp:txXfrm>
    </dsp:sp>
    <dsp:sp modelId="{22E1AC5B-CEC1-4D00-A4BE-5F240AEF84BA}">
      <dsp:nvSpPr>
        <dsp:cNvPr id="0" name=""/>
        <dsp:cNvSpPr/>
      </dsp:nvSpPr>
      <dsp:spPr>
        <a:xfrm>
          <a:off x="0" y="1101748"/>
          <a:ext cx="6151562" cy="87810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D1861E-09F0-4C67-AAD9-14B639E87F8D}">
      <dsp:nvSpPr>
        <dsp:cNvPr id="0" name=""/>
        <dsp:cNvSpPr/>
      </dsp:nvSpPr>
      <dsp:spPr>
        <a:xfrm>
          <a:off x="265625" y="1299321"/>
          <a:ext cx="482955" cy="48295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2A8D304-3B10-427B-989A-8694BEDAA1CF}">
      <dsp:nvSpPr>
        <dsp:cNvPr id="0" name=""/>
        <dsp:cNvSpPr/>
      </dsp:nvSpPr>
      <dsp:spPr>
        <a:xfrm>
          <a:off x="1014206" y="1101748"/>
          <a:ext cx="5137356" cy="878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932" tIns="92932" rIns="92932" bIns="92932" numCol="1" spcCol="1270" anchor="ctr" anchorCtr="0">
          <a:noAutofit/>
        </a:bodyPr>
        <a:lstStyle/>
        <a:p>
          <a:pPr marL="0" lvl="0" indent="0" algn="l" defTabSz="844550">
            <a:lnSpc>
              <a:spcPct val="90000"/>
            </a:lnSpc>
            <a:spcBef>
              <a:spcPct val="0"/>
            </a:spcBef>
            <a:spcAft>
              <a:spcPct val="35000"/>
            </a:spcAft>
            <a:buNone/>
          </a:pPr>
          <a:r>
            <a:rPr lang="en-US" sz="1900" b="1" kern="1200"/>
            <a:t>When is an Internet communication made “to the public”?</a:t>
          </a:r>
          <a:endParaRPr lang="en-US" sz="1900" kern="1200"/>
        </a:p>
      </dsp:txBody>
      <dsp:txXfrm>
        <a:off x="1014206" y="1101748"/>
        <a:ext cx="5137356" cy="878100"/>
      </dsp:txXfrm>
    </dsp:sp>
    <dsp:sp modelId="{29755695-011D-4ADD-AED0-ACE1CDFB058F}">
      <dsp:nvSpPr>
        <dsp:cNvPr id="0" name=""/>
        <dsp:cNvSpPr/>
      </dsp:nvSpPr>
      <dsp:spPr>
        <a:xfrm>
          <a:off x="0" y="2199374"/>
          <a:ext cx="6151562" cy="87810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5AACFD5-94FC-439D-83C1-B29F049C679E}">
      <dsp:nvSpPr>
        <dsp:cNvPr id="0" name=""/>
        <dsp:cNvSpPr/>
      </dsp:nvSpPr>
      <dsp:spPr>
        <a:xfrm>
          <a:off x="265625" y="2396947"/>
          <a:ext cx="482955" cy="48295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B08107B-94DB-4DE6-8DE1-29C5BF54CC15}">
      <dsp:nvSpPr>
        <dsp:cNvPr id="0" name=""/>
        <dsp:cNvSpPr/>
      </dsp:nvSpPr>
      <dsp:spPr>
        <a:xfrm>
          <a:off x="1014206" y="2199374"/>
          <a:ext cx="5137356" cy="878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932" tIns="92932" rIns="92932" bIns="92932" numCol="1" spcCol="1270" anchor="ctr" anchorCtr="0">
          <a:noAutofit/>
        </a:bodyPr>
        <a:lstStyle/>
        <a:p>
          <a:pPr marL="0" lvl="0" indent="0" algn="l" defTabSz="844550">
            <a:lnSpc>
              <a:spcPct val="90000"/>
            </a:lnSpc>
            <a:spcBef>
              <a:spcPct val="0"/>
            </a:spcBef>
            <a:spcAft>
              <a:spcPct val="35000"/>
            </a:spcAft>
            <a:buNone/>
          </a:pPr>
          <a:r>
            <a:rPr lang="en-US" sz="1900" b="1" kern="1200"/>
            <a:t>When does a communication to the public occur “in Canada”?</a:t>
          </a:r>
          <a:endParaRPr lang="en-US" sz="1900" kern="1200"/>
        </a:p>
      </dsp:txBody>
      <dsp:txXfrm>
        <a:off x="1014206" y="2199374"/>
        <a:ext cx="5137356" cy="878100"/>
      </dsp:txXfrm>
    </dsp:sp>
    <dsp:sp modelId="{01270020-E177-4351-A0E8-305E8C3F89F4}">
      <dsp:nvSpPr>
        <dsp:cNvPr id="0" name=""/>
        <dsp:cNvSpPr/>
      </dsp:nvSpPr>
      <dsp:spPr>
        <a:xfrm>
          <a:off x="0" y="3297000"/>
          <a:ext cx="6151562" cy="878100"/>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EF7E3BC-71EF-4665-B6AD-F70FE6C231D4}">
      <dsp:nvSpPr>
        <dsp:cNvPr id="0" name=""/>
        <dsp:cNvSpPr/>
      </dsp:nvSpPr>
      <dsp:spPr>
        <a:xfrm>
          <a:off x="265625" y="3494573"/>
          <a:ext cx="482955" cy="48295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8E33EDC-0A32-4815-9D7F-A0281D363F1D}">
      <dsp:nvSpPr>
        <dsp:cNvPr id="0" name=""/>
        <dsp:cNvSpPr/>
      </dsp:nvSpPr>
      <dsp:spPr>
        <a:xfrm>
          <a:off x="1014206" y="3297000"/>
          <a:ext cx="5137356" cy="878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932" tIns="92932" rIns="92932" bIns="92932" numCol="1" spcCol="1270" anchor="ctr" anchorCtr="0">
          <a:noAutofit/>
        </a:bodyPr>
        <a:lstStyle/>
        <a:p>
          <a:pPr marL="0" lvl="0" indent="0" algn="l" defTabSz="844550">
            <a:lnSpc>
              <a:spcPct val="90000"/>
            </a:lnSpc>
            <a:spcBef>
              <a:spcPct val="0"/>
            </a:spcBef>
            <a:spcAft>
              <a:spcPct val="35000"/>
            </a:spcAft>
            <a:buNone/>
          </a:pPr>
          <a:r>
            <a:rPr lang="en-US" sz="1900" b="1" kern="1200" dirty="0"/>
            <a:t>What is the “common carrier” limitation to infringement?</a:t>
          </a:r>
          <a:endParaRPr lang="en-US" sz="1900" kern="1200" dirty="0"/>
        </a:p>
      </dsp:txBody>
      <dsp:txXfrm>
        <a:off x="1014206" y="3297000"/>
        <a:ext cx="5137356" cy="878100"/>
      </dsp:txXfrm>
    </dsp:sp>
    <dsp:sp modelId="{160C9D4F-6897-492B-958F-DDE57C8393D3}">
      <dsp:nvSpPr>
        <dsp:cNvPr id="0" name=""/>
        <dsp:cNvSpPr/>
      </dsp:nvSpPr>
      <dsp:spPr>
        <a:xfrm>
          <a:off x="0" y="4394626"/>
          <a:ext cx="6151562" cy="878100"/>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3947ADB-A11D-44D8-B68C-CB2BDE8CC959}">
      <dsp:nvSpPr>
        <dsp:cNvPr id="0" name=""/>
        <dsp:cNvSpPr/>
      </dsp:nvSpPr>
      <dsp:spPr>
        <a:xfrm>
          <a:off x="265625" y="4592199"/>
          <a:ext cx="482955" cy="48295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7F1953D-6488-4073-A6C4-8207543947D4}">
      <dsp:nvSpPr>
        <dsp:cNvPr id="0" name=""/>
        <dsp:cNvSpPr/>
      </dsp:nvSpPr>
      <dsp:spPr>
        <a:xfrm>
          <a:off x="1014206" y="4394626"/>
          <a:ext cx="5137356" cy="878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932" tIns="92932" rIns="92932" bIns="92932" numCol="1" spcCol="1270" anchor="ctr" anchorCtr="0">
          <a:noAutofit/>
        </a:bodyPr>
        <a:lstStyle/>
        <a:p>
          <a:pPr marL="0" lvl="0" indent="0" algn="l" defTabSz="844550">
            <a:lnSpc>
              <a:spcPct val="90000"/>
            </a:lnSpc>
            <a:spcBef>
              <a:spcPct val="0"/>
            </a:spcBef>
            <a:spcAft>
              <a:spcPct val="35000"/>
            </a:spcAft>
            <a:buNone/>
          </a:pPr>
          <a:r>
            <a:rPr lang="en-US" sz="1900" b="1" kern="1200" dirty="0"/>
            <a:t>What is the meaning of “authorization” of infringement?</a:t>
          </a:r>
          <a:endParaRPr lang="en-US" sz="1900" kern="1200" dirty="0"/>
        </a:p>
      </dsp:txBody>
      <dsp:txXfrm>
        <a:off x="1014206" y="4394626"/>
        <a:ext cx="5137356" cy="87810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4881AA-DDB0-0C40-A0D8-4EC63F78940F}" type="datetimeFigureOut">
              <a:rPr lang="en-US" smtClean="0"/>
              <a:t>9/18/19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9F1F59-1110-C441-B71F-D7165AC91ADD}" type="slidenum">
              <a:rPr lang="en-US" smtClean="0"/>
              <a:t>‹#›</a:t>
            </a:fld>
            <a:endParaRPr lang="en-US"/>
          </a:p>
        </p:txBody>
      </p:sp>
    </p:spTree>
    <p:extLst>
      <p:ext uri="{BB962C8B-B14F-4D97-AF65-F5344CB8AC3E}">
        <p14:creationId xmlns:p14="http://schemas.microsoft.com/office/powerpoint/2010/main" val="350059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9F1F59-1110-C441-B71F-D7165AC91ADD}" type="slidenum">
              <a:rPr lang="en-US" smtClean="0"/>
              <a:t>1</a:t>
            </a:fld>
            <a:endParaRPr lang="en-US"/>
          </a:p>
        </p:txBody>
      </p:sp>
    </p:spTree>
    <p:extLst>
      <p:ext uri="{BB962C8B-B14F-4D97-AF65-F5344CB8AC3E}">
        <p14:creationId xmlns:p14="http://schemas.microsoft.com/office/powerpoint/2010/main" val="10254526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a:t>Authorizing someone to do something that only the copyright owner has the right to do is a separate infringement under subsection 3(1) of the </a:t>
            </a:r>
            <a:r>
              <a:rPr lang="en-US" i="1" dirty="0"/>
              <a:t>Copyright Act. </a:t>
            </a:r>
            <a:endParaRPr lang="en-US" i="0" dirty="0"/>
          </a:p>
          <a:p>
            <a:pPr marL="228600" indent="-228600">
              <a:buFont typeface="+mj-lt"/>
              <a:buAutoNum type="arabicPeriod"/>
            </a:pPr>
            <a:endParaRPr lang="en-US" i="0" dirty="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CA" dirty="0"/>
              <a:t>The Copyright Board held that even if an ISP is aware that its facilities may be used for infringing purposes it is not liable for authorizing the infringement </a:t>
            </a:r>
            <a:r>
              <a:rPr lang="en-CA" u="sng" dirty="0"/>
              <a:t>unless</a:t>
            </a:r>
            <a:r>
              <a:rPr lang="en-CA" dirty="0"/>
              <a:t> it purports to grant to the person committing the infringement a license or permission to infringe.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CA" dirty="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CA" dirty="0"/>
              <a:t>The SCC agreed with the Board’s decision as being in accordance with recent jurisprudence, notably </a:t>
            </a:r>
            <a:r>
              <a:rPr lang="en-CA" i="1" dirty="0"/>
              <a:t>CCH Canadian Ltd v Law Society of Upper Canada (2004), </a:t>
            </a:r>
            <a:r>
              <a:rPr lang="en-CA" i="0" dirty="0"/>
              <a:t>which was decided two months prior to their decision. In the language of CCH, authorization requires a demonstration that the defendant did “give approval to; sanction; permit; favour; encourage” the infringing content. </a:t>
            </a:r>
            <a:endParaRPr lang="en-CA" i="1" dirty="0"/>
          </a:p>
          <a:p>
            <a:pPr marL="228600" indent="-228600">
              <a:buFont typeface="+mj-lt"/>
              <a:buAutoNum type="arabicPeriod"/>
            </a:pPr>
            <a:endParaRPr lang="en-US" i="0" dirty="0"/>
          </a:p>
          <a:p>
            <a:pPr marL="228600" indent="-228600">
              <a:buFont typeface="+mj-lt"/>
              <a:buAutoNum type="arabicPeriod"/>
            </a:pPr>
            <a:r>
              <a:rPr lang="en-US" i="0" dirty="0"/>
              <a:t>In an interesting </a:t>
            </a:r>
            <a:r>
              <a:rPr lang="en-US" i="1" dirty="0"/>
              <a:t>obiter dicta, </a:t>
            </a:r>
            <a:r>
              <a:rPr lang="en-US" i="0" dirty="0"/>
              <a:t>the SCC indicated that copyright liability might attach if the ISP’s activities cease to be content neutral, i.e. if it has notice that a content provider has posted infringing material on its system and fails to take remedial action. The FCA made the same point. However, both courts held that this would be a fact-specific inquiry beyond the scope of the present appeal. </a:t>
            </a:r>
          </a:p>
          <a:p>
            <a:pPr marL="228600" indent="-228600">
              <a:buFont typeface="+mj-lt"/>
              <a:buAutoNum type="arabicPeriod"/>
            </a:pPr>
            <a:endParaRPr lang="en-US" i="0" dirty="0"/>
          </a:p>
          <a:p>
            <a:pPr marL="0" indent="0">
              <a:buFont typeface="+mj-lt"/>
              <a:buNone/>
            </a:pPr>
            <a:r>
              <a:rPr lang="en-US" i="0" dirty="0"/>
              <a:t>CITATIONS</a:t>
            </a:r>
          </a:p>
          <a:p>
            <a:pPr marL="228600" indent="-228600">
              <a:buFont typeface="+mj-lt"/>
              <a:buAutoNum type="arabicPeriod"/>
            </a:pPr>
            <a:r>
              <a:rPr lang="en-US" dirty="0"/>
              <a:t>[2004] 2 SCR 427 at para 120; </a:t>
            </a:r>
            <a:r>
              <a:rPr lang="en-US" i="1" dirty="0"/>
              <a:t>Copyright Act, </a:t>
            </a:r>
            <a:r>
              <a:rPr lang="pl" i="0" dirty="0"/>
              <a:t>RSC 1985, c C-42 s 3(1). </a:t>
            </a:r>
          </a:p>
          <a:p>
            <a:pPr marL="228600" indent="-228600">
              <a:buFont typeface="+mj-lt"/>
              <a:buAutoNum type="arabicPeriod"/>
            </a:pPr>
            <a:r>
              <a:rPr lang="en-CA" dirty="0"/>
              <a:t>1 CPR (4th) 417 at </a:t>
            </a:r>
            <a:r>
              <a:rPr lang="en-US" dirty="0"/>
              <a:t> para 152; [2004] 2 SCR 427 at para 124.</a:t>
            </a:r>
          </a:p>
          <a:p>
            <a:pPr marL="228600" indent="-228600">
              <a:buFont typeface="+mj-lt"/>
              <a:buAutoNum type="arabicPeriod"/>
            </a:pPr>
            <a:r>
              <a:rPr lang="en-US" dirty="0"/>
              <a:t>[2004] 2 SCR 427 at paras 124 &amp; 127. </a:t>
            </a:r>
          </a:p>
          <a:p>
            <a:pPr marL="228600" indent="-228600">
              <a:buFont typeface="+mj-lt"/>
              <a:buAutoNum type="arabicPeriod"/>
            </a:pPr>
            <a:r>
              <a:rPr lang="en-US" dirty="0"/>
              <a:t>[2004] 2 SCR 427 at paras 124-128. </a:t>
            </a:r>
          </a:p>
        </p:txBody>
      </p:sp>
      <p:sp>
        <p:nvSpPr>
          <p:cNvPr id="4" name="Slide Number Placeholder 3"/>
          <p:cNvSpPr>
            <a:spLocks noGrp="1"/>
          </p:cNvSpPr>
          <p:nvPr>
            <p:ph type="sldNum" sz="quarter" idx="5"/>
          </p:nvPr>
        </p:nvSpPr>
        <p:spPr/>
        <p:txBody>
          <a:bodyPr/>
          <a:lstStyle/>
          <a:p>
            <a:fld id="{AF9F1F59-1110-C441-B71F-D7165AC91ADD}" type="slidenum">
              <a:rPr lang="en-US" smtClean="0"/>
              <a:t>10</a:t>
            </a:fld>
            <a:endParaRPr lang="en-US"/>
          </a:p>
        </p:txBody>
      </p:sp>
    </p:spTree>
    <p:extLst>
      <p:ext uri="{BB962C8B-B14F-4D97-AF65-F5344CB8AC3E}">
        <p14:creationId xmlns:p14="http://schemas.microsoft.com/office/powerpoint/2010/main" val="1430996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9F1F59-1110-C441-B71F-D7165AC91ADD}" type="slidenum">
              <a:rPr lang="en-US" smtClean="0"/>
              <a:t>2</a:t>
            </a:fld>
            <a:endParaRPr lang="en-US"/>
          </a:p>
        </p:txBody>
      </p:sp>
    </p:spTree>
    <p:extLst>
      <p:ext uri="{BB962C8B-B14F-4D97-AF65-F5344CB8AC3E}">
        <p14:creationId xmlns:p14="http://schemas.microsoft.com/office/powerpoint/2010/main" val="1104221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sz="3600" dirty="0"/>
              <a:t>SOCAN is a </a:t>
            </a:r>
            <a:r>
              <a:rPr lang="en-US" sz="3600" b="1" dirty="0"/>
              <a:t>“copyright society” </a:t>
            </a:r>
            <a:r>
              <a:rPr lang="en-US" sz="3600" dirty="0"/>
              <a:t>(aka a “copyright collective”) as defined in section 2 of the </a:t>
            </a:r>
            <a:r>
              <a:rPr lang="en-US" sz="3600" i="1" dirty="0"/>
              <a:t>Copyright Act. </a:t>
            </a:r>
            <a:r>
              <a:rPr lang="en-US" sz="3600" i="0" dirty="0"/>
              <a:t>Copyright societies are organizations </a:t>
            </a:r>
            <a:r>
              <a:rPr lang="en-US" sz="3600" dirty="0"/>
              <a:t>which administer various copyrights on behalf of their members. SOCAN administers the </a:t>
            </a:r>
            <a:r>
              <a:rPr lang="en-US" sz="3600" b="1" dirty="0"/>
              <a:t>public performance</a:t>
            </a:r>
            <a:r>
              <a:rPr lang="en-US" sz="3600" dirty="0"/>
              <a:t> and </a:t>
            </a:r>
            <a:r>
              <a:rPr lang="en-US" sz="3600" b="1" dirty="0"/>
              <a:t>communication to the public by telecommunication </a:t>
            </a:r>
            <a:r>
              <a:rPr lang="en-US" sz="3600" dirty="0"/>
              <a:t>rights on behalf of </a:t>
            </a:r>
            <a:r>
              <a:rPr lang="en-CA" sz="3600" dirty="0"/>
              <a:t>Canadian composers, songwriters, lyricists, and their publishers and foreign members via a system of “reciprocal agreements with counterpart societies”.</a:t>
            </a:r>
          </a:p>
          <a:p>
            <a:pPr marL="228600" indent="-228600">
              <a:buFont typeface="+mj-lt"/>
              <a:buAutoNum type="arabicPeriod"/>
            </a:pPr>
            <a:endParaRPr lang="en-US" sz="3600" dirty="0"/>
          </a:p>
          <a:p>
            <a:pPr marL="228600" indent="-228600">
              <a:buFont typeface="+mj-lt"/>
              <a:buAutoNum type="arabicPeriod"/>
            </a:pPr>
            <a:r>
              <a:rPr lang="en-US" sz="3600" dirty="0"/>
              <a:t>Under </a:t>
            </a:r>
            <a:r>
              <a:rPr lang="en-US" sz="3600" b="1" dirty="0"/>
              <a:t>subsection 67(1) of the </a:t>
            </a:r>
            <a:r>
              <a:rPr lang="en-US" sz="3600" b="1" i="1" dirty="0"/>
              <a:t>Copyright Act</a:t>
            </a:r>
            <a:r>
              <a:rPr lang="en-US" sz="3600" i="1" dirty="0"/>
              <a:t>, </a:t>
            </a:r>
            <a:r>
              <a:rPr lang="en-US" sz="3600" dirty="0"/>
              <a:t>SOCAN is empowered to file proposed tariffs with the Copyright Board to establish royalties for the public performance and communication to the public by telecommunication of works forming part of their large repertoire.</a:t>
            </a:r>
          </a:p>
          <a:p>
            <a:pPr marL="228600" indent="-228600">
              <a:buFont typeface="+mj-lt"/>
              <a:buAutoNum type="arabicPeriod"/>
            </a:pPr>
            <a:endParaRPr lang="en-US" sz="3600" dirty="0"/>
          </a:p>
          <a:p>
            <a:pPr marL="228600" indent="-228600">
              <a:buFont typeface="+mj-lt"/>
              <a:buAutoNum type="arabicPeriod"/>
            </a:pPr>
            <a:r>
              <a:rPr lang="en-US" sz="3600" dirty="0"/>
              <a:t>Internet Service Providers operate telecommunications infrastructure known as the “backbone” and retail access to the Internet for content providers and end-users. </a:t>
            </a:r>
          </a:p>
          <a:p>
            <a:pPr marL="228600" indent="-228600">
              <a:buFont typeface="+mj-lt"/>
              <a:buAutoNum type="arabicPeriod"/>
            </a:pPr>
            <a:endParaRPr lang="en-US" sz="3600" dirty="0"/>
          </a:p>
          <a:p>
            <a:pPr marL="228600" indent="-228600">
              <a:buFont typeface="+mj-lt"/>
              <a:buAutoNum type="arabicPeriod"/>
            </a:pPr>
            <a:r>
              <a:rPr lang="en-US" sz="3600" dirty="0"/>
              <a:t>ISPs also provide “hosting services” which allow content providers to purchase space on a “host server” owned and operated by the ISP. This involves contractual arrangements which include storing, making available and transmitting Web site content to end-users. Typically, such agreements permit the ISP to review the website for content posted in breach of the agreement and to remove such files. </a:t>
            </a:r>
          </a:p>
          <a:p>
            <a:endParaRPr lang="en-US" dirty="0"/>
          </a:p>
          <a:p>
            <a:r>
              <a:rPr lang="en-US" dirty="0"/>
              <a:t>CITATIONS: </a:t>
            </a:r>
          </a:p>
          <a:p>
            <a:pPr marL="228600" indent="-228600">
              <a:buFont typeface="+mj-lt"/>
              <a:buAutoNum type="arabicPeriod"/>
            </a:pPr>
            <a:r>
              <a:rPr lang="en-US" i="1" dirty="0"/>
              <a:t>Copyright Act, </a:t>
            </a:r>
            <a:r>
              <a:rPr lang="pl" i="0" dirty="0"/>
              <a:t>RSC 1985, c C-42 ss 2; </a:t>
            </a:r>
            <a:r>
              <a:rPr lang="en-US" dirty="0"/>
              <a:t>[2004] 2 SCR 427 at paras 3 &amp; 11</a:t>
            </a:r>
            <a:r>
              <a:rPr lang="en-CA" dirty="0"/>
              <a:t>. See also Copyright Board of Canada, “Copyright Collective Societies”, online: &lt;https://</a:t>
            </a:r>
            <a:r>
              <a:rPr lang="en-CA" dirty="0" err="1"/>
              <a:t>cb-cda.gc.ca</a:t>
            </a:r>
            <a:r>
              <a:rPr lang="en-CA" dirty="0"/>
              <a:t>/societies-</a:t>
            </a:r>
            <a:r>
              <a:rPr lang="en-CA" dirty="0" err="1"/>
              <a:t>societes</a:t>
            </a:r>
            <a:r>
              <a:rPr lang="en-CA" dirty="0"/>
              <a:t>/index-</a:t>
            </a:r>
            <a:r>
              <a:rPr lang="en-CA" dirty="0" err="1"/>
              <a:t>e.html</a:t>
            </a:r>
            <a:r>
              <a:rPr lang="en-CA" dirty="0"/>
              <a:t>&gt;. </a:t>
            </a:r>
          </a:p>
          <a:p>
            <a:pPr marL="228600" indent="-228600">
              <a:buFont typeface="+mj-lt"/>
              <a:buAutoNum type="arabicPeriod"/>
            </a:pPr>
            <a:r>
              <a:rPr lang="en-US" i="1" dirty="0"/>
              <a:t>Copyright Act, </a:t>
            </a:r>
            <a:r>
              <a:rPr lang="pl" i="0" dirty="0"/>
              <a:t>RSC 1985, c C-42 s 67(1). </a:t>
            </a:r>
          </a:p>
          <a:p>
            <a:pPr marL="228600" indent="-228600">
              <a:buFont typeface="+mj-lt"/>
              <a:buAutoNum type="arabicPeriod"/>
            </a:pPr>
            <a:r>
              <a:rPr lang="en-US" dirty="0"/>
              <a:t>[2004] 2 SCR 427 at paras 4 &amp; 16.</a:t>
            </a:r>
          </a:p>
          <a:p>
            <a:pPr marL="228600" indent="-228600">
              <a:buFont typeface="+mj-lt"/>
              <a:buAutoNum type="arabicPeriod"/>
            </a:pPr>
            <a:r>
              <a:rPr lang="en-US" dirty="0"/>
              <a:t>[2004] 2 SCR 427 at para 18. </a:t>
            </a:r>
          </a:p>
        </p:txBody>
      </p:sp>
      <p:sp>
        <p:nvSpPr>
          <p:cNvPr id="4" name="Slide Number Placeholder 3"/>
          <p:cNvSpPr>
            <a:spLocks noGrp="1"/>
          </p:cNvSpPr>
          <p:nvPr>
            <p:ph type="sldNum" sz="quarter" idx="5"/>
          </p:nvPr>
        </p:nvSpPr>
        <p:spPr/>
        <p:txBody>
          <a:bodyPr/>
          <a:lstStyle/>
          <a:p>
            <a:fld id="{AF9F1F59-1110-C441-B71F-D7165AC91ADD}" type="slidenum">
              <a:rPr lang="en-US" smtClean="0"/>
              <a:t>3</a:t>
            </a:fld>
            <a:endParaRPr lang="en-US"/>
          </a:p>
        </p:txBody>
      </p:sp>
    </p:spTree>
    <p:extLst>
      <p:ext uri="{BB962C8B-B14F-4D97-AF65-F5344CB8AC3E}">
        <p14:creationId xmlns:p14="http://schemas.microsoft.com/office/powerpoint/2010/main" val="23549359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a:t>Full name of Tariff 22: “</a:t>
            </a:r>
            <a:r>
              <a:rPr lang="en-CA" dirty="0"/>
              <a:t>Transmission of Musical Works to Subscribers Via a Telecommunications Service Not Covered under Tariff Nos. 16 or 17”</a:t>
            </a:r>
          </a:p>
          <a:p>
            <a:pPr marL="228600" indent="-228600">
              <a:buFont typeface="+mj-lt"/>
              <a:buAutoNum type="arabicPeriod"/>
            </a:pPr>
            <a:endParaRPr lang="en-CA" dirty="0"/>
          </a:p>
          <a:p>
            <a:pPr marL="228600" indent="-228600">
              <a:buFont typeface="+mj-lt"/>
              <a:buAutoNum type="arabicPeriod"/>
            </a:pPr>
            <a:r>
              <a:rPr lang="en-CA" dirty="0"/>
              <a:t>“Telecommunications service” – “[…] defined as including operations that provide for or authorize the digital encoding, random access and/or storage of musical works for transmission via a telecommunications network, or that provide access to such a network. </a:t>
            </a:r>
            <a:r>
              <a:rPr lang="en-CA" b="1" dirty="0"/>
              <a:t>The tariff as drafted is therefore sufficiently broad to cover almost any computer network.</a:t>
            </a:r>
            <a:r>
              <a:rPr lang="en-CA" b="0" dirty="0"/>
              <a:t>” Indeed, Internet transmissions are the explicit focus of the tariff and the proceedings. </a:t>
            </a:r>
            <a:endParaRPr lang="en-CA" b="1" dirty="0"/>
          </a:p>
          <a:p>
            <a:pPr marL="228600" indent="-228600">
              <a:buFont typeface="+mj-lt"/>
              <a:buAutoNum type="arabicPeriod"/>
            </a:pPr>
            <a:endParaRPr lang="en-CA" b="1" dirty="0"/>
          </a:p>
          <a:p>
            <a:pPr marL="228600" indent="-228600">
              <a:buFont typeface="+mj-lt"/>
              <a:buAutoNum type="arabicPeriod"/>
            </a:pPr>
            <a:r>
              <a:rPr lang="en-CA" dirty="0"/>
              <a:t>Once the proposed tariff is filed with the Copyright Board, they are required to publish it and give notice that objections may be filed in a prescribed manner. Objections were filed by numerous parties including, principally, the appellants (CAIP). The Copyright Board, as a regulatory, quasi-adjudicative body, opted to conduct hearings on Tariff 22 in two phases. The first dealt with what activities constitute a protected use under the tariff, the second dealt with who pays the tariff and the tariff structure. We are only dealing with Phase I. </a:t>
            </a:r>
          </a:p>
          <a:p>
            <a:endParaRPr lang="en-CA" dirty="0"/>
          </a:p>
          <a:p>
            <a:r>
              <a:rPr lang="en-CA" dirty="0"/>
              <a:t>CITATIONS: </a:t>
            </a:r>
          </a:p>
          <a:p>
            <a:pPr marL="228600" indent="-228600">
              <a:buFont typeface="+mj-lt"/>
              <a:buAutoNum type="arabicPeriod"/>
            </a:pPr>
            <a:r>
              <a:rPr lang="en-CA" dirty="0"/>
              <a:t>1 CPR (4th) 417 at “Introductory Remarks” </a:t>
            </a:r>
            <a:r>
              <a:rPr lang="en-CA" dirty="0" err="1"/>
              <a:t>pg</a:t>
            </a:r>
            <a:r>
              <a:rPr lang="en-CA" dirty="0"/>
              <a:t> 1. </a:t>
            </a:r>
          </a:p>
          <a:p>
            <a:pPr marL="228600" indent="-228600">
              <a:buFont typeface="+mj-lt"/>
              <a:buAutoNum type="arabicPeriod"/>
            </a:pPr>
            <a:r>
              <a:rPr lang="en-CA" dirty="0"/>
              <a:t>1 CPR (4th) 417 at para 2. </a:t>
            </a:r>
          </a:p>
          <a:p>
            <a:pPr marL="228600" indent="-228600">
              <a:buFont typeface="+mj-lt"/>
              <a:buAutoNum type="arabicPeriod"/>
            </a:pPr>
            <a:r>
              <a:rPr lang="en-US" i="1" dirty="0"/>
              <a:t>Copyright Act, </a:t>
            </a:r>
            <a:r>
              <a:rPr lang="pl" i="0" dirty="0"/>
              <a:t>RSC 1985, c C-42 ss 68.2-68.4; </a:t>
            </a:r>
            <a:r>
              <a:rPr lang="en-CA" dirty="0"/>
              <a:t>1 CPR (4th) 417 at “Introductory Remarks” </a:t>
            </a:r>
            <a:r>
              <a:rPr lang="en-CA" dirty="0" err="1"/>
              <a:t>pg</a:t>
            </a:r>
            <a:r>
              <a:rPr lang="en-CA" dirty="0"/>
              <a:t> 2. </a:t>
            </a:r>
          </a:p>
        </p:txBody>
      </p:sp>
      <p:sp>
        <p:nvSpPr>
          <p:cNvPr id="4" name="Slide Number Placeholder 3"/>
          <p:cNvSpPr>
            <a:spLocks noGrp="1"/>
          </p:cNvSpPr>
          <p:nvPr>
            <p:ph type="sldNum" sz="quarter" idx="5"/>
          </p:nvPr>
        </p:nvSpPr>
        <p:spPr/>
        <p:txBody>
          <a:bodyPr/>
          <a:lstStyle/>
          <a:p>
            <a:fld id="{AF9F1F59-1110-C441-B71F-D7165AC91ADD}" type="slidenum">
              <a:rPr lang="en-US" smtClean="0"/>
              <a:t>4</a:t>
            </a:fld>
            <a:endParaRPr lang="en-US"/>
          </a:p>
        </p:txBody>
      </p:sp>
    </p:spTree>
    <p:extLst>
      <p:ext uri="{BB962C8B-B14F-4D97-AF65-F5344CB8AC3E}">
        <p14:creationId xmlns:p14="http://schemas.microsoft.com/office/powerpoint/2010/main" val="3304141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a:t>Importantly, because of the focus on the paragraph 3(1)(</a:t>
            </a:r>
            <a:r>
              <a:rPr lang="en-US" i="1" dirty="0"/>
              <a:t>f</a:t>
            </a:r>
            <a:r>
              <a:rPr lang="en-US" i="0" dirty="0"/>
              <a:t>) communication right in Tariff 22, we do not consider other copyrights that SOCAN’s members may hold in their protected works, including the public performance right which SOCAN itself administers (found in subsection 3(1)).</a:t>
            </a:r>
          </a:p>
          <a:p>
            <a:pPr marL="228600" indent="-228600">
              <a:buFont typeface="+mj-lt"/>
              <a:buAutoNum type="arabicPeriod"/>
            </a:pPr>
            <a:endParaRPr lang="en-US" i="0" dirty="0"/>
          </a:p>
          <a:p>
            <a:pPr marL="228600" indent="-228600">
              <a:buFont typeface="+mj-lt"/>
              <a:buAutoNum type="arabicPeriod"/>
            </a:pPr>
            <a:r>
              <a:rPr lang="en-US" i="0" dirty="0"/>
              <a:t>Notably, “telecommunication” is defined exceedingly broadly, sufficient to capture practically any conceivable means of transmitting information by way of communication technology. </a:t>
            </a:r>
          </a:p>
          <a:p>
            <a:pPr marL="228600" indent="-228600">
              <a:buFont typeface="+mj-lt"/>
              <a:buAutoNum type="arabicPeriod"/>
            </a:pPr>
            <a:endParaRPr lang="en-US" i="0" dirty="0"/>
          </a:p>
          <a:p>
            <a:pPr marL="228600" indent="-228600">
              <a:buFont typeface="+mj-lt"/>
              <a:buAutoNum type="arabicPeriod"/>
            </a:pPr>
            <a:r>
              <a:rPr lang="en-US" i="0" dirty="0"/>
              <a:t>The Copyright Board’s finding that a communication is made when a copyrighted work (e.g. a file containing a musical work) is transmitted via the Internet from a host user to an end user. The SCC confirmed this ruling. </a:t>
            </a:r>
            <a:r>
              <a:rPr lang="en-CA" b="1" i="0" dirty="0"/>
              <a:t>It is made “to the public” because the music files are “made available on the Internet openly and without concealment, with the knowledge and intent that they be conveyed to all who might access the Internet”. </a:t>
            </a:r>
          </a:p>
          <a:p>
            <a:pPr marL="228600" indent="-228600">
              <a:buFont typeface="+mj-lt"/>
              <a:buAutoNum type="arabicPeriod"/>
            </a:pPr>
            <a:endParaRPr lang="en-CA" b="1" i="0" dirty="0"/>
          </a:p>
          <a:p>
            <a:pPr marL="228600" indent="-228600">
              <a:buFont typeface="+mj-lt"/>
              <a:buAutoNum type="arabicPeriod"/>
            </a:pPr>
            <a:r>
              <a:rPr lang="en-CA" b="0" i="0" dirty="0"/>
              <a:t>Interestingly, such a transmission is a communication to the public whether or not the file is played or viewed contemporaneously, later, or never. </a:t>
            </a:r>
            <a:endParaRPr lang="en-US" b="0" i="0" dirty="0"/>
          </a:p>
          <a:p>
            <a:pPr marL="0" indent="0">
              <a:buFont typeface="+mj-lt"/>
              <a:buNone/>
            </a:pPr>
            <a:endParaRPr lang="en-US" i="0" dirty="0"/>
          </a:p>
          <a:p>
            <a:pPr marL="0" indent="0">
              <a:buFont typeface="+mj-lt"/>
              <a:buNone/>
            </a:pPr>
            <a:r>
              <a:rPr lang="en-US" i="0" dirty="0"/>
              <a:t>CITATIONS:</a:t>
            </a:r>
          </a:p>
          <a:p>
            <a:pPr marL="228600" indent="-228600">
              <a:buFont typeface="+mj-lt"/>
              <a:buAutoNum type="arabicPeriod"/>
            </a:pPr>
            <a:r>
              <a:rPr lang="en-US" i="1" dirty="0"/>
              <a:t>Copyright Act, </a:t>
            </a:r>
            <a:r>
              <a:rPr lang="pl" i="0" dirty="0"/>
              <a:t>RSC 1985, c C-42 ss 3(1) &amp; 3(1)(</a:t>
            </a:r>
            <a:r>
              <a:rPr lang="pl" i="1" dirty="0"/>
              <a:t>f</a:t>
            </a:r>
            <a:r>
              <a:rPr lang="pl" i="0" dirty="0"/>
              <a:t>). </a:t>
            </a:r>
          </a:p>
          <a:p>
            <a:pPr marL="228600" indent="-228600">
              <a:buFont typeface="+mj-lt"/>
              <a:buAutoNum type="arabicPeriod"/>
            </a:pPr>
            <a:r>
              <a:rPr lang="en-US" i="1" dirty="0"/>
              <a:t>Copyright Act, </a:t>
            </a:r>
            <a:r>
              <a:rPr lang="pl" i="0" dirty="0"/>
              <a:t>RSC 1985, c C-42 s 2. </a:t>
            </a:r>
          </a:p>
          <a:p>
            <a:pPr marL="228600" indent="-228600">
              <a:buFont typeface="+mj-lt"/>
              <a:buAutoNum type="arabicPeriod"/>
            </a:pPr>
            <a:r>
              <a:rPr lang="en-US" dirty="0"/>
              <a:t>[2004] 2 SCR 427 at para 30; </a:t>
            </a:r>
            <a:r>
              <a:rPr lang="en-CA" dirty="0"/>
              <a:t>1 CPR (4th) 417 at paras 91 &amp; 97.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a:t>[2004] 2 SCR 427 at para 30; </a:t>
            </a:r>
            <a:r>
              <a:rPr lang="en-CA" dirty="0"/>
              <a:t>1 CPR (4th) 417 at para 121. </a:t>
            </a:r>
          </a:p>
        </p:txBody>
      </p:sp>
      <p:sp>
        <p:nvSpPr>
          <p:cNvPr id="4" name="Slide Number Placeholder 3"/>
          <p:cNvSpPr>
            <a:spLocks noGrp="1"/>
          </p:cNvSpPr>
          <p:nvPr>
            <p:ph type="sldNum" sz="quarter" idx="5"/>
          </p:nvPr>
        </p:nvSpPr>
        <p:spPr/>
        <p:txBody>
          <a:bodyPr/>
          <a:lstStyle/>
          <a:p>
            <a:fld id="{AF9F1F59-1110-C441-B71F-D7165AC91ADD}" type="slidenum">
              <a:rPr lang="en-US" smtClean="0"/>
              <a:t>5</a:t>
            </a:fld>
            <a:endParaRPr lang="en-US"/>
          </a:p>
        </p:txBody>
      </p:sp>
    </p:spTree>
    <p:extLst>
      <p:ext uri="{BB962C8B-B14F-4D97-AF65-F5344CB8AC3E}">
        <p14:creationId xmlns:p14="http://schemas.microsoft.com/office/powerpoint/2010/main" val="3525772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a:t>According to the Copyright Board, a communication occurs </a:t>
            </a:r>
            <a:r>
              <a:rPr lang="en-US" b="1" dirty="0"/>
              <a:t>in Canada</a:t>
            </a:r>
            <a:r>
              <a:rPr lang="en-US" dirty="0"/>
              <a:t>, if the communication originated from a server located in Canada on which content has been posted (“</a:t>
            </a:r>
            <a:r>
              <a:rPr lang="en-US" b="1" dirty="0"/>
              <a:t>host server test</a:t>
            </a:r>
            <a:r>
              <a:rPr lang="en-US" dirty="0"/>
              <a:t>”). However, the Board added one proviso! </a:t>
            </a:r>
          </a:p>
          <a:p>
            <a:pPr marL="228600" indent="-228600">
              <a:buFont typeface="+mj-lt"/>
              <a:buAutoNum type="arabicPeriod"/>
            </a:pPr>
            <a:endParaRPr lang="en-US" dirty="0"/>
          </a:p>
          <a:p>
            <a:pPr marL="228600" indent="-228600">
              <a:buFont typeface="+mj-lt"/>
              <a:buAutoNum type="arabicPeriod"/>
            </a:pPr>
            <a:r>
              <a:rPr lang="en-US" dirty="0"/>
              <a:t>In Justice </a:t>
            </a:r>
            <a:r>
              <a:rPr lang="en-US" dirty="0" err="1"/>
              <a:t>LeBel’s</a:t>
            </a:r>
            <a:r>
              <a:rPr lang="en-US" dirty="0"/>
              <a:t> concurring opinion, he indicated that it is settled law that Parliament is competent to enact statutes which have extraterritorial effect. However, there is a common law presumption that Parliament does not intend legislation to apply extraterritorially absent an express or implicit statement. In this case, </a:t>
            </a:r>
            <a:r>
              <a:rPr lang="en-US" i="0" dirty="0"/>
              <a:t>Justice </a:t>
            </a:r>
            <a:r>
              <a:rPr lang="en-US" i="0" dirty="0" err="1"/>
              <a:t>LeBel</a:t>
            </a:r>
            <a:r>
              <a:rPr lang="en-US" i="0" dirty="0"/>
              <a:t> found that ”neither s. 3(1)(f), nor any other related provision in the Act expressly [or impliedly] states that it applies beyond Canada’s territorial limits” (para 144). </a:t>
            </a:r>
          </a:p>
          <a:p>
            <a:pPr marL="228600" indent="-228600">
              <a:buFont typeface="+mj-lt"/>
              <a:buAutoNum type="arabicPeriod"/>
            </a:pPr>
            <a:endParaRPr lang="en-US" i="0" dirty="0"/>
          </a:p>
          <a:p>
            <a:pPr marL="228600" indent="-228600">
              <a:buFont typeface="+mj-lt"/>
              <a:buAutoNum type="arabicPeriod"/>
            </a:pPr>
            <a:r>
              <a:rPr lang="en-US" i="0" dirty="0"/>
              <a:t>Furthermore, Justice </a:t>
            </a:r>
            <a:r>
              <a:rPr lang="en-US" i="0" dirty="0" err="1"/>
              <a:t>LeBel</a:t>
            </a:r>
            <a:r>
              <a:rPr lang="en-US" i="0" dirty="0"/>
              <a:t> also held that the interpretation of “communication” endorsed by the Copyright Board comports with the territorial principle of copyright law (</a:t>
            </a:r>
            <a:r>
              <a:rPr lang="en-US" i="1" dirty="0"/>
              <a:t>Berne Convention</a:t>
            </a:r>
            <a:r>
              <a:rPr lang="en-US" i="0" dirty="0"/>
              <a:t>, art. 5) and the </a:t>
            </a:r>
            <a:r>
              <a:rPr lang="en-US" i="1" dirty="0"/>
              <a:t>“</a:t>
            </a:r>
            <a:r>
              <a:rPr lang="en-US" i="0" dirty="0"/>
              <a:t>making available” right (as articulated in art. 8 of the WIPO Copyright Treaty – which, despite not yet being ratified by Canada does not mean it cannot be used as an interpretive aid!)</a:t>
            </a:r>
          </a:p>
          <a:p>
            <a:pPr marL="0" indent="0">
              <a:buFont typeface="+mj-lt"/>
              <a:buNone/>
            </a:pPr>
            <a:endParaRPr lang="en-US" i="0" dirty="0"/>
          </a:p>
          <a:p>
            <a:pPr marL="0" indent="0">
              <a:buFont typeface="+mj-lt"/>
              <a:buNone/>
            </a:pPr>
            <a:r>
              <a:rPr lang="en-US" i="0" dirty="0"/>
              <a:t>CITATIONS: </a:t>
            </a:r>
          </a:p>
          <a:p>
            <a:pPr marL="228600" indent="-228600">
              <a:buFont typeface="+mj-lt"/>
              <a:buAutoNum type="arabicPeriod"/>
            </a:pPr>
            <a:r>
              <a:rPr lang="en-US" dirty="0"/>
              <a:t>[2004] 2 SCR 427 at para 34; </a:t>
            </a:r>
            <a:r>
              <a:rPr lang="en-CA" dirty="0"/>
              <a:t>1 CPR (4th) 417 at paras 156 &amp; 160.</a:t>
            </a:r>
          </a:p>
          <a:p>
            <a:pPr marL="228600" indent="-228600">
              <a:buFont typeface="+mj-lt"/>
              <a:buAutoNum type="arabicPeriod"/>
            </a:pPr>
            <a:r>
              <a:rPr lang="en-US" dirty="0"/>
              <a:t>[2004] 2 SCR 427 at paras 141-144.</a:t>
            </a:r>
          </a:p>
          <a:p>
            <a:pPr marL="228600" indent="-228600">
              <a:buFont typeface="+mj-lt"/>
              <a:buAutoNum type="arabicPeriod"/>
            </a:pPr>
            <a:r>
              <a:rPr lang="en-US" dirty="0"/>
              <a:t>[2004] 2 SCR 427 at paras 148-151. </a:t>
            </a:r>
            <a:endParaRPr lang="en-US" i="0" dirty="0"/>
          </a:p>
        </p:txBody>
      </p:sp>
      <p:sp>
        <p:nvSpPr>
          <p:cNvPr id="4" name="Slide Number Placeholder 3"/>
          <p:cNvSpPr>
            <a:spLocks noGrp="1"/>
          </p:cNvSpPr>
          <p:nvPr>
            <p:ph type="sldNum" sz="quarter" idx="5"/>
          </p:nvPr>
        </p:nvSpPr>
        <p:spPr/>
        <p:txBody>
          <a:bodyPr/>
          <a:lstStyle/>
          <a:p>
            <a:fld id="{AF9F1F59-1110-C441-B71F-D7165AC91ADD}" type="slidenum">
              <a:rPr lang="en-US" smtClean="0"/>
              <a:t>6</a:t>
            </a:fld>
            <a:endParaRPr lang="en-US"/>
          </a:p>
        </p:txBody>
      </p:sp>
    </p:spTree>
    <p:extLst>
      <p:ext uri="{BB962C8B-B14F-4D97-AF65-F5344CB8AC3E}">
        <p14:creationId xmlns:p14="http://schemas.microsoft.com/office/powerpoint/2010/main" val="7478766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a:t>According to the FCA and SCC, a communication may arise in respect of any telecommunication that has a “</a:t>
            </a:r>
            <a:r>
              <a:rPr lang="en-US" b="1" dirty="0"/>
              <a:t>real and substantial connection</a:t>
            </a:r>
            <a:r>
              <a:rPr lang="en-US" dirty="0"/>
              <a:t>” with Canada. The FCA found that relevant connecting factors include the “situs” (legal location) of the content provider, host server, intermediaries, and end user, as well as the location of a cache or linked website in Canada to the relevant copyrighted content.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dirty="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a:t>A majority of the SCC found that the “host server” test was too overbroad in that it may capture Internet transmissions which have no connection to Canada except for the fact that the host server happens to be physically located in Canada. They further held that the ”host server” test “flies in the face of ordinary language,” as the term “communicate” presupposes both a sender and receiver, not merely a sender. Moreover, the SCC held that the “host server” test would create problems relating to other areas of law relevant to the Internet, including specifically Canada’s ability to deal with criminal and civil liability for objectionable communications entering the country from abroad.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dirty="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a:t>With respect to </a:t>
            </a:r>
            <a:r>
              <a:rPr lang="en-US" dirty="0" err="1"/>
              <a:t>LeBel’s</a:t>
            </a:r>
            <a:r>
              <a:rPr lang="en-US" dirty="0"/>
              <a:t> concurring opinion, the majority held that the relevance of the “making available” right (</a:t>
            </a:r>
            <a:r>
              <a:rPr lang="en-US" i="1" dirty="0"/>
              <a:t>WIPO Copyright Treaty, </a:t>
            </a:r>
            <a:r>
              <a:rPr lang="en-US" i="0" dirty="0"/>
              <a:t>art. 8) as an interpretive aid to paragraph 3(1)(</a:t>
            </a:r>
            <a:r>
              <a:rPr lang="en-US" i="1" dirty="0"/>
              <a:t>f</a:t>
            </a:r>
            <a:r>
              <a:rPr lang="en-US" i="0" dirty="0"/>
              <a:t>) did not arise.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dirty="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a:t>In </a:t>
            </a:r>
            <a:r>
              <a:rPr lang="en-US" dirty="0" err="1"/>
              <a:t>LeBel’s</a:t>
            </a:r>
            <a:r>
              <a:rPr lang="en-US" dirty="0"/>
              <a:t> concurring opinion, he specifically attacked the use of the “real and substantial connection” test as not being developed as a principle of legislative jurisdiction. He furthermore argued that “the real and substantial connection test, insofar as it looks at the retrieval practices of end users, encourages the monitoring of an individual’s surfing and downloading activities. Such habits tend to reveal core biographical information about a person” therefore the privacy interests of these individuals are directly implicated.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dirty="0"/>
          </a:p>
          <a:p>
            <a:r>
              <a:rPr lang="en-US" dirty="0"/>
              <a:t>CITATIONS</a:t>
            </a:r>
          </a:p>
          <a:p>
            <a:pPr marL="228600" indent="-228600">
              <a:buFont typeface="+mj-lt"/>
              <a:buAutoNum type="arabicPeriod"/>
            </a:pPr>
            <a:r>
              <a:rPr lang="en-US" dirty="0"/>
              <a:t>[2004] 2 SCR 427 at paras 36-37; 2002 FCA 166 at paras 163-192. </a:t>
            </a:r>
          </a:p>
          <a:p>
            <a:pPr marL="228600" indent="-228600">
              <a:buFont typeface="+mj-lt"/>
              <a:buAutoNum type="arabicPeriod"/>
            </a:pPr>
            <a:r>
              <a:rPr lang="en-US" dirty="0"/>
              <a:t>[2004] 2 SCR 427 at paras 44-46, 62. </a:t>
            </a:r>
          </a:p>
          <a:p>
            <a:pPr marL="228600" indent="-228600">
              <a:buFont typeface="+mj-lt"/>
              <a:buAutoNum type="arabicPeriod"/>
            </a:pPr>
            <a:r>
              <a:rPr lang="en-US" dirty="0"/>
              <a:t>[2004] 2 SCR 427 at paras 107-108.</a:t>
            </a:r>
          </a:p>
          <a:p>
            <a:pPr marL="228600" indent="-228600">
              <a:buFont typeface="+mj-lt"/>
              <a:buAutoNum type="arabicPeriod"/>
            </a:pPr>
            <a:r>
              <a:rPr lang="en-US" dirty="0"/>
              <a:t>[2004] 2 SCR 427 at paras 147, 153-155. </a:t>
            </a:r>
          </a:p>
        </p:txBody>
      </p:sp>
      <p:sp>
        <p:nvSpPr>
          <p:cNvPr id="4" name="Slide Number Placeholder 3"/>
          <p:cNvSpPr>
            <a:spLocks noGrp="1"/>
          </p:cNvSpPr>
          <p:nvPr>
            <p:ph type="sldNum" sz="quarter" idx="5"/>
          </p:nvPr>
        </p:nvSpPr>
        <p:spPr/>
        <p:txBody>
          <a:bodyPr/>
          <a:lstStyle/>
          <a:p>
            <a:fld id="{AF9F1F59-1110-C441-B71F-D7165AC91ADD}" type="slidenum">
              <a:rPr lang="en-US" smtClean="0"/>
              <a:t>7</a:t>
            </a:fld>
            <a:endParaRPr lang="en-US"/>
          </a:p>
        </p:txBody>
      </p:sp>
    </p:spTree>
    <p:extLst>
      <p:ext uri="{BB962C8B-B14F-4D97-AF65-F5344CB8AC3E}">
        <p14:creationId xmlns:p14="http://schemas.microsoft.com/office/powerpoint/2010/main" val="1650116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a:t>The SCC held that subsection 2.4(1) is a deeming provision not an immunity, exception, or loophole. Practically, this means that the provision functions to create the legal fiction that intermediaries do not communicate a work to the public at all. Importantly, this deeming provision only pertains to the paragraph 3(1)(</a:t>
            </a:r>
            <a:r>
              <a:rPr lang="en-US" i="1" dirty="0"/>
              <a:t>f</a:t>
            </a:r>
            <a:r>
              <a:rPr lang="en-US" i="0" dirty="0"/>
              <a:t>) right of communication to the public by telecommunication not other copyrights enumerated in section 3(1), such as the performance or reproduction rights. </a:t>
            </a:r>
          </a:p>
          <a:p>
            <a:pPr marL="228600" indent="-228600">
              <a:buFont typeface="+mj-lt"/>
              <a:buAutoNum type="arabicPeriod"/>
            </a:pPr>
            <a:endParaRPr lang="en-US" i="0" dirty="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0" dirty="0"/>
              <a:t>The SCC agreed with the Copyright Board’s articulation of the common carrier provision. </a:t>
            </a:r>
            <a:r>
              <a:rPr lang="en-US" b="1" dirty="0"/>
              <a:t>Don’t shoot the messenger principle </a:t>
            </a:r>
            <a:r>
              <a:rPr lang="en-US" dirty="0"/>
              <a:t>– “So long as an Internet intermediary does not itself engage in acts that relate to the content of the communication, but confines itself to providing “a conduit” for information communication by others, it will fall within s. 2.4(1)(</a:t>
            </a:r>
            <a:r>
              <a:rPr lang="en-US" i="1" dirty="0"/>
              <a:t>b</a:t>
            </a:r>
            <a:r>
              <a:rPr lang="en-US" dirty="0"/>
              <a:t>).”</a:t>
            </a:r>
            <a:r>
              <a:rPr lang="en-US" i="0" dirty="0"/>
              <a:t> </a:t>
            </a:r>
            <a:endParaRPr lang="en-US" dirty="0"/>
          </a:p>
          <a:p>
            <a:pPr marL="228600" indent="-228600">
              <a:buFont typeface="+mj-lt"/>
              <a:buAutoNum type="arabicPeriod"/>
            </a:pPr>
            <a:endParaRPr lang="en-US" dirty="0"/>
          </a:p>
          <a:p>
            <a:pPr marL="0" indent="0">
              <a:buFont typeface="+mj-lt"/>
              <a:buNone/>
            </a:pPr>
            <a:r>
              <a:rPr lang="en-US" dirty="0"/>
              <a:t>CITATIONS</a:t>
            </a:r>
          </a:p>
          <a:p>
            <a:pPr marL="228600" indent="-228600">
              <a:buFont typeface="+mj-lt"/>
              <a:buAutoNum type="arabicPeriod"/>
            </a:pPr>
            <a:r>
              <a:rPr lang="en-US" dirty="0"/>
              <a:t>[2004] 2 SCR 427 at paras 86-89; </a:t>
            </a:r>
            <a:r>
              <a:rPr lang="en-US" i="1" dirty="0"/>
              <a:t>Copyright Act, </a:t>
            </a:r>
            <a:r>
              <a:rPr lang="pl" i="0" dirty="0"/>
              <a:t>RSC 1985, c C-42 s 2.4(1). </a:t>
            </a:r>
          </a:p>
          <a:p>
            <a:pPr marL="228600" indent="-228600">
              <a:buFont typeface="+mj-lt"/>
              <a:buAutoNum type="arabicPeriod"/>
            </a:pPr>
            <a:r>
              <a:rPr lang="en-US" dirty="0"/>
              <a:t>[2004] 2 SCR 427 at para 92. </a:t>
            </a:r>
          </a:p>
        </p:txBody>
      </p:sp>
      <p:sp>
        <p:nvSpPr>
          <p:cNvPr id="4" name="Slide Number Placeholder 3"/>
          <p:cNvSpPr>
            <a:spLocks noGrp="1"/>
          </p:cNvSpPr>
          <p:nvPr>
            <p:ph type="sldNum" sz="quarter" idx="5"/>
          </p:nvPr>
        </p:nvSpPr>
        <p:spPr/>
        <p:txBody>
          <a:bodyPr/>
          <a:lstStyle/>
          <a:p>
            <a:fld id="{AF9F1F59-1110-C441-B71F-D7165AC91ADD}" type="slidenum">
              <a:rPr lang="en-US" smtClean="0"/>
              <a:t>8</a:t>
            </a:fld>
            <a:endParaRPr lang="en-US"/>
          </a:p>
        </p:txBody>
      </p:sp>
    </p:spTree>
    <p:extLst>
      <p:ext uri="{BB962C8B-B14F-4D97-AF65-F5344CB8AC3E}">
        <p14:creationId xmlns:p14="http://schemas.microsoft.com/office/powerpoint/2010/main" val="4785962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a:t>Caching: </a:t>
            </a:r>
            <a:r>
              <a:rPr lang="en-CA" dirty="0"/>
              <a:t>When an ISP’s end user requests information from a server that may be in a remote location, a temporary copy of the information may be retained on the ISP’s local (“proxy”) server to improve the efficiency of future transfers.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CA" dirty="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a:t>The Copyright Board held that “necessary” should be interpreted as means that are “</a:t>
            </a:r>
            <a:r>
              <a:rPr lang="en-US" b="1" dirty="0"/>
              <a:t>content neutral</a:t>
            </a:r>
            <a:r>
              <a:rPr lang="en-US" dirty="0"/>
              <a:t> and necessary to maximize the economy and cost-effectiveness of the Internet ‘conduit’.”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CA" dirty="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a:t>The majority of the FCA held that the use of caching amounts to a function falling outside paragraph 2.4(1)(</a:t>
            </a:r>
            <a:r>
              <a:rPr lang="en-US" i="1" dirty="0"/>
              <a:t>b</a:t>
            </a:r>
            <a:r>
              <a:rPr lang="en-US" dirty="0"/>
              <a:t>) because simply increasing practical efficiency did not render means “necessary.”</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dirty="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CA" dirty="0"/>
              <a:t>The SCC disagreed with the FCA and unanimously restored the holding of the Copyright Board. They held that the bar set by the FCA was too high, contrary to the public policy interest in </a:t>
            </a:r>
            <a:r>
              <a:rPr lang="en-CA" sz="1200" kern="1200" dirty="0">
                <a:solidFill>
                  <a:schemeClr val="tx1"/>
                </a:solidFill>
                <a:effectLst/>
                <a:latin typeface="+mn-lt"/>
                <a:ea typeface="+mn-ea"/>
                <a:cs typeface="+mn-cs"/>
              </a:rPr>
              <a:t>encouraging intermediaries who make telecommunications possible to expand and improve their operations without the threat of copyright infringement, indeed the very policy interest which motivates subsection 2.4(1) in the first place. </a:t>
            </a:r>
            <a:endParaRPr lang="en-CA"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CA" dirty="0"/>
          </a:p>
          <a:p>
            <a:pPr marL="0" marR="0" indent="0" algn="l" defTabSz="914400" rtl="0" eaLnBrk="1" fontAlgn="auto" latinLnBrk="0" hangingPunct="1">
              <a:lnSpc>
                <a:spcPct val="100000"/>
              </a:lnSpc>
              <a:spcBef>
                <a:spcPts val="0"/>
              </a:spcBef>
              <a:spcAft>
                <a:spcPts val="0"/>
              </a:spcAft>
              <a:buClrTx/>
              <a:buSzTx/>
              <a:buFont typeface="+mj-lt"/>
              <a:buNone/>
              <a:tabLst/>
              <a:defRPr/>
            </a:pPr>
            <a:r>
              <a:rPr lang="en-CA" dirty="0"/>
              <a:t>CITATIONS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CA" dirty="0"/>
              <a:t>1 CPR (4th) 417 at para 42.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a:t>[2004] 2 SCR 427 at para 115.</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a:t>2002 FCA 166 at para 135.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a:t>[2004] 2 SCR 427 at paras 113-119.</a:t>
            </a:r>
          </a:p>
        </p:txBody>
      </p:sp>
      <p:sp>
        <p:nvSpPr>
          <p:cNvPr id="4" name="Slide Number Placeholder 3"/>
          <p:cNvSpPr>
            <a:spLocks noGrp="1"/>
          </p:cNvSpPr>
          <p:nvPr>
            <p:ph type="sldNum" sz="quarter" idx="5"/>
          </p:nvPr>
        </p:nvSpPr>
        <p:spPr/>
        <p:txBody>
          <a:bodyPr/>
          <a:lstStyle/>
          <a:p>
            <a:fld id="{AF9F1F59-1110-C441-B71F-D7165AC91ADD}" type="slidenum">
              <a:rPr lang="en-US" smtClean="0"/>
              <a:t>9</a:t>
            </a:fld>
            <a:endParaRPr lang="en-US"/>
          </a:p>
        </p:txBody>
      </p:sp>
    </p:spTree>
    <p:extLst>
      <p:ext uri="{BB962C8B-B14F-4D97-AF65-F5344CB8AC3E}">
        <p14:creationId xmlns:p14="http://schemas.microsoft.com/office/powerpoint/2010/main" val="768171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4825-6D3D-CA48-8975-A7B0468B5B07}" type="datetime1">
              <a:rPr lang="en-CA" smtClean="0"/>
              <a:t>2019-09-18</a:t>
            </a:fld>
            <a:endParaRPr lang="en-US" dirty="0"/>
          </a:p>
        </p:txBody>
      </p:sp>
      <p:sp>
        <p:nvSpPr>
          <p:cNvPr id="8" name="Footer Placeholder 7"/>
          <p:cNvSpPr>
            <a:spLocks noGrp="1"/>
          </p:cNvSpPr>
          <p:nvPr>
            <p:ph type="ftr" sz="quarter" idx="11"/>
          </p:nvPr>
        </p:nvSpPr>
        <p:spPr/>
        <p:txBody>
          <a:bodyPr/>
          <a:lstStyle/>
          <a:p>
            <a:r>
              <a:rPr lang="en-US"/>
              <a:t>18 09 19 - Dylan Gibbs</a:t>
            </a:r>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AE29AD-C3FE-5248-B18B-F0B79996BC38}" type="datetime1">
              <a:rPr lang="en-CA" smtClean="0"/>
              <a:t>2019-09-18</a:t>
            </a:fld>
            <a:endParaRPr lang="en-US" dirty="0"/>
          </a:p>
        </p:txBody>
      </p:sp>
      <p:sp>
        <p:nvSpPr>
          <p:cNvPr id="5" name="Footer Placeholder 4"/>
          <p:cNvSpPr>
            <a:spLocks noGrp="1"/>
          </p:cNvSpPr>
          <p:nvPr>
            <p:ph type="ftr" sz="quarter" idx="11"/>
          </p:nvPr>
        </p:nvSpPr>
        <p:spPr/>
        <p:txBody>
          <a:bodyPr/>
          <a:lstStyle/>
          <a:p>
            <a:r>
              <a:rPr lang="en-US"/>
              <a:t>18 09 19 - Dylan Gibbs</a:t>
            </a:r>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93D024-9EC2-9C49-A059-F5922DBE374E}" type="datetime1">
              <a:rPr lang="en-CA" smtClean="0"/>
              <a:t>2019-09-18</a:t>
            </a:fld>
            <a:endParaRPr lang="en-US" dirty="0"/>
          </a:p>
        </p:txBody>
      </p:sp>
      <p:sp>
        <p:nvSpPr>
          <p:cNvPr id="5" name="Footer Placeholder 4"/>
          <p:cNvSpPr>
            <a:spLocks noGrp="1"/>
          </p:cNvSpPr>
          <p:nvPr>
            <p:ph type="ftr" sz="quarter" idx="11"/>
          </p:nvPr>
        </p:nvSpPr>
        <p:spPr/>
        <p:txBody>
          <a:bodyPr/>
          <a:lstStyle/>
          <a:p>
            <a:r>
              <a:rPr lang="en-US"/>
              <a:t>18 09 19 - Dylan Gibbs</a:t>
            </a:r>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1B4F468-8BF4-904B-B1AA-CDDA85F2AAF5}" type="datetime1">
              <a:rPr lang="en-CA" smtClean="0"/>
              <a:t>2019-09-18</a:t>
            </a:fld>
            <a:endParaRPr lang="en-US" dirty="0"/>
          </a:p>
        </p:txBody>
      </p:sp>
      <p:sp>
        <p:nvSpPr>
          <p:cNvPr id="8" name="Footer Placeholder 7"/>
          <p:cNvSpPr>
            <a:spLocks noGrp="1"/>
          </p:cNvSpPr>
          <p:nvPr>
            <p:ph type="ftr" sz="quarter" idx="11"/>
          </p:nvPr>
        </p:nvSpPr>
        <p:spPr/>
        <p:txBody>
          <a:bodyPr/>
          <a:lstStyle/>
          <a:p>
            <a:r>
              <a:rPr lang="en-US"/>
              <a:t>18 09 19 - Dylan Gibbs</a:t>
            </a:r>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BA746FD2-C66A-EE47-8939-7E8E69EAF184}" type="datetime1">
              <a:rPr lang="en-CA" smtClean="0"/>
              <a:t>2019-09-18</a:t>
            </a:fld>
            <a:endParaRPr lang="en-US" dirty="0"/>
          </a:p>
        </p:txBody>
      </p:sp>
      <p:sp>
        <p:nvSpPr>
          <p:cNvPr id="8" name="Footer Placeholder 7"/>
          <p:cNvSpPr>
            <a:spLocks noGrp="1"/>
          </p:cNvSpPr>
          <p:nvPr>
            <p:ph type="ftr" sz="quarter" idx="11"/>
          </p:nvPr>
        </p:nvSpPr>
        <p:spPr/>
        <p:txBody>
          <a:bodyPr/>
          <a:lstStyle/>
          <a:p>
            <a:r>
              <a:rPr lang="en-US"/>
              <a:t>18 09 19 - Dylan Gibbs</a:t>
            </a:r>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B6978CE6-0932-6144-8582-7556415FDD7B}" type="datetime1">
              <a:rPr lang="en-CA" smtClean="0"/>
              <a:t>2019-09-18</a:t>
            </a:fld>
            <a:endParaRPr lang="en-US" dirty="0"/>
          </a:p>
        </p:txBody>
      </p:sp>
      <p:sp>
        <p:nvSpPr>
          <p:cNvPr id="9" name="Footer Placeholder 8"/>
          <p:cNvSpPr>
            <a:spLocks noGrp="1"/>
          </p:cNvSpPr>
          <p:nvPr>
            <p:ph type="ftr" sz="quarter" idx="11"/>
          </p:nvPr>
        </p:nvSpPr>
        <p:spPr/>
        <p:txBody>
          <a:bodyPr/>
          <a:lstStyle/>
          <a:p>
            <a:r>
              <a:rPr lang="en-US"/>
              <a:t>18 09 19 - Dylan Gibbs</a:t>
            </a:r>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8CB4944-BEAD-AE4E-BD78-31BC63CA8A8D}" type="datetime1">
              <a:rPr lang="en-CA" smtClean="0"/>
              <a:t>2019-09-18</a:t>
            </a:fld>
            <a:endParaRPr lang="en-US" dirty="0"/>
          </a:p>
        </p:txBody>
      </p:sp>
      <p:sp>
        <p:nvSpPr>
          <p:cNvPr id="8" name="Footer Placeholder 7"/>
          <p:cNvSpPr>
            <a:spLocks noGrp="1"/>
          </p:cNvSpPr>
          <p:nvPr>
            <p:ph type="ftr" sz="quarter" idx="11"/>
          </p:nvPr>
        </p:nvSpPr>
        <p:spPr/>
        <p:txBody>
          <a:bodyPr/>
          <a:lstStyle/>
          <a:p>
            <a:r>
              <a:rPr lang="en-US"/>
              <a:t>18 09 19 - Dylan Gibbs</a:t>
            </a:r>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E74C53E-798F-9449-BAC7-A38D98CFC7E9}" type="datetime1">
              <a:rPr lang="en-CA" smtClean="0"/>
              <a:t>2019-09-18</a:t>
            </a:fld>
            <a:endParaRPr lang="en-US" dirty="0"/>
          </a:p>
        </p:txBody>
      </p:sp>
      <p:sp>
        <p:nvSpPr>
          <p:cNvPr id="4" name="Footer Placeholder 3"/>
          <p:cNvSpPr>
            <a:spLocks noGrp="1"/>
          </p:cNvSpPr>
          <p:nvPr>
            <p:ph type="ftr" sz="quarter" idx="11"/>
          </p:nvPr>
        </p:nvSpPr>
        <p:spPr/>
        <p:txBody>
          <a:bodyPr/>
          <a:lstStyle/>
          <a:p>
            <a:r>
              <a:rPr lang="en-US"/>
              <a:t>18 09 19 - Dylan Gibbs</a:t>
            </a:r>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1FE315-C4B3-9046-8695-086DF7CE3716}" type="datetime1">
              <a:rPr lang="en-CA" smtClean="0"/>
              <a:t>2019-09-18</a:t>
            </a:fld>
            <a:endParaRPr lang="en-US" dirty="0"/>
          </a:p>
        </p:txBody>
      </p:sp>
      <p:sp>
        <p:nvSpPr>
          <p:cNvPr id="3" name="Footer Placeholder 2"/>
          <p:cNvSpPr>
            <a:spLocks noGrp="1"/>
          </p:cNvSpPr>
          <p:nvPr>
            <p:ph type="ftr" sz="quarter" idx="11"/>
          </p:nvPr>
        </p:nvSpPr>
        <p:spPr/>
        <p:txBody>
          <a:bodyPr/>
          <a:lstStyle/>
          <a:p>
            <a:r>
              <a:rPr lang="en-US"/>
              <a:t>18 09 19 - Dylan Gibbs</a:t>
            </a:r>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6BFDE10B-F407-2A4C-AC51-58646CD45FA2}" type="datetime1">
              <a:rPr lang="en-CA" smtClean="0"/>
              <a:t>2019-09-18</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r>
              <a:rPr lang="en-US"/>
              <a:t>18 09 19 - Dylan Gibbs</a:t>
            </a:r>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63F1B161-F34D-3744-8B0F-0A2FFF51F178}" type="datetime1">
              <a:rPr lang="en-CA" smtClean="0"/>
              <a:t>2019-09-18</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r>
              <a:rPr lang="en-US"/>
              <a:t>18 09 19 - Dylan Gibbs</a:t>
            </a:r>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5AE3EDF4-08EE-F24E-817D-600FA58DEB69}" type="datetime1">
              <a:rPr lang="en-CA" smtClean="0"/>
              <a:t>2019-09-18</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r>
              <a:rPr lang="en-US"/>
              <a:t>18 09 19 - Dylan Gibbs</a:t>
            </a:r>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7C994-78D7-3B4A-931D-D71D94B57F47}"/>
              </a:ext>
            </a:extLst>
          </p:cNvPr>
          <p:cNvSpPr>
            <a:spLocks noGrp="1"/>
          </p:cNvSpPr>
          <p:nvPr>
            <p:ph type="ctrTitle"/>
          </p:nvPr>
        </p:nvSpPr>
        <p:spPr>
          <a:xfrm>
            <a:off x="5498590" y="988741"/>
            <a:ext cx="5888754" cy="4880518"/>
          </a:xfrm>
          <a:noFill/>
          <a:ln>
            <a:noFill/>
          </a:ln>
        </p:spPr>
        <p:txBody>
          <a:bodyPr wrap="square">
            <a:normAutofit/>
          </a:bodyPr>
          <a:lstStyle/>
          <a:p>
            <a:pPr algn="l"/>
            <a:r>
              <a:rPr lang="en-US" sz="4400" dirty="0">
                <a:solidFill>
                  <a:schemeClr val="tx1"/>
                </a:solidFill>
              </a:rPr>
              <a:t>“Tariff 22”</a:t>
            </a:r>
            <a:br>
              <a:rPr lang="en-US" sz="3700" dirty="0">
                <a:solidFill>
                  <a:schemeClr val="tx1"/>
                </a:solidFill>
              </a:rPr>
            </a:br>
            <a:r>
              <a:rPr lang="en-CA" sz="2000" i="1" dirty="0">
                <a:solidFill>
                  <a:schemeClr val="tx1"/>
                </a:solidFill>
              </a:rPr>
              <a:t>Society of Composers, Authors and Music Publishers of Canada v Canadian Assn. of Internet Providers, </a:t>
            </a:r>
            <a:r>
              <a:rPr lang="en-CA" sz="2000" dirty="0">
                <a:solidFill>
                  <a:schemeClr val="tx1"/>
                </a:solidFill>
              </a:rPr>
              <a:t>[2004] 2 SCR 427 </a:t>
            </a:r>
            <a:endParaRPr lang="en-US" sz="3700" dirty="0">
              <a:solidFill>
                <a:schemeClr val="tx1"/>
              </a:solidFill>
            </a:endParaRPr>
          </a:p>
        </p:txBody>
      </p:sp>
      <p:sp>
        <p:nvSpPr>
          <p:cNvPr id="8" name="Rectangle 7">
            <a:extLst>
              <a:ext uri="{FF2B5EF4-FFF2-40B4-BE49-F238E27FC236}">
                <a16:creationId xmlns:a16="http://schemas.microsoft.com/office/drawing/2014/main" id="{6E5BD17F-C95C-40ED-8D04-03295D46FD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bg2">
              <a:alpha val="8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0" name="Rectangle 9">
            <a:extLst>
              <a:ext uri="{FF2B5EF4-FFF2-40B4-BE49-F238E27FC236}">
                <a16:creationId xmlns:a16="http://schemas.microsoft.com/office/drawing/2014/main" id="{4203DEB5-0B19-4F8E-84E2-00F5861C96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AB3F753C-B7FF-8C41-882F-3545BB2AA13B}"/>
              </a:ext>
            </a:extLst>
          </p:cNvPr>
          <p:cNvSpPr>
            <a:spLocks noGrp="1"/>
          </p:cNvSpPr>
          <p:nvPr>
            <p:ph type="subTitle" idx="1"/>
          </p:nvPr>
        </p:nvSpPr>
        <p:spPr>
          <a:xfrm>
            <a:off x="1867700" y="2007220"/>
            <a:ext cx="2357553" cy="2843560"/>
          </a:xfrm>
        </p:spPr>
        <p:txBody>
          <a:bodyPr anchor="ctr">
            <a:normAutofit/>
          </a:bodyPr>
          <a:lstStyle/>
          <a:p>
            <a:pPr algn="r"/>
            <a:r>
              <a:rPr lang="en-US" dirty="0">
                <a:solidFill>
                  <a:srgbClr val="FFFFFF"/>
                </a:solidFill>
              </a:rPr>
              <a:t>Dylan Gibbs </a:t>
            </a:r>
          </a:p>
        </p:txBody>
      </p:sp>
    </p:spTree>
    <p:extLst>
      <p:ext uri="{BB962C8B-B14F-4D97-AF65-F5344CB8AC3E}">
        <p14:creationId xmlns:p14="http://schemas.microsoft.com/office/powerpoint/2010/main" val="3374327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9B6D00-14E1-8140-9833-E98F2C5C7805}"/>
              </a:ext>
            </a:extLst>
          </p:cNvPr>
          <p:cNvSpPr>
            <a:spLocks noGrp="1"/>
          </p:cNvSpPr>
          <p:nvPr>
            <p:ph type="title"/>
          </p:nvPr>
        </p:nvSpPr>
        <p:spPr>
          <a:xfrm>
            <a:off x="2231136" y="467418"/>
            <a:ext cx="7729728" cy="1188720"/>
          </a:xfrm>
          <a:solidFill>
            <a:srgbClr val="FFFFFF"/>
          </a:solidFill>
        </p:spPr>
        <p:txBody>
          <a:bodyPr>
            <a:normAutofit/>
          </a:bodyPr>
          <a:lstStyle/>
          <a:p>
            <a:r>
              <a:rPr lang="en-US" dirty="0"/>
              <a:t>Authorization of infringement</a:t>
            </a:r>
          </a:p>
        </p:txBody>
      </p:sp>
      <p:sp>
        <p:nvSpPr>
          <p:cNvPr id="3" name="Content Placeholder 2">
            <a:extLst>
              <a:ext uri="{FF2B5EF4-FFF2-40B4-BE49-F238E27FC236}">
                <a16:creationId xmlns:a16="http://schemas.microsoft.com/office/drawing/2014/main" id="{6A79BE3F-2BFC-DA4E-9CF7-214ABC822BE9}"/>
              </a:ext>
            </a:extLst>
          </p:cNvPr>
          <p:cNvSpPr>
            <a:spLocks noGrp="1"/>
          </p:cNvSpPr>
          <p:nvPr>
            <p:ph idx="1"/>
          </p:nvPr>
        </p:nvSpPr>
        <p:spPr>
          <a:xfrm>
            <a:off x="1706062" y="2291262"/>
            <a:ext cx="8779512" cy="2879256"/>
          </a:xfrm>
        </p:spPr>
        <p:txBody>
          <a:bodyPr>
            <a:normAutofit fontScale="92500" lnSpcReduction="10000"/>
          </a:bodyPr>
          <a:lstStyle/>
          <a:p>
            <a:pPr algn="just">
              <a:lnSpc>
                <a:spcPct val="90000"/>
              </a:lnSpc>
            </a:pPr>
            <a:r>
              <a:rPr lang="en-US" sz="2000" dirty="0">
                <a:solidFill>
                  <a:srgbClr val="404040"/>
                </a:solidFill>
              </a:rPr>
              <a:t>Subsection 3(1) of the </a:t>
            </a:r>
            <a:r>
              <a:rPr lang="en-US" sz="2000" i="1" dirty="0">
                <a:solidFill>
                  <a:srgbClr val="404040"/>
                </a:solidFill>
              </a:rPr>
              <a:t>Copyright Act</a:t>
            </a:r>
            <a:r>
              <a:rPr lang="en-US" sz="2000" dirty="0">
                <a:solidFill>
                  <a:srgbClr val="404040"/>
                </a:solidFill>
              </a:rPr>
              <a:t>: “</a:t>
            </a:r>
            <a:r>
              <a:rPr lang="en-CA" sz="2000" dirty="0">
                <a:solidFill>
                  <a:srgbClr val="404040"/>
                </a:solidFill>
              </a:rPr>
              <a:t>For the purposes of this Act, </a:t>
            </a:r>
            <a:r>
              <a:rPr lang="en-CA" sz="2000" b="1" i="1" dirty="0">
                <a:solidFill>
                  <a:srgbClr val="404040"/>
                </a:solidFill>
              </a:rPr>
              <a:t>copyright</a:t>
            </a:r>
            <a:r>
              <a:rPr lang="en-CA" sz="2000" dirty="0">
                <a:solidFill>
                  <a:srgbClr val="404040"/>
                </a:solidFill>
              </a:rPr>
              <a:t>, in relation to a work, means the sole right to … </a:t>
            </a:r>
            <a:r>
              <a:rPr lang="en-CA" sz="2000" b="1" dirty="0">
                <a:solidFill>
                  <a:srgbClr val="404040"/>
                </a:solidFill>
              </a:rPr>
              <a:t>and includes the sole right</a:t>
            </a:r>
            <a:r>
              <a:rPr lang="en-CA" sz="2000" dirty="0">
                <a:solidFill>
                  <a:srgbClr val="404040"/>
                </a:solidFill>
              </a:rPr>
              <a:t> …</a:t>
            </a:r>
            <a:r>
              <a:rPr lang="en-CA" sz="2000" b="1" dirty="0">
                <a:solidFill>
                  <a:srgbClr val="404040"/>
                </a:solidFill>
              </a:rPr>
              <a:t> </a:t>
            </a:r>
            <a:r>
              <a:rPr lang="en-CA" sz="2000" dirty="0">
                <a:solidFill>
                  <a:srgbClr val="404040"/>
                </a:solidFill>
              </a:rPr>
              <a:t>(a)-(j)</a:t>
            </a:r>
            <a:r>
              <a:rPr lang="en-CA" sz="2000" b="1" dirty="0">
                <a:solidFill>
                  <a:srgbClr val="404040"/>
                </a:solidFill>
              </a:rPr>
              <a:t> </a:t>
            </a:r>
            <a:r>
              <a:rPr lang="en-CA" sz="2000" dirty="0">
                <a:solidFill>
                  <a:srgbClr val="404040"/>
                </a:solidFill>
              </a:rPr>
              <a:t>… </a:t>
            </a:r>
            <a:r>
              <a:rPr lang="en-CA" sz="2000" b="1" dirty="0">
                <a:solidFill>
                  <a:srgbClr val="404040"/>
                </a:solidFill>
              </a:rPr>
              <a:t>and to authorize any such acts</a:t>
            </a:r>
            <a:r>
              <a:rPr lang="en-CA" sz="2000" dirty="0">
                <a:solidFill>
                  <a:srgbClr val="404040"/>
                </a:solidFill>
              </a:rPr>
              <a:t>.”</a:t>
            </a:r>
          </a:p>
          <a:p>
            <a:pPr algn="just">
              <a:lnSpc>
                <a:spcPct val="90000"/>
              </a:lnSpc>
            </a:pPr>
            <a:r>
              <a:rPr lang="en-CA" sz="2000" dirty="0">
                <a:solidFill>
                  <a:srgbClr val="404040"/>
                </a:solidFill>
              </a:rPr>
              <a:t>The Copyright Board held that even if an ISP is aware that its facilities may be used for infringing purposes it is not liable for authorizing the infringement </a:t>
            </a:r>
            <a:r>
              <a:rPr lang="en-CA" sz="2000" u="sng" dirty="0">
                <a:solidFill>
                  <a:srgbClr val="404040"/>
                </a:solidFill>
              </a:rPr>
              <a:t>unless</a:t>
            </a:r>
            <a:r>
              <a:rPr lang="en-CA" sz="2000" dirty="0">
                <a:solidFill>
                  <a:srgbClr val="404040"/>
                </a:solidFill>
              </a:rPr>
              <a:t> it purports to grant to the person committing the infringement a license or permission to infringe. </a:t>
            </a:r>
          </a:p>
          <a:p>
            <a:pPr algn="just">
              <a:lnSpc>
                <a:spcPct val="90000"/>
              </a:lnSpc>
            </a:pPr>
            <a:r>
              <a:rPr lang="en-CA" sz="2000" dirty="0">
                <a:solidFill>
                  <a:srgbClr val="404040"/>
                </a:solidFill>
              </a:rPr>
              <a:t>The SCC agreed with the Board’s decision as being in accordance with recent jurisprudence, notably </a:t>
            </a:r>
            <a:r>
              <a:rPr lang="en-CA" sz="2000" i="1" dirty="0">
                <a:solidFill>
                  <a:srgbClr val="404040"/>
                </a:solidFill>
              </a:rPr>
              <a:t>CCH Canadian Ltd v Law Society of Upper Canada (2004).</a:t>
            </a:r>
          </a:p>
          <a:p>
            <a:pPr algn="just">
              <a:lnSpc>
                <a:spcPct val="90000"/>
              </a:lnSpc>
            </a:pPr>
            <a:r>
              <a:rPr lang="en-CA" sz="2000" dirty="0">
                <a:solidFill>
                  <a:srgbClr val="404040"/>
                </a:solidFill>
              </a:rPr>
              <a:t>Notice and no take down = authorization? Depends on the facts. </a:t>
            </a:r>
          </a:p>
        </p:txBody>
      </p:sp>
      <p:sp>
        <p:nvSpPr>
          <p:cNvPr id="4" name="Footer Placeholder 3">
            <a:extLst>
              <a:ext uri="{FF2B5EF4-FFF2-40B4-BE49-F238E27FC236}">
                <a16:creationId xmlns:a16="http://schemas.microsoft.com/office/drawing/2014/main" id="{273DB42B-5D90-AD4C-A12B-BC8BA7D09EC4}"/>
              </a:ext>
            </a:extLst>
          </p:cNvPr>
          <p:cNvSpPr>
            <a:spLocks noGrp="1"/>
          </p:cNvSpPr>
          <p:nvPr>
            <p:ph type="ftr" sz="quarter" idx="11"/>
          </p:nvPr>
        </p:nvSpPr>
        <p:spPr>
          <a:xfrm>
            <a:off x="1600200" y="6236208"/>
            <a:ext cx="5901189" cy="320040"/>
          </a:xfrm>
        </p:spPr>
        <p:txBody>
          <a:bodyPr>
            <a:normAutofit/>
          </a:bodyPr>
          <a:lstStyle/>
          <a:p>
            <a:pPr>
              <a:spcAft>
                <a:spcPts val="600"/>
              </a:spcAft>
            </a:pPr>
            <a:r>
              <a:rPr lang="en-US">
                <a:solidFill>
                  <a:srgbClr val="FFFFFF"/>
                </a:solidFill>
              </a:rPr>
              <a:t>18 09 19 - Dylan Gibbs</a:t>
            </a:r>
          </a:p>
        </p:txBody>
      </p:sp>
    </p:spTree>
    <p:extLst>
      <p:ext uri="{BB962C8B-B14F-4D97-AF65-F5344CB8AC3E}">
        <p14:creationId xmlns:p14="http://schemas.microsoft.com/office/powerpoint/2010/main" val="310842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874C215-0FBA-9A49-8484-B944DAE9E9C0}"/>
              </a:ext>
            </a:extLst>
          </p:cNvPr>
          <p:cNvSpPr>
            <a:spLocks noGrp="1"/>
          </p:cNvSpPr>
          <p:nvPr>
            <p:ph type="title"/>
          </p:nvPr>
        </p:nvSpPr>
        <p:spPr>
          <a:xfrm>
            <a:off x="1600200" y="2606040"/>
            <a:ext cx="8991600" cy="1645920"/>
          </a:xfrm>
        </p:spPr>
        <p:txBody>
          <a:bodyPr/>
          <a:lstStyle/>
          <a:p>
            <a:r>
              <a:rPr lang="en-US" dirty="0"/>
              <a:t>I’m Done! </a:t>
            </a:r>
            <a:br>
              <a:rPr lang="en-US" dirty="0"/>
            </a:br>
            <a:r>
              <a:rPr lang="en-US" dirty="0"/>
              <a:t>Any Questions??</a:t>
            </a:r>
          </a:p>
        </p:txBody>
      </p:sp>
      <p:sp>
        <p:nvSpPr>
          <p:cNvPr id="4" name="Footer Placeholder 3">
            <a:extLst>
              <a:ext uri="{FF2B5EF4-FFF2-40B4-BE49-F238E27FC236}">
                <a16:creationId xmlns:a16="http://schemas.microsoft.com/office/drawing/2014/main" id="{B6F9C663-B958-1343-B5CC-91F6200B34F4}"/>
              </a:ext>
            </a:extLst>
          </p:cNvPr>
          <p:cNvSpPr>
            <a:spLocks noGrp="1"/>
          </p:cNvSpPr>
          <p:nvPr>
            <p:ph type="ftr" sz="quarter" idx="11"/>
          </p:nvPr>
        </p:nvSpPr>
        <p:spPr/>
        <p:txBody>
          <a:bodyPr/>
          <a:lstStyle/>
          <a:p>
            <a:r>
              <a:rPr lang="en-US" dirty="0"/>
              <a:t>18 09 19 - Dylan Gibbs</a:t>
            </a:r>
          </a:p>
        </p:txBody>
      </p:sp>
    </p:spTree>
    <p:extLst>
      <p:ext uri="{BB962C8B-B14F-4D97-AF65-F5344CB8AC3E}">
        <p14:creationId xmlns:p14="http://schemas.microsoft.com/office/powerpoint/2010/main" val="1624235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0AD8AD-7098-9F4E-9158-78223FE7FA1C}"/>
              </a:ext>
            </a:extLst>
          </p:cNvPr>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lang="en-US" dirty="0"/>
              <a:t>Outline</a:t>
            </a:r>
          </a:p>
        </p:txBody>
      </p:sp>
      <p:sp useBgFill="1">
        <p:nvSpPr>
          <p:cNvPr id="13" name="Rectangle 12">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E2357C9E-4864-1541-AAF0-805F954A573C}"/>
              </a:ext>
            </a:extLst>
          </p:cNvPr>
          <p:cNvSpPr>
            <a:spLocks noGrp="1"/>
          </p:cNvSpPr>
          <p:nvPr>
            <p:ph type="ftr" sz="quarter" idx="11"/>
          </p:nvPr>
        </p:nvSpPr>
        <p:spPr>
          <a:xfrm>
            <a:off x="5397500" y="6236208"/>
            <a:ext cx="5177675" cy="320040"/>
          </a:xfrm>
        </p:spPr>
        <p:txBody>
          <a:bodyPr>
            <a:normAutofit/>
          </a:bodyPr>
          <a:lstStyle/>
          <a:p>
            <a:pPr algn="r">
              <a:spcAft>
                <a:spcPts val="600"/>
              </a:spcAft>
            </a:pPr>
            <a:r>
              <a:rPr lang="en-US"/>
              <a:t>18 09 19 - Dylan Gibbs</a:t>
            </a:r>
          </a:p>
        </p:txBody>
      </p:sp>
      <p:graphicFrame>
        <p:nvGraphicFramePr>
          <p:cNvPr id="6" name="Content Placeholder 2">
            <a:extLst>
              <a:ext uri="{FF2B5EF4-FFF2-40B4-BE49-F238E27FC236}">
                <a16:creationId xmlns:a16="http://schemas.microsoft.com/office/drawing/2014/main" id="{C2E4D01F-01DF-4B74-A24A-FC9B9D83F9B9}"/>
              </a:ext>
            </a:extLst>
          </p:cNvPr>
          <p:cNvGraphicFramePr>
            <a:graphicFrameLocks noGrp="1"/>
          </p:cNvGraphicFramePr>
          <p:nvPr>
            <p:ph idx="1"/>
            <p:extLst>
              <p:ext uri="{D42A27DB-BD31-4B8C-83A1-F6EECF244321}">
                <p14:modId xmlns:p14="http://schemas.microsoft.com/office/powerpoint/2010/main" val="1845624389"/>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31711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5BBFFE-0806-CA41-AC29-C1DA55110725}"/>
              </a:ext>
            </a:extLst>
          </p:cNvPr>
          <p:cNvSpPr>
            <a:spLocks noGrp="1"/>
          </p:cNvSpPr>
          <p:nvPr>
            <p:ph type="title"/>
          </p:nvPr>
        </p:nvSpPr>
        <p:spPr>
          <a:xfrm>
            <a:off x="2231136" y="467418"/>
            <a:ext cx="7729728" cy="1188720"/>
          </a:xfrm>
          <a:solidFill>
            <a:srgbClr val="FFFFFF"/>
          </a:solidFill>
        </p:spPr>
        <p:txBody>
          <a:bodyPr>
            <a:normAutofit/>
          </a:bodyPr>
          <a:lstStyle/>
          <a:p>
            <a:r>
              <a:rPr lang="en-US" dirty="0"/>
              <a:t>Background: The Parties</a:t>
            </a:r>
          </a:p>
        </p:txBody>
      </p:sp>
      <p:sp>
        <p:nvSpPr>
          <p:cNvPr id="3" name="Content Placeholder 2">
            <a:extLst>
              <a:ext uri="{FF2B5EF4-FFF2-40B4-BE49-F238E27FC236}">
                <a16:creationId xmlns:a16="http://schemas.microsoft.com/office/drawing/2014/main" id="{22F49770-2F9B-B44E-9201-6F50A2C9523B}"/>
              </a:ext>
            </a:extLst>
          </p:cNvPr>
          <p:cNvSpPr>
            <a:spLocks noGrp="1"/>
          </p:cNvSpPr>
          <p:nvPr>
            <p:ph idx="1"/>
          </p:nvPr>
        </p:nvSpPr>
        <p:spPr>
          <a:xfrm>
            <a:off x="1706062" y="2291262"/>
            <a:ext cx="8779512" cy="2879256"/>
          </a:xfrm>
        </p:spPr>
        <p:txBody>
          <a:bodyPr>
            <a:normAutofit lnSpcReduction="10000"/>
          </a:bodyPr>
          <a:lstStyle/>
          <a:p>
            <a:pPr algn="just">
              <a:lnSpc>
                <a:spcPct val="90000"/>
              </a:lnSpc>
            </a:pPr>
            <a:r>
              <a:rPr lang="en-US" sz="1700" b="1" dirty="0">
                <a:solidFill>
                  <a:srgbClr val="404040"/>
                </a:solidFill>
              </a:rPr>
              <a:t>Respondent: Society of Composers, Authors and Music Publishers of Canada (SOCAN)</a:t>
            </a:r>
          </a:p>
          <a:p>
            <a:pPr lvl="1" algn="just">
              <a:lnSpc>
                <a:spcPct val="90000"/>
              </a:lnSpc>
            </a:pPr>
            <a:r>
              <a:rPr lang="en-US" sz="1700" dirty="0">
                <a:solidFill>
                  <a:srgbClr val="404040"/>
                </a:solidFill>
              </a:rPr>
              <a:t>Collective society (or “copyright collective”) </a:t>
            </a:r>
          </a:p>
          <a:p>
            <a:pPr lvl="1" algn="just">
              <a:lnSpc>
                <a:spcPct val="90000"/>
              </a:lnSpc>
            </a:pPr>
            <a:r>
              <a:rPr lang="en-US" sz="1700" dirty="0">
                <a:solidFill>
                  <a:srgbClr val="404040"/>
                </a:solidFill>
              </a:rPr>
              <a:t>Administers the public performance and communication rights of its members</a:t>
            </a:r>
          </a:p>
          <a:p>
            <a:pPr lvl="1" algn="just">
              <a:lnSpc>
                <a:spcPct val="90000"/>
              </a:lnSpc>
            </a:pPr>
            <a:r>
              <a:rPr lang="en-US" sz="1700" dirty="0">
                <a:solidFill>
                  <a:srgbClr val="404040"/>
                </a:solidFill>
              </a:rPr>
              <a:t>Empowered under subsection 67(1) to propose tariffs to the Copyright Board to establish royalties with respect to the rights they administer</a:t>
            </a:r>
          </a:p>
          <a:p>
            <a:pPr algn="just">
              <a:lnSpc>
                <a:spcPct val="90000"/>
              </a:lnSpc>
            </a:pPr>
            <a:r>
              <a:rPr lang="en-US" sz="1700" b="1" dirty="0">
                <a:solidFill>
                  <a:srgbClr val="404040"/>
                </a:solidFill>
              </a:rPr>
              <a:t>Appellants: Canadian Association of Internet Providers (CAIP)</a:t>
            </a:r>
          </a:p>
          <a:p>
            <a:pPr lvl="1" algn="just">
              <a:lnSpc>
                <a:spcPct val="90000"/>
              </a:lnSpc>
            </a:pPr>
            <a:r>
              <a:rPr lang="en-US" sz="1700" dirty="0">
                <a:solidFill>
                  <a:srgbClr val="404040"/>
                </a:solidFill>
              </a:rPr>
              <a:t>Coalition of Canadian Internet Service Providers (ISPs) </a:t>
            </a:r>
          </a:p>
          <a:p>
            <a:pPr lvl="1" algn="just">
              <a:lnSpc>
                <a:spcPct val="90000"/>
              </a:lnSpc>
            </a:pPr>
            <a:r>
              <a:rPr lang="en-US" sz="1700" dirty="0">
                <a:solidFill>
                  <a:srgbClr val="404040"/>
                </a:solidFill>
              </a:rPr>
              <a:t>Operate the backbone infrastructure, retail Internet access, and provide hosting</a:t>
            </a:r>
          </a:p>
        </p:txBody>
      </p:sp>
      <p:sp>
        <p:nvSpPr>
          <p:cNvPr id="4" name="Footer Placeholder 3">
            <a:extLst>
              <a:ext uri="{FF2B5EF4-FFF2-40B4-BE49-F238E27FC236}">
                <a16:creationId xmlns:a16="http://schemas.microsoft.com/office/drawing/2014/main" id="{EAE825F6-5610-C144-8D2A-DA4C0C6AF647}"/>
              </a:ext>
            </a:extLst>
          </p:cNvPr>
          <p:cNvSpPr>
            <a:spLocks noGrp="1"/>
          </p:cNvSpPr>
          <p:nvPr>
            <p:ph type="ftr" sz="quarter" idx="11"/>
          </p:nvPr>
        </p:nvSpPr>
        <p:spPr>
          <a:xfrm>
            <a:off x="1600200" y="6236208"/>
            <a:ext cx="5901189" cy="320040"/>
          </a:xfrm>
        </p:spPr>
        <p:txBody>
          <a:bodyPr>
            <a:normAutofit/>
          </a:bodyPr>
          <a:lstStyle/>
          <a:p>
            <a:pPr>
              <a:spcAft>
                <a:spcPts val="600"/>
              </a:spcAft>
            </a:pPr>
            <a:r>
              <a:rPr lang="en-US">
                <a:solidFill>
                  <a:srgbClr val="FFFFFF"/>
                </a:solidFill>
              </a:rPr>
              <a:t>18 09 19 - Dylan Gibbs</a:t>
            </a:r>
          </a:p>
        </p:txBody>
      </p:sp>
    </p:spTree>
    <p:extLst>
      <p:ext uri="{BB962C8B-B14F-4D97-AF65-F5344CB8AC3E}">
        <p14:creationId xmlns:p14="http://schemas.microsoft.com/office/powerpoint/2010/main" val="353796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5578D9-727A-DA47-93D7-EA582C5606AC}"/>
              </a:ext>
            </a:extLst>
          </p:cNvPr>
          <p:cNvSpPr>
            <a:spLocks noGrp="1"/>
          </p:cNvSpPr>
          <p:nvPr>
            <p:ph type="title"/>
          </p:nvPr>
        </p:nvSpPr>
        <p:spPr>
          <a:xfrm>
            <a:off x="2231136" y="467418"/>
            <a:ext cx="7729728" cy="1188720"/>
          </a:xfrm>
          <a:solidFill>
            <a:srgbClr val="FFFFFF"/>
          </a:solidFill>
        </p:spPr>
        <p:txBody>
          <a:bodyPr>
            <a:normAutofit/>
          </a:bodyPr>
          <a:lstStyle/>
          <a:p>
            <a:r>
              <a:rPr lang="en-US" dirty="0"/>
              <a:t>Background: The Tariff</a:t>
            </a:r>
          </a:p>
        </p:txBody>
      </p:sp>
      <p:sp>
        <p:nvSpPr>
          <p:cNvPr id="3" name="Content Placeholder 2">
            <a:extLst>
              <a:ext uri="{FF2B5EF4-FFF2-40B4-BE49-F238E27FC236}">
                <a16:creationId xmlns:a16="http://schemas.microsoft.com/office/drawing/2014/main" id="{739CC1A4-9848-CF4A-9E81-BF7D325E1148}"/>
              </a:ext>
            </a:extLst>
          </p:cNvPr>
          <p:cNvSpPr>
            <a:spLocks noGrp="1"/>
          </p:cNvSpPr>
          <p:nvPr>
            <p:ph idx="1"/>
          </p:nvPr>
        </p:nvSpPr>
        <p:spPr>
          <a:xfrm>
            <a:off x="1706062" y="2291262"/>
            <a:ext cx="8779512" cy="2879256"/>
          </a:xfrm>
        </p:spPr>
        <p:txBody>
          <a:bodyPr>
            <a:normAutofit/>
          </a:bodyPr>
          <a:lstStyle/>
          <a:p>
            <a:pPr algn="just">
              <a:lnSpc>
                <a:spcPct val="90000"/>
              </a:lnSpc>
            </a:pPr>
            <a:r>
              <a:rPr lang="en-US" dirty="0">
                <a:solidFill>
                  <a:srgbClr val="404040"/>
                </a:solidFill>
              </a:rPr>
              <a:t>SOCAN filed proposed tariffs for the years of 1996-1998, one item was tariff 22, which would have required a license and payment of a royalty in order to: </a:t>
            </a:r>
          </a:p>
          <a:p>
            <a:pPr lvl="1" algn="just">
              <a:lnSpc>
                <a:spcPct val="90000"/>
              </a:lnSpc>
            </a:pPr>
            <a:r>
              <a:rPr lang="en-CA" dirty="0">
                <a:solidFill>
                  <a:srgbClr val="404040"/>
                </a:solidFill>
              </a:rPr>
              <a:t>“…</a:t>
            </a:r>
            <a:r>
              <a:rPr lang="en-CA" u="sng" dirty="0">
                <a:solidFill>
                  <a:srgbClr val="404040"/>
                </a:solidFill>
              </a:rPr>
              <a:t>communicate to the public by telecommunication</a:t>
            </a:r>
            <a:r>
              <a:rPr lang="en-CA" dirty="0">
                <a:solidFill>
                  <a:srgbClr val="404040"/>
                </a:solidFill>
              </a:rPr>
              <a:t>, </a:t>
            </a:r>
            <a:r>
              <a:rPr lang="en-CA" u="sng" dirty="0">
                <a:solidFill>
                  <a:srgbClr val="404040"/>
                </a:solidFill>
              </a:rPr>
              <a:t>in Canada</a:t>
            </a:r>
            <a:r>
              <a:rPr lang="en-CA" dirty="0">
                <a:solidFill>
                  <a:srgbClr val="404040"/>
                </a:solidFill>
              </a:rPr>
              <a:t>, musical works forming part of SOCAN’s repertoire, by a </a:t>
            </a:r>
            <a:r>
              <a:rPr lang="en-CA" u="sng" dirty="0">
                <a:solidFill>
                  <a:srgbClr val="404040"/>
                </a:solidFill>
              </a:rPr>
              <a:t>telecommunications service</a:t>
            </a:r>
            <a:r>
              <a:rPr lang="en-CA" dirty="0">
                <a:solidFill>
                  <a:srgbClr val="404040"/>
                </a:solidFill>
              </a:rPr>
              <a:t> to subscribers by means of one or more computer(s) or other device that is connected to a telecommunications network where the </a:t>
            </a:r>
            <a:r>
              <a:rPr lang="en-CA" u="sng" dirty="0">
                <a:solidFill>
                  <a:srgbClr val="404040"/>
                </a:solidFill>
              </a:rPr>
              <a:t>transmission of those works can be accessed by each subscriber independently of any other person having access to the service</a:t>
            </a:r>
            <a:r>
              <a:rPr lang="en-CA" dirty="0">
                <a:solidFill>
                  <a:srgbClr val="404040"/>
                </a:solidFill>
              </a:rPr>
              <a:t>…”</a:t>
            </a:r>
          </a:p>
          <a:p>
            <a:pPr algn="just">
              <a:lnSpc>
                <a:spcPct val="90000"/>
              </a:lnSpc>
            </a:pPr>
            <a:r>
              <a:rPr lang="en-CA" dirty="0">
                <a:solidFill>
                  <a:srgbClr val="404040"/>
                </a:solidFill>
              </a:rPr>
              <a:t>The Copyright Board opted to split a hearing on the tariff into two phases: </a:t>
            </a:r>
          </a:p>
          <a:p>
            <a:pPr lvl="1" algn="just">
              <a:lnSpc>
                <a:spcPct val="90000"/>
              </a:lnSpc>
            </a:pPr>
            <a:r>
              <a:rPr lang="en-CA" b="1" dirty="0">
                <a:solidFill>
                  <a:srgbClr val="404040"/>
                </a:solidFill>
              </a:rPr>
              <a:t>Phase I – What constitutes protected use under the tariff?</a:t>
            </a:r>
          </a:p>
          <a:p>
            <a:pPr lvl="1" algn="just">
              <a:lnSpc>
                <a:spcPct val="90000"/>
              </a:lnSpc>
            </a:pPr>
            <a:r>
              <a:rPr lang="en-CA" dirty="0">
                <a:solidFill>
                  <a:srgbClr val="404040"/>
                </a:solidFill>
              </a:rPr>
              <a:t>Phase II – Who pays the tariff and the tariff structure.</a:t>
            </a:r>
          </a:p>
        </p:txBody>
      </p:sp>
      <p:sp>
        <p:nvSpPr>
          <p:cNvPr id="4" name="Footer Placeholder 3">
            <a:extLst>
              <a:ext uri="{FF2B5EF4-FFF2-40B4-BE49-F238E27FC236}">
                <a16:creationId xmlns:a16="http://schemas.microsoft.com/office/drawing/2014/main" id="{CA6B6815-4A53-B84F-A150-A073CB932FFC}"/>
              </a:ext>
            </a:extLst>
          </p:cNvPr>
          <p:cNvSpPr>
            <a:spLocks noGrp="1"/>
          </p:cNvSpPr>
          <p:nvPr>
            <p:ph type="ftr" sz="quarter" idx="11"/>
          </p:nvPr>
        </p:nvSpPr>
        <p:spPr>
          <a:xfrm>
            <a:off x="1600200" y="6236208"/>
            <a:ext cx="5901189" cy="320040"/>
          </a:xfrm>
        </p:spPr>
        <p:txBody>
          <a:bodyPr>
            <a:normAutofit/>
          </a:bodyPr>
          <a:lstStyle/>
          <a:p>
            <a:pPr>
              <a:spcAft>
                <a:spcPts val="600"/>
              </a:spcAft>
            </a:pPr>
            <a:r>
              <a:rPr lang="en-US">
                <a:solidFill>
                  <a:srgbClr val="FFFFFF"/>
                </a:solidFill>
              </a:rPr>
              <a:t>18 09 19 - Dylan Gibbs</a:t>
            </a:r>
          </a:p>
        </p:txBody>
      </p:sp>
    </p:spTree>
    <p:extLst>
      <p:ext uri="{BB962C8B-B14F-4D97-AF65-F5344CB8AC3E}">
        <p14:creationId xmlns:p14="http://schemas.microsoft.com/office/powerpoint/2010/main" val="458209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850C42-692B-1745-885B-0190C35F4D5B}"/>
              </a:ext>
            </a:extLst>
          </p:cNvPr>
          <p:cNvSpPr>
            <a:spLocks noGrp="1"/>
          </p:cNvSpPr>
          <p:nvPr>
            <p:ph type="title"/>
          </p:nvPr>
        </p:nvSpPr>
        <p:spPr>
          <a:xfrm>
            <a:off x="2231136" y="467418"/>
            <a:ext cx="7729728" cy="1188720"/>
          </a:xfrm>
          <a:solidFill>
            <a:srgbClr val="FFFFFF"/>
          </a:solidFill>
        </p:spPr>
        <p:txBody>
          <a:bodyPr>
            <a:normAutofit/>
          </a:bodyPr>
          <a:lstStyle/>
          <a:p>
            <a:r>
              <a:rPr lang="en-US" sz="2600"/>
              <a:t>When is an Internet communication made “to the public”?</a:t>
            </a:r>
          </a:p>
        </p:txBody>
      </p:sp>
      <p:sp>
        <p:nvSpPr>
          <p:cNvPr id="3" name="Content Placeholder 2">
            <a:extLst>
              <a:ext uri="{FF2B5EF4-FFF2-40B4-BE49-F238E27FC236}">
                <a16:creationId xmlns:a16="http://schemas.microsoft.com/office/drawing/2014/main" id="{8F104C2F-EE9F-4C42-B2B9-84C47B633301}"/>
              </a:ext>
            </a:extLst>
          </p:cNvPr>
          <p:cNvSpPr>
            <a:spLocks noGrp="1"/>
          </p:cNvSpPr>
          <p:nvPr>
            <p:ph idx="1"/>
          </p:nvPr>
        </p:nvSpPr>
        <p:spPr>
          <a:xfrm>
            <a:off x="1706062" y="2291262"/>
            <a:ext cx="8779512" cy="2879256"/>
          </a:xfrm>
        </p:spPr>
        <p:txBody>
          <a:bodyPr>
            <a:normAutofit lnSpcReduction="10000"/>
          </a:bodyPr>
          <a:lstStyle/>
          <a:p>
            <a:pPr algn="just"/>
            <a:r>
              <a:rPr lang="en-US" sz="2000" dirty="0">
                <a:solidFill>
                  <a:srgbClr val="404040"/>
                </a:solidFill>
              </a:rPr>
              <a:t>Subsection 3(1) of the </a:t>
            </a:r>
            <a:r>
              <a:rPr lang="en-US" sz="2000" i="1" dirty="0">
                <a:solidFill>
                  <a:srgbClr val="404040"/>
                </a:solidFill>
              </a:rPr>
              <a:t>Copyright Act: </a:t>
            </a:r>
            <a:r>
              <a:rPr lang="en-US" sz="2000" dirty="0">
                <a:solidFill>
                  <a:srgbClr val="404040"/>
                </a:solidFill>
              </a:rPr>
              <a:t>“</a:t>
            </a:r>
            <a:r>
              <a:rPr lang="en-CA" sz="2000" dirty="0">
                <a:solidFill>
                  <a:srgbClr val="404040"/>
                </a:solidFill>
              </a:rPr>
              <a:t>For the purposes of this Act, </a:t>
            </a:r>
            <a:r>
              <a:rPr lang="en-CA" sz="2000" b="1" dirty="0">
                <a:solidFill>
                  <a:srgbClr val="404040"/>
                </a:solidFill>
              </a:rPr>
              <a:t>copyright, in relation to a work,</a:t>
            </a:r>
            <a:r>
              <a:rPr lang="en-CA" sz="2000" dirty="0">
                <a:solidFill>
                  <a:srgbClr val="404040"/>
                </a:solidFill>
              </a:rPr>
              <a:t> … includes the </a:t>
            </a:r>
            <a:r>
              <a:rPr lang="en-CA" sz="2000" b="1" dirty="0">
                <a:solidFill>
                  <a:srgbClr val="404040"/>
                </a:solidFill>
              </a:rPr>
              <a:t>sole right </a:t>
            </a:r>
            <a:r>
              <a:rPr lang="en-CA" sz="2000" dirty="0">
                <a:solidFill>
                  <a:srgbClr val="404040"/>
                </a:solidFill>
              </a:rPr>
              <a:t>… (</a:t>
            </a:r>
            <a:r>
              <a:rPr lang="en-CA" sz="2000" i="1" dirty="0">
                <a:solidFill>
                  <a:srgbClr val="404040"/>
                </a:solidFill>
              </a:rPr>
              <a:t>f</a:t>
            </a:r>
            <a:r>
              <a:rPr lang="en-CA" sz="2000" dirty="0">
                <a:solidFill>
                  <a:srgbClr val="404040"/>
                </a:solidFill>
              </a:rPr>
              <a:t>) in the case of any literary, dramatic, </a:t>
            </a:r>
            <a:r>
              <a:rPr lang="en-CA" sz="2000" b="1" dirty="0">
                <a:solidFill>
                  <a:srgbClr val="404040"/>
                </a:solidFill>
              </a:rPr>
              <a:t>musical</a:t>
            </a:r>
            <a:r>
              <a:rPr lang="en-CA" sz="2000" dirty="0">
                <a:solidFill>
                  <a:srgbClr val="404040"/>
                </a:solidFill>
              </a:rPr>
              <a:t> or artistic work, to </a:t>
            </a:r>
            <a:r>
              <a:rPr lang="en-CA" sz="2000" b="1" dirty="0">
                <a:solidFill>
                  <a:srgbClr val="404040"/>
                </a:solidFill>
              </a:rPr>
              <a:t>communicate the work to the public by telecommunication</a:t>
            </a:r>
            <a:r>
              <a:rPr lang="en-CA" sz="2000" dirty="0">
                <a:solidFill>
                  <a:srgbClr val="404040"/>
                </a:solidFill>
              </a:rPr>
              <a:t>,” </a:t>
            </a:r>
          </a:p>
          <a:p>
            <a:pPr algn="just"/>
            <a:r>
              <a:rPr lang="en-CA" sz="2000" dirty="0">
                <a:solidFill>
                  <a:srgbClr val="404040"/>
                </a:solidFill>
              </a:rPr>
              <a:t>Section 2 of the </a:t>
            </a:r>
            <a:r>
              <a:rPr lang="en-CA" sz="2000" i="1" dirty="0">
                <a:solidFill>
                  <a:srgbClr val="404040"/>
                </a:solidFill>
              </a:rPr>
              <a:t>Copyright Act: </a:t>
            </a:r>
            <a:r>
              <a:rPr lang="en-CA" sz="2000" dirty="0">
                <a:solidFill>
                  <a:srgbClr val="404040"/>
                </a:solidFill>
              </a:rPr>
              <a:t>“In this Act, … </a:t>
            </a:r>
            <a:r>
              <a:rPr lang="en-CA" sz="2000" i="1" dirty="0">
                <a:solidFill>
                  <a:srgbClr val="404040"/>
                </a:solidFill>
              </a:rPr>
              <a:t>telecommunication </a:t>
            </a:r>
            <a:r>
              <a:rPr lang="en-CA" sz="2000" dirty="0">
                <a:solidFill>
                  <a:srgbClr val="404040"/>
                </a:solidFill>
              </a:rPr>
              <a:t>means </a:t>
            </a:r>
            <a:r>
              <a:rPr lang="en-CA" sz="2000" u="sng" dirty="0">
                <a:solidFill>
                  <a:srgbClr val="404040"/>
                </a:solidFill>
              </a:rPr>
              <a:t>any transmission</a:t>
            </a:r>
            <a:r>
              <a:rPr lang="en-CA" sz="2000" dirty="0">
                <a:solidFill>
                  <a:srgbClr val="404040"/>
                </a:solidFill>
              </a:rPr>
              <a:t> of signs, signals, writing, images or sounds or </a:t>
            </a:r>
            <a:r>
              <a:rPr lang="en-CA" sz="2000" u="sng" dirty="0">
                <a:solidFill>
                  <a:srgbClr val="404040"/>
                </a:solidFill>
              </a:rPr>
              <a:t>intelligence of any nature</a:t>
            </a:r>
            <a:r>
              <a:rPr lang="en-CA" sz="2000" dirty="0">
                <a:solidFill>
                  <a:srgbClr val="404040"/>
                </a:solidFill>
              </a:rPr>
              <a:t> by wire, radio, visual, optical or </a:t>
            </a:r>
            <a:r>
              <a:rPr lang="en-CA" sz="2000" u="sng" dirty="0">
                <a:solidFill>
                  <a:srgbClr val="404040"/>
                </a:solidFill>
              </a:rPr>
              <a:t>other electromagnetic system</a:t>
            </a:r>
            <a:r>
              <a:rPr lang="en-CA" sz="2000" dirty="0">
                <a:solidFill>
                  <a:srgbClr val="404040"/>
                </a:solidFill>
              </a:rPr>
              <a:t>”</a:t>
            </a:r>
          </a:p>
          <a:p>
            <a:pPr algn="just"/>
            <a:r>
              <a:rPr lang="en-CA" sz="2000" dirty="0">
                <a:solidFill>
                  <a:srgbClr val="404040"/>
                </a:solidFill>
              </a:rPr>
              <a:t>The Copyright Board held that a communication to the public occurs when a copyrighted work is transmitted from a host server to an end user.</a:t>
            </a:r>
          </a:p>
        </p:txBody>
      </p:sp>
      <p:sp>
        <p:nvSpPr>
          <p:cNvPr id="4" name="Footer Placeholder 3">
            <a:extLst>
              <a:ext uri="{FF2B5EF4-FFF2-40B4-BE49-F238E27FC236}">
                <a16:creationId xmlns:a16="http://schemas.microsoft.com/office/drawing/2014/main" id="{CE9F4E30-8FCE-AE40-88E4-65E7C5D214D1}"/>
              </a:ext>
            </a:extLst>
          </p:cNvPr>
          <p:cNvSpPr>
            <a:spLocks noGrp="1"/>
          </p:cNvSpPr>
          <p:nvPr>
            <p:ph type="ftr" sz="quarter" idx="11"/>
          </p:nvPr>
        </p:nvSpPr>
        <p:spPr>
          <a:xfrm>
            <a:off x="1600200" y="6236208"/>
            <a:ext cx="5901189" cy="320040"/>
          </a:xfrm>
        </p:spPr>
        <p:txBody>
          <a:bodyPr>
            <a:normAutofit/>
          </a:bodyPr>
          <a:lstStyle/>
          <a:p>
            <a:pPr>
              <a:spcAft>
                <a:spcPts val="600"/>
              </a:spcAft>
            </a:pPr>
            <a:r>
              <a:rPr lang="en-US">
                <a:solidFill>
                  <a:srgbClr val="FFFFFF"/>
                </a:solidFill>
              </a:rPr>
              <a:t>18 09 19 - Dylan Gibbs</a:t>
            </a:r>
          </a:p>
        </p:txBody>
      </p:sp>
    </p:spTree>
    <p:extLst>
      <p:ext uri="{BB962C8B-B14F-4D97-AF65-F5344CB8AC3E}">
        <p14:creationId xmlns:p14="http://schemas.microsoft.com/office/powerpoint/2010/main" val="4089507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22E941-7A9C-C64E-B222-DA14EEAAE8E9}"/>
              </a:ext>
            </a:extLst>
          </p:cNvPr>
          <p:cNvSpPr>
            <a:spLocks noGrp="1"/>
          </p:cNvSpPr>
          <p:nvPr>
            <p:ph type="title"/>
          </p:nvPr>
        </p:nvSpPr>
        <p:spPr>
          <a:xfrm>
            <a:off x="2231136" y="467418"/>
            <a:ext cx="7729728" cy="1188720"/>
          </a:xfrm>
          <a:solidFill>
            <a:srgbClr val="FFFFFF"/>
          </a:solidFill>
        </p:spPr>
        <p:txBody>
          <a:bodyPr>
            <a:normAutofit/>
          </a:bodyPr>
          <a:lstStyle/>
          <a:p>
            <a:r>
              <a:rPr lang="en-US" sz="2600"/>
              <a:t>When does a communication occur “in Canada”?: The host server test</a:t>
            </a:r>
          </a:p>
        </p:txBody>
      </p:sp>
      <p:sp>
        <p:nvSpPr>
          <p:cNvPr id="3" name="Content Placeholder 2">
            <a:extLst>
              <a:ext uri="{FF2B5EF4-FFF2-40B4-BE49-F238E27FC236}">
                <a16:creationId xmlns:a16="http://schemas.microsoft.com/office/drawing/2014/main" id="{C1D70E27-1758-C24B-B58C-EAF7388B8B61}"/>
              </a:ext>
            </a:extLst>
          </p:cNvPr>
          <p:cNvSpPr>
            <a:spLocks noGrp="1"/>
          </p:cNvSpPr>
          <p:nvPr>
            <p:ph idx="1"/>
          </p:nvPr>
        </p:nvSpPr>
        <p:spPr>
          <a:xfrm>
            <a:off x="1706062" y="2291262"/>
            <a:ext cx="8779512" cy="2879256"/>
          </a:xfrm>
        </p:spPr>
        <p:txBody>
          <a:bodyPr>
            <a:normAutofit lnSpcReduction="10000"/>
          </a:bodyPr>
          <a:lstStyle/>
          <a:p>
            <a:pPr algn="just">
              <a:lnSpc>
                <a:spcPct val="90000"/>
              </a:lnSpc>
            </a:pPr>
            <a:r>
              <a:rPr lang="en-US" dirty="0">
                <a:solidFill>
                  <a:srgbClr val="404040"/>
                </a:solidFill>
              </a:rPr>
              <a:t>According to the Copyright Board, a communication occurs </a:t>
            </a:r>
            <a:r>
              <a:rPr lang="en-US" b="1" dirty="0">
                <a:solidFill>
                  <a:srgbClr val="404040"/>
                </a:solidFill>
              </a:rPr>
              <a:t>in Canada</a:t>
            </a:r>
            <a:r>
              <a:rPr lang="en-US" dirty="0">
                <a:solidFill>
                  <a:srgbClr val="404040"/>
                </a:solidFill>
              </a:rPr>
              <a:t>, if the communication originated from a server located in Canada on which content has been posted (“</a:t>
            </a:r>
            <a:r>
              <a:rPr lang="en-US" b="1" dirty="0">
                <a:solidFill>
                  <a:srgbClr val="404040"/>
                </a:solidFill>
              </a:rPr>
              <a:t>host server test</a:t>
            </a:r>
            <a:r>
              <a:rPr lang="en-US" dirty="0">
                <a:solidFill>
                  <a:srgbClr val="404040"/>
                </a:solidFill>
              </a:rPr>
              <a:t>”).</a:t>
            </a:r>
          </a:p>
          <a:p>
            <a:pPr lvl="1" algn="just">
              <a:lnSpc>
                <a:spcPct val="90000"/>
              </a:lnSpc>
            </a:pPr>
            <a:r>
              <a:rPr lang="en-US" b="1" dirty="0">
                <a:solidFill>
                  <a:srgbClr val="404040"/>
                </a:solidFill>
              </a:rPr>
              <a:t>Proviso!</a:t>
            </a:r>
            <a:r>
              <a:rPr lang="en-US" dirty="0">
                <a:solidFill>
                  <a:srgbClr val="404040"/>
                </a:solidFill>
              </a:rPr>
              <a:t> The issue of whether an </a:t>
            </a:r>
            <a:r>
              <a:rPr lang="en-CA" dirty="0">
                <a:solidFill>
                  <a:srgbClr val="404040"/>
                </a:solidFill>
              </a:rPr>
              <a:t>entity that provides content outside Canada with the intention to communicate it specifically to recipients in Canada is communicating it in Canada remains open</a:t>
            </a:r>
            <a:endParaRPr lang="en-US" dirty="0">
              <a:solidFill>
                <a:srgbClr val="404040"/>
              </a:solidFill>
            </a:endParaRPr>
          </a:p>
          <a:p>
            <a:pPr algn="just">
              <a:lnSpc>
                <a:spcPct val="90000"/>
              </a:lnSpc>
            </a:pPr>
            <a:r>
              <a:rPr lang="en-US" dirty="0">
                <a:solidFill>
                  <a:srgbClr val="404040"/>
                </a:solidFill>
              </a:rPr>
              <a:t>Justice </a:t>
            </a:r>
            <a:r>
              <a:rPr lang="en-US" dirty="0" err="1">
                <a:solidFill>
                  <a:srgbClr val="404040"/>
                </a:solidFill>
              </a:rPr>
              <a:t>LeBel</a:t>
            </a:r>
            <a:r>
              <a:rPr lang="en-US" dirty="0">
                <a:solidFill>
                  <a:srgbClr val="404040"/>
                </a:solidFill>
              </a:rPr>
              <a:t>, concurring:</a:t>
            </a:r>
          </a:p>
          <a:p>
            <a:pPr lvl="1" algn="just">
              <a:lnSpc>
                <a:spcPct val="90000"/>
              </a:lnSpc>
            </a:pPr>
            <a:r>
              <a:rPr lang="en-US" dirty="0">
                <a:solidFill>
                  <a:srgbClr val="404040"/>
                </a:solidFill>
              </a:rPr>
              <a:t>No express or implied statement of extraterritorial effect by Parliament </a:t>
            </a:r>
          </a:p>
          <a:p>
            <a:pPr lvl="1" algn="just">
              <a:lnSpc>
                <a:spcPct val="90000"/>
              </a:lnSpc>
            </a:pPr>
            <a:r>
              <a:rPr lang="en-US" dirty="0">
                <a:solidFill>
                  <a:srgbClr val="404040"/>
                </a:solidFill>
              </a:rPr>
              <a:t>Interpretation comports with </a:t>
            </a:r>
            <a:r>
              <a:rPr lang="en-US" b="1" dirty="0">
                <a:solidFill>
                  <a:srgbClr val="404040"/>
                </a:solidFill>
              </a:rPr>
              <a:t>territoriality principle </a:t>
            </a:r>
            <a:r>
              <a:rPr lang="en-US" dirty="0">
                <a:solidFill>
                  <a:srgbClr val="404040"/>
                </a:solidFill>
              </a:rPr>
              <a:t>of international copyright law (</a:t>
            </a:r>
            <a:r>
              <a:rPr lang="en-US" i="1" dirty="0">
                <a:solidFill>
                  <a:srgbClr val="404040"/>
                </a:solidFill>
              </a:rPr>
              <a:t>Berne Convention</a:t>
            </a:r>
            <a:r>
              <a:rPr lang="en-US" dirty="0">
                <a:solidFill>
                  <a:srgbClr val="404040"/>
                </a:solidFill>
              </a:rPr>
              <a:t>, art. 5) and the </a:t>
            </a:r>
            <a:r>
              <a:rPr lang="en-US" b="1" dirty="0">
                <a:solidFill>
                  <a:srgbClr val="404040"/>
                </a:solidFill>
              </a:rPr>
              <a:t>“making available” right </a:t>
            </a:r>
            <a:r>
              <a:rPr lang="en-US" dirty="0">
                <a:solidFill>
                  <a:srgbClr val="404040"/>
                </a:solidFill>
              </a:rPr>
              <a:t>(</a:t>
            </a:r>
            <a:r>
              <a:rPr lang="en-US" i="1" dirty="0">
                <a:solidFill>
                  <a:srgbClr val="404040"/>
                </a:solidFill>
              </a:rPr>
              <a:t>WCT,</a:t>
            </a:r>
            <a:r>
              <a:rPr lang="en-US" dirty="0">
                <a:solidFill>
                  <a:srgbClr val="404040"/>
                </a:solidFill>
              </a:rPr>
              <a:t> art. 8)</a:t>
            </a:r>
          </a:p>
          <a:p>
            <a:pPr lvl="1" algn="just">
              <a:lnSpc>
                <a:spcPct val="90000"/>
              </a:lnSpc>
            </a:pPr>
            <a:r>
              <a:rPr lang="en-US" dirty="0">
                <a:solidFill>
                  <a:srgbClr val="404040"/>
                </a:solidFill>
              </a:rPr>
              <a:t>More simple, straightforward. Easier for solicitors to advise clients. </a:t>
            </a:r>
          </a:p>
        </p:txBody>
      </p:sp>
      <p:sp>
        <p:nvSpPr>
          <p:cNvPr id="4" name="Footer Placeholder 3">
            <a:extLst>
              <a:ext uri="{FF2B5EF4-FFF2-40B4-BE49-F238E27FC236}">
                <a16:creationId xmlns:a16="http://schemas.microsoft.com/office/drawing/2014/main" id="{AE59FD55-029C-784F-8574-8894B5E2A5AB}"/>
              </a:ext>
            </a:extLst>
          </p:cNvPr>
          <p:cNvSpPr>
            <a:spLocks noGrp="1"/>
          </p:cNvSpPr>
          <p:nvPr>
            <p:ph type="ftr" sz="quarter" idx="11"/>
          </p:nvPr>
        </p:nvSpPr>
        <p:spPr>
          <a:xfrm>
            <a:off x="1600200" y="6236208"/>
            <a:ext cx="5901189" cy="320040"/>
          </a:xfrm>
        </p:spPr>
        <p:txBody>
          <a:bodyPr>
            <a:normAutofit/>
          </a:bodyPr>
          <a:lstStyle/>
          <a:p>
            <a:pPr>
              <a:spcAft>
                <a:spcPts val="600"/>
              </a:spcAft>
            </a:pPr>
            <a:r>
              <a:rPr lang="en-US">
                <a:solidFill>
                  <a:srgbClr val="FFFFFF"/>
                </a:solidFill>
              </a:rPr>
              <a:t>18 09 19 - Dylan Gibbs</a:t>
            </a:r>
          </a:p>
        </p:txBody>
      </p:sp>
    </p:spTree>
    <p:extLst>
      <p:ext uri="{BB962C8B-B14F-4D97-AF65-F5344CB8AC3E}">
        <p14:creationId xmlns:p14="http://schemas.microsoft.com/office/powerpoint/2010/main" val="1526250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A087F5-73E8-6741-A1D5-223336297665}"/>
              </a:ext>
            </a:extLst>
          </p:cNvPr>
          <p:cNvSpPr>
            <a:spLocks noGrp="1"/>
          </p:cNvSpPr>
          <p:nvPr>
            <p:ph type="title"/>
          </p:nvPr>
        </p:nvSpPr>
        <p:spPr>
          <a:xfrm>
            <a:off x="2231136" y="467418"/>
            <a:ext cx="7729728" cy="1188720"/>
          </a:xfrm>
          <a:solidFill>
            <a:srgbClr val="FFFFFF"/>
          </a:solidFill>
        </p:spPr>
        <p:txBody>
          <a:bodyPr>
            <a:normAutofit/>
          </a:bodyPr>
          <a:lstStyle/>
          <a:p>
            <a:r>
              <a:rPr lang="en-US" sz="2000"/>
              <a:t>When does a communication occur “in Canada”?: The real and substantial connection test</a:t>
            </a:r>
          </a:p>
        </p:txBody>
      </p:sp>
      <p:sp>
        <p:nvSpPr>
          <p:cNvPr id="3" name="Content Placeholder 2">
            <a:extLst>
              <a:ext uri="{FF2B5EF4-FFF2-40B4-BE49-F238E27FC236}">
                <a16:creationId xmlns:a16="http://schemas.microsoft.com/office/drawing/2014/main" id="{B44883B2-4868-E04E-A4C1-0A056D6D41F2}"/>
              </a:ext>
            </a:extLst>
          </p:cNvPr>
          <p:cNvSpPr>
            <a:spLocks noGrp="1"/>
          </p:cNvSpPr>
          <p:nvPr>
            <p:ph idx="1"/>
          </p:nvPr>
        </p:nvSpPr>
        <p:spPr>
          <a:xfrm>
            <a:off x="1706062" y="2291262"/>
            <a:ext cx="8779512" cy="2879256"/>
          </a:xfrm>
        </p:spPr>
        <p:txBody>
          <a:bodyPr>
            <a:normAutofit lnSpcReduction="10000"/>
          </a:bodyPr>
          <a:lstStyle/>
          <a:p>
            <a:pPr algn="just">
              <a:lnSpc>
                <a:spcPct val="90000"/>
              </a:lnSpc>
            </a:pPr>
            <a:r>
              <a:rPr lang="en-US" sz="1700" dirty="0">
                <a:solidFill>
                  <a:srgbClr val="404040"/>
                </a:solidFill>
              </a:rPr>
              <a:t>FCA and SCC: A communication may arise in respect of any telecommunication that has a “</a:t>
            </a:r>
            <a:r>
              <a:rPr lang="en-US" sz="1700" b="1" dirty="0">
                <a:solidFill>
                  <a:srgbClr val="404040"/>
                </a:solidFill>
              </a:rPr>
              <a:t>real and substantial connection</a:t>
            </a:r>
            <a:r>
              <a:rPr lang="en-US" sz="1700" dirty="0">
                <a:solidFill>
                  <a:srgbClr val="404040"/>
                </a:solidFill>
              </a:rPr>
              <a:t>” with Canada. </a:t>
            </a:r>
          </a:p>
          <a:p>
            <a:pPr algn="just">
              <a:lnSpc>
                <a:spcPct val="90000"/>
              </a:lnSpc>
            </a:pPr>
            <a:r>
              <a:rPr lang="en-US" sz="1700" dirty="0">
                <a:solidFill>
                  <a:srgbClr val="404040"/>
                </a:solidFill>
              </a:rPr>
              <a:t>Problems with the host server test: </a:t>
            </a:r>
          </a:p>
          <a:p>
            <a:pPr lvl="1" algn="just">
              <a:lnSpc>
                <a:spcPct val="90000"/>
              </a:lnSpc>
            </a:pPr>
            <a:r>
              <a:rPr lang="en-US" sz="1700" dirty="0">
                <a:solidFill>
                  <a:srgbClr val="404040"/>
                </a:solidFill>
              </a:rPr>
              <a:t>Too rigid, mechanical, and overbroad </a:t>
            </a:r>
          </a:p>
          <a:p>
            <a:pPr lvl="1" algn="just">
              <a:lnSpc>
                <a:spcPct val="90000"/>
              </a:lnSpc>
            </a:pPr>
            <a:r>
              <a:rPr lang="en-US" sz="1700" dirty="0">
                <a:solidFill>
                  <a:srgbClr val="404040"/>
                </a:solidFill>
              </a:rPr>
              <a:t>“Flies in the face of ordinary language” (i.e. dictionary definition of “communicate”)</a:t>
            </a:r>
          </a:p>
          <a:p>
            <a:pPr lvl="1" algn="just">
              <a:lnSpc>
                <a:spcPct val="90000"/>
              </a:lnSpc>
            </a:pPr>
            <a:r>
              <a:rPr lang="en-US" sz="1700" dirty="0">
                <a:solidFill>
                  <a:srgbClr val="404040"/>
                </a:solidFill>
              </a:rPr>
              <a:t>Ignores Canada’s interest in regulating the flow of information </a:t>
            </a:r>
            <a:r>
              <a:rPr lang="en-US" sz="1700" u="sng" dirty="0">
                <a:solidFill>
                  <a:srgbClr val="404040"/>
                </a:solidFill>
              </a:rPr>
              <a:t>into</a:t>
            </a:r>
            <a:r>
              <a:rPr lang="en-US" sz="1700" dirty="0">
                <a:solidFill>
                  <a:srgbClr val="404040"/>
                </a:solidFill>
              </a:rPr>
              <a:t> and out of Canada</a:t>
            </a:r>
          </a:p>
          <a:p>
            <a:pPr lvl="1" algn="just">
              <a:lnSpc>
                <a:spcPct val="90000"/>
              </a:lnSpc>
            </a:pPr>
            <a:r>
              <a:rPr lang="en-US" sz="1700" dirty="0">
                <a:solidFill>
                  <a:srgbClr val="404040"/>
                </a:solidFill>
              </a:rPr>
              <a:t>Creates problems in other areas of law relevant to the Internet</a:t>
            </a:r>
          </a:p>
          <a:p>
            <a:pPr algn="just">
              <a:lnSpc>
                <a:spcPct val="90000"/>
              </a:lnSpc>
            </a:pPr>
            <a:r>
              <a:rPr lang="en-US" sz="1700" dirty="0">
                <a:solidFill>
                  <a:srgbClr val="404040"/>
                </a:solidFill>
              </a:rPr>
              <a:t>Justice </a:t>
            </a:r>
            <a:r>
              <a:rPr lang="en-US" sz="1700" dirty="0" err="1">
                <a:solidFill>
                  <a:srgbClr val="404040"/>
                </a:solidFill>
              </a:rPr>
              <a:t>LeBel</a:t>
            </a:r>
            <a:r>
              <a:rPr lang="en-US" sz="1700" dirty="0">
                <a:solidFill>
                  <a:srgbClr val="404040"/>
                </a:solidFill>
              </a:rPr>
              <a:t>: The “real and substantial connection” test was not developed as a principle of legislative jurisdiction, it only applies to courts.  Also, privacy! </a:t>
            </a:r>
          </a:p>
        </p:txBody>
      </p:sp>
      <p:sp>
        <p:nvSpPr>
          <p:cNvPr id="4" name="Footer Placeholder 3">
            <a:extLst>
              <a:ext uri="{FF2B5EF4-FFF2-40B4-BE49-F238E27FC236}">
                <a16:creationId xmlns:a16="http://schemas.microsoft.com/office/drawing/2014/main" id="{48E073E8-07A3-F348-9164-A3F54C48A9F3}"/>
              </a:ext>
            </a:extLst>
          </p:cNvPr>
          <p:cNvSpPr>
            <a:spLocks noGrp="1"/>
          </p:cNvSpPr>
          <p:nvPr>
            <p:ph type="ftr" sz="quarter" idx="11"/>
          </p:nvPr>
        </p:nvSpPr>
        <p:spPr>
          <a:xfrm>
            <a:off x="1600200" y="6236208"/>
            <a:ext cx="5901189" cy="320040"/>
          </a:xfrm>
        </p:spPr>
        <p:txBody>
          <a:bodyPr>
            <a:normAutofit/>
          </a:bodyPr>
          <a:lstStyle/>
          <a:p>
            <a:pPr>
              <a:spcAft>
                <a:spcPts val="600"/>
              </a:spcAft>
            </a:pPr>
            <a:r>
              <a:rPr lang="en-US">
                <a:solidFill>
                  <a:srgbClr val="FFFFFF"/>
                </a:solidFill>
              </a:rPr>
              <a:t>18 09 19 - Dylan Gibbs</a:t>
            </a:r>
          </a:p>
        </p:txBody>
      </p:sp>
    </p:spTree>
    <p:extLst>
      <p:ext uri="{BB962C8B-B14F-4D97-AF65-F5344CB8AC3E}">
        <p14:creationId xmlns:p14="http://schemas.microsoft.com/office/powerpoint/2010/main" val="2968650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EC471F0-7CCC-5042-B210-764758841B89}"/>
              </a:ext>
            </a:extLst>
          </p:cNvPr>
          <p:cNvSpPr>
            <a:spLocks noGrp="1"/>
          </p:cNvSpPr>
          <p:nvPr>
            <p:ph type="title"/>
          </p:nvPr>
        </p:nvSpPr>
        <p:spPr>
          <a:xfrm>
            <a:off x="2231136" y="467418"/>
            <a:ext cx="7729728" cy="1188720"/>
          </a:xfrm>
          <a:solidFill>
            <a:srgbClr val="FFFFFF"/>
          </a:solidFill>
        </p:spPr>
        <p:txBody>
          <a:bodyPr>
            <a:normAutofit/>
          </a:bodyPr>
          <a:lstStyle/>
          <a:p>
            <a:r>
              <a:rPr lang="en-US" dirty="0"/>
              <a:t>the “common carrier” Provision: The Limitation</a:t>
            </a:r>
          </a:p>
        </p:txBody>
      </p:sp>
      <p:sp>
        <p:nvSpPr>
          <p:cNvPr id="3" name="Content Placeholder 2">
            <a:extLst>
              <a:ext uri="{FF2B5EF4-FFF2-40B4-BE49-F238E27FC236}">
                <a16:creationId xmlns:a16="http://schemas.microsoft.com/office/drawing/2014/main" id="{A29EA23B-786E-984A-89F9-A4CF1AD30DC4}"/>
              </a:ext>
            </a:extLst>
          </p:cNvPr>
          <p:cNvSpPr>
            <a:spLocks noGrp="1"/>
          </p:cNvSpPr>
          <p:nvPr>
            <p:ph idx="1"/>
          </p:nvPr>
        </p:nvSpPr>
        <p:spPr>
          <a:xfrm>
            <a:off x="1706062" y="2291262"/>
            <a:ext cx="8779512" cy="2879256"/>
          </a:xfrm>
        </p:spPr>
        <p:txBody>
          <a:bodyPr>
            <a:normAutofit fontScale="92500"/>
          </a:bodyPr>
          <a:lstStyle/>
          <a:p>
            <a:pPr algn="just"/>
            <a:r>
              <a:rPr lang="en-US" b="1" dirty="0">
                <a:solidFill>
                  <a:srgbClr val="404040"/>
                </a:solidFill>
              </a:rPr>
              <a:t>Subsection 2.4(1): </a:t>
            </a:r>
            <a:r>
              <a:rPr lang="en-US" dirty="0">
                <a:solidFill>
                  <a:srgbClr val="404040"/>
                </a:solidFill>
              </a:rPr>
              <a:t>“For the purposes of </a:t>
            </a:r>
            <a:r>
              <a:rPr lang="en-US" u="sng" dirty="0">
                <a:solidFill>
                  <a:srgbClr val="404040"/>
                </a:solidFill>
              </a:rPr>
              <a:t>communication to the public by telecommunication</a:t>
            </a:r>
            <a:r>
              <a:rPr lang="en-US" dirty="0">
                <a:solidFill>
                  <a:srgbClr val="404040"/>
                </a:solidFill>
              </a:rPr>
              <a:t>, […] </a:t>
            </a:r>
            <a:r>
              <a:rPr lang="en-US" b="1" dirty="0">
                <a:solidFill>
                  <a:srgbClr val="404040"/>
                </a:solidFill>
              </a:rPr>
              <a:t>(</a:t>
            </a:r>
            <a:r>
              <a:rPr lang="en-US" b="1" i="1" dirty="0">
                <a:solidFill>
                  <a:srgbClr val="404040"/>
                </a:solidFill>
              </a:rPr>
              <a:t>b</a:t>
            </a:r>
            <a:r>
              <a:rPr lang="en-US" b="1" dirty="0">
                <a:solidFill>
                  <a:srgbClr val="404040"/>
                </a:solidFill>
              </a:rPr>
              <a:t>)</a:t>
            </a:r>
            <a:r>
              <a:rPr lang="en-US" dirty="0">
                <a:solidFill>
                  <a:srgbClr val="404040"/>
                </a:solidFill>
              </a:rPr>
              <a:t> </a:t>
            </a:r>
            <a:r>
              <a:rPr lang="en-CA" dirty="0">
                <a:solidFill>
                  <a:srgbClr val="404040"/>
                </a:solidFill>
              </a:rPr>
              <a:t>a person whose </a:t>
            </a:r>
            <a:r>
              <a:rPr lang="en-CA" b="1" u="sng" dirty="0">
                <a:solidFill>
                  <a:srgbClr val="404040"/>
                </a:solidFill>
              </a:rPr>
              <a:t>only act</a:t>
            </a:r>
            <a:r>
              <a:rPr lang="en-CA" b="1" dirty="0">
                <a:solidFill>
                  <a:srgbClr val="404040"/>
                </a:solidFill>
              </a:rPr>
              <a:t> </a:t>
            </a:r>
            <a:r>
              <a:rPr lang="en-CA" dirty="0">
                <a:solidFill>
                  <a:srgbClr val="404040"/>
                </a:solidFill>
              </a:rPr>
              <a:t>in respect of the communication of a work or other subject-matter to the public consists of </a:t>
            </a:r>
            <a:r>
              <a:rPr lang="en-CA" u="sng" dirty="0">
                <a:solidFill>
                  <a:srgbClr val="404040"/>
                </a:solidFill>
              </a:rPr>
              <a:t>providing the means of telecommunication </a:t>
            </a:r>
            <a:r>
              <a:rPr lang="en-CA" b="1" u="sng" dirty="0">
                <a:solidFill>
                  <a:srgbClr val="404040"/>
                </a:solidFill>
              </a:rPr>
              <a:t>necessary</a:t>
            </a:r>
            <a:r>
              <a:rPr lang="en-CA" dirty="0">
                <a:solidFill>
                  <a:srgbClr val="404040"/>
                </a:solidFill>
              </a:rPr>
              <a:t> for another person to so communicate the work or other subject-matter does not communicate that work or other subject-matter to the public […]”</a:t>
            </a:r>
          </a:p>
          <a:p>
            <a:pPr algn="just"/>
            <a:r>
              <a:rPr lang="en-US" dirty="0">
                <a:solidFill>
                  <a:srgbClr val="404040"/>
                </a:solidFill>
              </a:rPr>
              <a:t>Is it… An ”exception”? A “loophole”? An “immunity”? A “deeming provision”? </a:t>
            </a:r>
          </a:p>
          <a:p>
            <a:pPr algn="just"/>
            <a:r>
              <a:rPr lang="en-US" b="1" dirty="0">
                <a:solidFill>
                  <a:srgbClr val="404040"/>
                </a:solidFill>
              </a:rPr>
              <a:t>Don’t shoot the messenger principle </a:t>
            </a:r>
            <a:r>
              <a:rPr lang="en-US" dirty="0">
                <a:solidFill>
                  <a:srgbClr val="404040"/>
                </a:solidFill>
              </a:rPr>
              <a:t>– “So long as an Internet intermediary </a:t>
            </a:r>
            <a:r>
              <a:rPr lang="en-US" u="sng" dirty="0">
                <a:solidFill>
                  <a:srgbClr val="404040"/>
                </a:solidFill>
              </a:rPr>
              <a:t>does not itself engage in acts that relate to the content of the communication</a:t>
            </a:r>
            <a:r>
              <a:rPr lang="en-US" dirty="0">
                <a:solidFill>
                  <a:srgbClr val="404040"/>
                </a:solidFill>
              </a:rPr>
              <a:t>, but confines itself to providing “a conduit” for information communication by others, it will fall within s. 2.4(1)(</a:t>
            </a:r>
            <a:r>
              <a:rPr lang="en-US" i="1" dirty="0">
                <a:solidFill>
                  <a:srgbClr val="404040"/>
                </a:solidFill>
              </a:rPr>
              <a:t>b</a:t>
            </a:r>
            <a:r>
              <a:rPr lang="en-US" dirty="0">
                <a:solidFill>
                  <a:srgbClr val="404040"/>
                </a:solidFill>
              </a:rPr>
              <a:t>).”</a:t>
            </a:r>
          </a:p>
        </p:txBody>
      </p:sp>
      <p:sp>
        <p:nvSpPr>
          <p:cNvPr id="4" name="Footer Placeholder 3">
            <a:extLst>
              <a:ext uri="{FF2B5EF4-FFF2-40B4-BE49-F238E27FC236}">
                <a16:creationId xmlns:a16="http://schemas.microsoft.com/office/drawing/2014/main" id="{3E69D72D-E3C4-0247-9EE3-3960879DCA1A}"/>
              </a:ext>
            </a:extLst>
          </p:cNvPr>
          <p:cNvSpPr>
            <a:spLocks noGrp="1"/>
          </p:cNvSpPr>
          <p:nvPr>
            <p:ph type="ftr" sz="quarter" idx="11"/>
          </p:nvPr>
        </p:nvSpPr>
        <p:spPr>
          <a:xfrm>
            <a:off x="1600200" y="6236208"/>
            <a:ext cx="5901189" cy="320040"/>
          </a:xfrm>
        </p:spPr>
        <p:txBody>
          <a:bodyPr>
            <a:normAutofit/>
          </a:bodyPr>
          <a:lstStyle/>
          <a:p>
            <a:pPr>
              <a:spcAft>
                <a:spcPts val="600"/>
              </a:spcAft>
            </a:pPr>
            <a:r>
              <a:rPr lang="en-US">
                <a:solidFill>
                  <a:srgbClr val="FFFFFF"/>
                </a:solidFill>
              </a:rPr>
              <a:t>18 09 19 - Dylan Gibbs</a:t>
            </a:r>
          </a:p>
        </p:txBody>
      </p:sp>
    </p:spTree>
    <p:extLst>
      <p:ext uri="{BB962C8B-B14F-4D97-AF65-F5344CB8AC3E}">
        <p14:creationId xmlns:p14="http://schemas.microsoft.com/office/powerpoint/2010/main" val="1021079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9864D4-80CD-5E4E-B81C-0C2E2D2DBCD7}"/>
              </a:ext>
            </a:extLst>
          </p:cNvPr>
          <p:cNvSpPr>
            <a:spLocks noGrp="1"/>
          </p:cNvSpPr>
          <p:nvPr>
            <p:ph type="title"/>
          </p:nvPr>
        </p:nvSpPr>
        <p:spPr>
          <a:xfrm>
            <a:off x="2231136" y="467418"/>
            <a:ext cx="7729728" cy="1188720"/>
          </a:xfrm>
          <a:solidFill>
            <a:srgbClr val="FFFFFF"/>
          </a:solidFill>
        </p:spPr>
        <p:txBody>
          <a:bodyPr>
            <a:normAutofit/>
          </a:bodyPr>
          <a:lstStyle/>
          <a:p>
            <a:r>
              <a:rPr lang="en-US" sz="2200"/>
              <a:t>the “common carrier” limitation: Caching and the meaning of “necessary”</a:t>
            </a:r>
          </a:p>
        </p:txBody>
      </p:sp>
      <p:sp>
        <p:nvSpPr>
          <p:cNvPr id="3" name="Content Placeholder 2">
            <a:extLst>
              <a:ext uri="{FF2B5EF4-FFF2-40B4-BE49-F238E27FC236}">
                <a16:creationId xmlns:a16="http://schemas.microsoft.com/office/drawing/2014/main" id="{74C080CC-0B27-B041-B043-5C89CFDAEEB1}"/>
              </a:ext>
            </a:extLst>
          </p:cNvPr>
          <p:cNvSpPr>
            <a:spLocks noGrp="1"/>
          </p:cNvSpPr>
          <p:nvPr>
            <p:ph idx="1"/>
          </p:nvPr>
        </p:nvSpPr>
        <p:spPr>
          <a:xfrm>
            <a:off x="1706062" y="2291262"/>
            <a:ext cx="8779512" cy="2879256"/>
          </a:xfrm>
        </p:spPr>
        <p:txBody>
          <a:bodyPr>
            <a:normAutofit/>
          </a:bodyPr>
          <a:lstStyle/>
          <a:p>
            <a:pPr algn="just">
              <a:lnSpc>
                <a:spcPct val="90000"/>
              </a:lnSpc>
            </a:pPr>
            <a:r>
              <a:rPr lang="en-US" sz="1700" b="1" dirty="0">
                <a:solidFill>
                  <a:srgbClr val="404040"/>
                </a:solidFill>
              </a:rPr>
              <a:t>Caching: </a:t>
            </a:r>
            <a:r>
              <a:rPr lang="en-CA" sz="1700" dirty="0">
                <a:solidFill>
                  <a:srgbClr val="404040"/>
                </a:solidFill>
              </a:rPr>
              <a:t>When an ISP’s end user requests information from a server that may be in a remote location, a temporary copy of the information may be retained on the ISP’s local (“proxy”) server to improve the efficiency of future transfers. </a:t>
            </a:r>
          </a:p>
          <a:p>
            <a:pPr algn="just">
              <a:lnSpc>
                <a:spcPct val="90000"/>
              </a:lnSpc>
            </a:pPr>
            <a:r>
              <a:rPr lang="en-US" sz="1700" dirty="0">
                <a:solidFill>
                  <a:srgbClr val="404040"/>
                </a:solidFill>
              </a:rPr>
              <a:t>The Copyright Board held that “necessary” should be interpreted as means that are “</a:t>
            </a:r>
            <a:r>
              <a:rPr lang="en-US" sz="1700" b="1" dirty="0">
                <a:solidFill>
                  <a:srgbClr val="404040"/>
                </a:solidFill>
              </a:rPr>
              <a:t>content neutral</a:t>
            </a:r>
            <a:r>
              <a:rPr lang="en-US" sz="1700" dirty="0">
                <a:solidFill>
                  <a:srgbClr val="404040"/>
                </a:solidFill>
              </a:rPr>
              <a:t> and necessary to maximize the economy and cost-effectiveness of the Internet ‘conduit’”</a:t>
            </a:r>
          </a:p>
          <a:p>
            <a:pPr algn="just">
              <a:lnSpc>
                <a:spcPct val="90000"/>
              </a:lnSpc>
            </a:pPr>
            <a:r>
              <a:rPr lang="en-US" sz="1700" dirty="0">
                <a:solidFill>
                  <a:srgbClr val="404040"/>
                </a:solidFill>
              </a:rPr>
              <a:t>The majority of the FCA held that the use of caching amounts to a function falling outside paragraph 2.4(1)(</a:t>
            </a:r>
            <a:r>
              <a:rPr lang="en-US" sz="1700" i="1" dirty="0">
                <a:solidFill>
                  <a:srgbClr val="404040"/>
                </a:solidFill>
              </a:rPr>
              <a:t>b</a:t>
            </a:r>
            <a:r>
              <a:rPr lang="en-US" sz="1700" dirty="0">
                <a:solidFill>
                  <a:srgbClr val="404040"/>
                </a:solidFill>
              </a:rPr>
              <a:t>) because simply increasing practical efficiency did not render means “necessary.” </a:t>
            </a:r>
          </a:p>
          <a:p>
            <a:pPr algn="just">
              <a:lnSpc>
                <a:spcPct val="90000"/>
              </a:lnSpc>
            </a:pPr>
            <a:r>
              <a:rPr lang="en-US" sz="1700" dirty="0">
                <a:solidFill>
                  <a:srgbClr val="404040"/>
                </a:solidFill>
              </a:rPr>
              <a:t>The SCC disagreed with the FCA and restored the holding of the Board. </a:t>
            </a:r>
          </a:p>
        </p:txBody>
      </p:sp>
      <p:sp>
        <p:nvSpPr>
          <p:cNvPr id="4" name="Footer Placeholder 3">
            <a:extLst>
              <a:ext uri="{FF2B5EF4-FFF2-40B4-BE49-F238E27FC236}">
                <a16:creationId xmlns:a16="http://schemas.microsoft.com/office/drawing/2014/main" id="{4352CB82-FE2A-B74D-BE15-842F91D9CF28}"/>
              </a:ext>
            </a:extLst>
          </p:cNvPr>
          <p:cNvSpPr>
            <a:spLocks noGrp="1"/>
          </p:cNvSpPr>
          <p:nvPr>
            <p:ph type="ftr" sz="quarter" idx="11"/>
          </p:nvPr>
        </p:nvSpPr>
        <p:spPr>
          <a:xfrm>
            <a:off x="1600200" y="6236208"/>
            <a:ext cx="5901189" cy="320040"/>
          </a:xfrm>
        </p:spPr>
        <p:txBody>
          <a:bodyPr>
            <a:normAutofit/>
          </a:bodyPr>
          <a:lstStyle/>
          <a:p>
            <a:pPr>
              <a:spcAft>
                <a:spcPts val="600"/>
              </a:spcAft>
            </a:pPr>
            <a:r>
              <a:rPr lang="en-US">
                <a:solidFill>
                  <a:srgbClr val="FFFFFF"/>
                </a:solidFill>
              </a:rPr>
              <a:t>18 09 19 - Dylan Gibbs</a:t>
            </a:r>
          </a:p>
        </p:txBody>
      </p:sp>
    </p:spTree>
    <p:extLst>
      <p:ext uri="{BB962C8B-B14F-4D97-AF65-F5344CB8AC3E}">
        <p14:creationId xmlns:p14="http://schemas.microsoft.com/office/powerpoint/2010/main" val="3952260552"/>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TotalTime>
  <Words>2928</Words>
  <Application>Microsoft Macintosh PowerPoint</Application>
  <PresentationFormat>Widescreen</PresentationFormat>
  <Paragraphs>170</Paragraphs>
  <Slides>11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Gill Sans MT</vt:lpstr>
      <vt:lpstr>Parcel</vt:lpstr>
      <vt:lpstr>“Tariff 22” Society of Composers, Authors and Music Publishers of Canada v Canadian Assn. of Internet Providers, [2004] 2 SCR 427 </vt:lpstr>
      <vt:lpstr>Outline</vt:lpstr>
      <vt:lpstr>Background: The Parties</vt:lpstr>
      <vt:lpstr>Background: The Tariff</vt:lpstr>
      <vt:lpstr>When is an Internet communication made “to the public”?</vt:lpstr>
      <vt:lpstr>When does a communication occur “in Canada”?: The host server test</vt:lpstr>
      <vt:lpstr>When does a communication occur “in Canada”?: The real and substantial connection test</vt:lpstr>
      <vt:lpstr>the “common carrier” Provision: The Limitation</vt:lpstr>
      <vt:lpstr>the “common carrier” limitation: Caching and the meaning of “necessary”</vt:lpstr>
      <vt:lpstr>Authorization of infringement</vt:lpstr>
      <vt:lpstr>I’m Done!  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“Tariff 22” Society of Composers, Authors and Music Publishers of Canada v. Canadian Assn. of Internet Providers, [2004] 2 SCR 427 </dc:title>
  <dc:creator>Dylan Gibbs</dc:creator>
  <cp:lastModifiedBy>Dylan Gibbs</cp:lastModifiedBy>
  <cp:revision>9</cp:revision>
  <dcterms:created xsi:type="dcterms:W3CDTF">2019-09-17T22:59:04Z</dcterms:created>
  <dcterms:modified xsi:type="dcterms:W3CDTF">2019-09-18T18:15:50Z</dcterms:modified>
</cp:coreProperties>
</file>