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6"/>
  </p:notesMasterIdLst>
  <p:handoutMasterIdLst>
    <p:handoutMasterId r:id="rId67"/>
  </p:handoutMasterIdLst>
  <p:sldIdLst>
    <p:sldId id="256" r:id="rId2"/>
    <p:sldId id="401" r:id="rId3"/>
    <p:sldId id="568" r:id="rId4"/>
    <p:sldId id="576" r:id="rId5"/>
    <p:sldId id="569" r:id="rId6"/>
    <p:sldId id="505" r:id="rId7"/>
    <p:sldId id="581" r:id="rId8"/>
    <p:sldId id="578" r:id="rId9"/>
    <p:sldId id="442" r:id="rId10"/>
    <p:sldId id="575" r:id="rId11"/>
    <p:sldId id="455" r:id="rId12"/>
    <p:sldId id="456" r:id="rId13"/>
    <p:sldId id="457" r:id="rId14"/>
    <p:sldId id="459" r:id="rId15"/>
    <p:sldId id="577" r:id="rId16"/>
    <p:sldId id="458" r:id="rId17"/>
    <p:sldId id="467" r:id="rId18"/>
    <p:sldId id="469" r:id="rId19"/>
    <p:sldId id="461" r:id="rId20"/>
    <p:sldId id="510" r:id="rId21"/>
    <p:sldId id="460" r:id="rId22"/>
    <p:sldId id="462" r:id="rId23"/>
    <p:sldId id="463" r:id="rId24"/>
    <p:sldId id="464" r:id="rId25"/>
    <p:sldId id="508" r:id="rId26"/>
    <p:sldId id="487" r:id="rId27"/>
    <p:sldId id="509" r:id="rId28"/>
    <p:sldId id="465" r:id="rId29"/>
    <p:sldId id="466" r:id="rId30"/>
    <p:sldId id="468" r:id="rId31"/>
    <p:sldId id="580" r:id="rId32"/>
    <p:sldId id="470" r:id="rId33"/>
    <p:sldId id="484" r:id="rId34"/>
    <p:sldId id="511" r:id="rId35"/>
    <p:sldId id="471" r:id="rId36"/>
    <p:sldId id="472" r:id="rId37"/>
    <p:sldId id="473" r:id="rId38"/>
    <p:sldId id="483" r:id="rId39"/>
    <p:sldId id="451" r:id="rId40"/>
    <p:sldId id="452" r:id="rId41"/>
    <p:sldId id="453" r:id="rId42"/>
    <p:sldId id="485" r:id="rId43"/>
    <p:sldId id="512" r:id="rId44"/>
    <p:sldId id="513" r:id="rId45"/>
    <p:sldId id="572" r:id="rId46"/>
    <p:sldId id="573" r:id="rId47"/>
    <p:sldId id="579" r:id="rId48"/>
    <p:sldId id="474" r:id="rId49"/>
    <p:sldId id="475" r:id="rId50"/>
    <p:sldId id="476" r:id="rId51"/>
    <p:sldId id="477" r:id="rId52"/>
    <p:sldId id="567" r:id="rId53"/>
    <p:sldId id="565" r:id="rId54"/>
    <p:sldId id="571" r:id="rId55"/>
    <p:sldId id="570" r:id="rId56"/>
    <p:sldId id="478" r:id="rId57"/>
    <p:sldId id="479" r:id="rId58"/>
    <p:sldId id="480" r:id="rId59"/>
    <p:sldId id="481" r:id="rId60"/>
    <p:sldId id="482" r:id="rId61"/>
    <p:sldId id="437" r:id="rId62"/>
    <p:sldId id="443" r:id="rId63"/>
    <p:sldId id="582" r:id="rId64"/>
    <p:sldId id="435" r:id="rId6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78D"/>
    <a:srgbClr val="0048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7301" autoAdjust="0"/>
  </p:normalViewPr>
  <p:slideViewPr>
    <p:cSldViewPr>
      <p:cViewPr varScale="1">
        <p:scale>
          <a:sx n="67" d="100"/>
          <a:sy n="67" d="100"/>
        </p:scale>
        <p:origin x="1934" y="96"/>
      </p:cViewPr>
      <p:guideLst>
        <p:guide orient="horz" pos="2160"/>
        <p:guide pos="2880"/>
      </p:guideLst>
    </p:cSldViewPr>
  </p:slideViewPr>
  <p:outlineViewPr>
    <p:cViewPr>
      <p:scale>
        <a:sx n="33" d="100"/>
        <a:sy n="33" d="100"/>
      </p:scale>
      <p:origin x="0" y="-35510"/>
    </p:cViewPr>
  </p:outlineViewPr>
  <p:notesTextViewPr>
    <p:cViewPr>
      <p:scale>
        <a:sx n="100" d="100"/>
        <a:sy n="100" d="100"/>
      </p:scale>
      <p:origin x="0" y="0"/>
    </p:cViewPr>
  </p:notesTextViewPr>
  <p:sorterViewPr>
    <p:cViewPr>
      <p:scale>
        <a:sx n="66" d="100"/>
        <a:sy n="66" d="100"/>
      </p:scale>
      <p:origin x="0" y="-4690"/>
    </p:cViewPr>
  </p:sorterViewPr>
  <p:notesViewPr>
    <p:cSldViewPr>
      <p:cViewPr varScale="1">
        <p:scale>
          <a:sx n="67" d="100"/>
          <a:sy n="67" d="100"/>
        </p:scale>
        <p:origin x="3120" y="43"/>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8DE70D28-32E9-4AF2-91CF-084CECC0F890}" type="datetimeFigureOut">
              <a:rPr lang="en-US"/>
              <a:pPr>
                <a:defRPr/>
              </a:pPr>
              <a:t>9/23/2019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4BADF13-884F-4625-B148-DF09EB0C1FE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396882DE-51FE-4370-AC55-C7AE4669DBE5}" type="datetimeFigureOut">
              <a:rPr lang="en-US"/>
              <a:pPr>
                <a:defRPr/>
              </a:pPr>
              <a:t>9/23/2019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90FC60C-B268-4C23-AB49-FBFCA2F0488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endParaRPr lang="en-US" altLang="en-US" dirty="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8C1E977-DB97-4C94-B67E-E0AE23B793ED}" type="slidenum">
              <a:rPr lang="en-US" altLang="en-US" smtClean="0"/>
              <a:pPr>
                <a:spcBef>
                  <a:spcPct val="0"/>
                </a:spcBef>
              </a:pPr>
              <a:t>1</a:t>
            </a:fld>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Just for completeness’ sake, and for our exchange students</a:t>
            </a:r>
          </a:p>
          <a:p>
            <a:r>
              <a:rPr lang="en-CA" dirty="0"/>
              <a:t>“Balance” – between promoting the public interest in the encouragement and dissemination of works and obtaining a just reward for their creator </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14</a:t>
            </a:fld>
            <a:endParaRPr lang="en-US" altLang="en-US"/>
          </a:p>
        </p:txBody>
      </p:sp>
    </p:spTree>
    <p:extLst>
      <p:ext uri="{BB962C8B-B14F-4D97-AF65-F5344CB8AC3E}">
        <p14:creationId xmlns:p14="http://schemas.microsoft.com/office/powerpoint/2010/main" val="976572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15</a:t>
            </a:fld>
            <a:endParaRPr lang="en-US" altLang="en-US"/>
          </a:p>
        </p:txBody>
      </p:sp>
    </p:spTree>
    <p:extLst>
      <p:ext uri="{BB962C8B-B14F-4D97-AF65-F5344CB8AC3E}">
        <p14:creationId xmlns:p14="http://schemas.microsoft.com/office/powerpoint/2010/main" val="4219011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(6) </a:t>
            </a:r>
            <a:r>
              <a:rPr lang="en-CA" dirty="0">
                <a:sym typeface="Wingdings" panose="05000000000000000000" pitchFamily="2" charset="2"/>
              </a:rPr>
              <a:t> we’ll return to this</a:t>
            </a:r>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17</a:t>
            </a:fld>
            <a:endParaRPr lang="en-US" altLang="en-US"/>
          </a:p>
        </p:txBody>
      </p:sp>
    </p:spTree>
    <p:extLst>
      <p:ext uri="{BB962C8B-B14F-4D97-AF65-F5344CB8AC3E}">
        <p14:creationId xmlns:p14="http://schemas.microsoft.com/office/powerpoint/2010/main" val="3386371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Digital Millennium Copyright Act</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18</a:t>
            </a:fld>
            <a:endParaRPr lang="en-US" altLang="en-US"/>
          </a:p>
        </p:txBody>
      </p:sp>
    </p:spTree>
    <p:extLst>
      <p:ext uri="{BB962C8B-B14F-4D97-AF65-F5344CB8AC3E}">
        <p14:creationId xmlns:p14="http://schemas.microsoft.com/office/powerpoint/2010/main" val="34760376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As long as you need!</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19</a:t>
            </a:fld>
            <a:endParaRPr lang="en-US" altLang="en-US"/>
          </a:p>
        </p:txBody>
      </p:sp>
    </p:spTree>
    <p:extLst>
      <p:ext uri="{BB962C8B-B14F-4D97-AF65-F5344CB8AC3E}">
        <p14:creationId xmlns:p14="http://schemas.microsoft.com/office/powerpoint/2010/main" val="1047786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Facebook </a:t>
            </a:r>
            <a:r>
              <a:rPr lang="en-CA" dirty="0">
                <a:sym typeface="Wingdings" panose="05000000000000000000" pitchFamily="2" charset="2"/>
              </a:rPr>
              <a:t> why have a brought this up? (… next slide)</a:t>
            </a:r>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21</a:t>
            </a:fld>
            <a:endParaRPr lang="en-US" altLang="en-US"/>
          </a:p>
        </p:txBody>
      </p:sp>
    </p:spTree>
    <p:extLst>
      <p:ext uri="{BB962C8B-B14F-4D97-AF65-F5344CB8AC3E}">
        <p14:creationId xmlns:p14="http://schemas.microsoft.com/office/powerpoint/2010/main" val="17711437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22</a:t>
            </a:fld>
            <a:endParaRPr lang="en-US" altLang="en-US"/>
          </a:p>
        </p:txBody>
      </p:sp>
    </p:spTree>
    <p:extLst>
      <p:ext uri="{BB962C8B-B14F-4D97-AF65-F5344CB8AC3E}">
        <p14:creationId xmlns:p14="http://schemas.microsoft.com/office/powerpoint/2010/main" val="9472226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Excellent paper topic!</a:t>
            </a:r>
          </a:p>
          <a:p>
            <a:r>
              <a:rPr lang="en-CA" dirty="0"/>
              <a:t>Pompey test – how it was decided, need “strong cause” to override a for selection clause</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23</a:t>
            </a:fld>
            <a:endParaRPr lang="en-US" altLang="en-US"/>
          </a:p>
        </p:txBody>
      </p:sp>
    </p:spTree>
    <p:extLst>
      <p:ext uri="{BB962C8B-B14F-4D97-AF65-F5344CB8AC3E}">
        <p14:creationId xmlns:p14="http://schemas.microsoft.com/office/powerpoint/2010/main" val="2311014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24</a:t>
            </a:fld>
            <a:endParaRPr lang="en-US" altLang="en-US"/>
          </a:p>
        </p:txBody>
      </p:sp>
    </p:spTree>
    <p:extLst>
      <p:ext uri="{BB962C8B-B14F-4D97-AF65-F5344CB8AC3E}">
        <p14:creationId xmlns:p14="http://schemas.microsoft.com/office/powerpoint/2010/main" val="33187734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26</a:t>
            </a:fld>
            <a:endParaRPr lang="en-US" altLang="en-US"/>
          </a:p>
        </p:txBody>
      </p:sp>
    </p:spTree>
    <p:extLst>
      <p:ext uri="{BB962C8B-B14F-4D97-AF65-F5344CB8AC3E}">
        <p14:creationId xmlns:p14="http://schemas.microsoft.com/office/powerpoint/2010/main" val="2653666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endParaRPr lang="en-US" altLang="en-US" dirty="0">
              <a:sym typeface="Wingdings" panose="05000000000000000000" pitchFamily="2" charset="2"/>
            </a:endParaRP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337F6BA-6B23-475E-910C-7A0F89159E0B}" type="slidenum">
              <a:rPr lang="en-US" altLang="en-US" smtClean="0"/>
              <a:pPr>
                <a:spcBef>
                  <a:spcPct val="0"/>
                </a:spcBef>
              </a:pPr>
              <a:t>2</a:t>
            </a:fld>
            <a:endParaRPr lang="en-US" altLang="en-US" dirty="0"/>
          </a:p>
        </p:txBody>
      </p:sp>
    </p:spTree>
    <p:extLst>
      <p:ext uri="{BB962C8B-B14F-4D97-AF65-F5344CB8AC3E}">
        <p14:creationId xmlns:p14="http://schemas.microsoft.com/office/powerpoint/2010/main" val="29182798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FontTx/>
              <a:buChar char="•"/>
            </a:pPr>
            <a:r>
              <a:rPr lang="en-US" altLang="en-US" dirty="0"/>
              <a:t>Basic question – did I infringe when I downloaded the picture? Would I be liable?</a:t>
            </a:r>
          </a:p>
          <a:p>
            <a:pPr eaLnBrk="1" hangingPunct="1">
              <a:spcBef>
                <a:spcPct val="0"/>
              </a:spcBef>
              <a:buFontTx/>
              <a:buChar char="•"/>
            </a:pPr>
            <a:r>
              <a:rPr lang="en-US" altLang="en-US" dirty="0"/>
              <a:t>No - fair dealing for the purposes of education is not  infringement. </a:t>
            </a:r>
          </a:p>
          <a:p>
            <a:pPr eaLnBrk="1" hangingPunct="1">
              <a:spcBef>
                <a:spcPct val="0"/>
              </a:spcBef>
              <a:buFontTx/>
              <a:buChar char="•"/>
            </a:pPr>
            <a:r>
              <a:rPr lang="en-US" altLang="en-US" dirty="0"/>
              <a:t>POINT – laws apply on the internet as they do offline. May have some special challenges and special rules (that we’ll look at), but the basic rule applies</a:t>
            </a: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28</a:t>
            </a:fld>
            <a:endParaRPr lang="en-US" altLang="en-US"/>
          </a:p>
        </p:txBody>
      </p:sp>
    </p:spTree>
    <p:extLst>
      <p:ext uri="{BB962C8B-B14F-4D97-AF65-F5344CB8AC3E}">
        <p14:creationId xmlns:p14="http://schemas.microsoft.com/office/powerpoint/2010/main" val="23638108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sym typeface="Wingdings" panose="05000000000000000000" pitchFamily="2" charset="2"/>
              </a:rPr>
              <a:t>Inunction ordering stopping of selling of Android set-top boxes upheld by the Fed Court of Appeal</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solidFill>
                  <a:srgbClr val="FFFF00"/>
                </a:solidFill>
                <a:sym typeface="Wingdings" panose="05000000000000000000" pitchFamily="2" charset="2"/>
              </a:rPr>
              <a:t>FOLOW UP JAN 2018 - </a:t>
            </a:r>
            <a:r>
              <a:rPr lang="en-CA" sz="1200" b="1" i="0" kern="1200" dirty="0">
                <a:solidFill>
                  <a:srgbClr val="FFFF00"/>
                </a:solidFill>
                <a:effectLst/>
                <a:latin typeface="+mn-lt"/>
                <a:ea typeface="+mn-ea"/>
                <a:cs typeface="+mn-cs"/>
              </a:rPr>
              <a:t>2018 FC 66 – freetv.com cited for contempt of court by continuing to sell set-top boxes in violation of injunction (sentence to follow…)</a:t>
            </a:r>
            <a:endParaRPr lang="en-US" altLang="en-US" b="1" dirty="0">
              <a:solidFill>
                <a:srgbClr val="FFFF00"/>
              </a:solidFill>
              <a:sym typeface="Wingdings" panose="05000000000000000000" pitchFamily="2" charset="2"/>
            </a:endParaRP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29</a:t>
            </a:fld>
            <a:endParaRPr lang="en-US" altLang="en-US"/>
          </a:p>
        </p:txBody>
      </p:sp>
    </p:spTree>
    <p:extLst>
      <p:ext uri="{BB962C8B-B14F-4D97-AF65-F5344CB8AC3E}">
        <p14:creationId xmlns:p14="http://schemas.microsoft.com/office/powerpoint/2010/main" val="22803844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Separate tariff on internet-distributed songs on video games for communication? No. Tech neutrality. Purchasing on the internet is the same as buying it in a store – NOT communications to the public by telecommunications (s. 3(1)(f) of the © Act</a:t>
            </a:r>
          </a:p>
          <a:p>
            <a:r>
              <a:rPr lang="en-CA" dirty="0"/>
              <a:t>“right to reproduce </a:t>
            </a:r>
            <a:r>
              <a:rPr lang="en-CA" i="1" dirty="0"/>
              <a:t>in any material form whatsoever</a:t>
            </a:r>
            <a:r>
              <a:rPr lang="en-CA" dirty="0"/>
              <a:t>”</a:t>
            </a:r>
          </a:p>
          <a:p>
            <a:r>
              <a:rPr lang="en-CA" dirty="0"/>
              <a:t>Rothstein says keep the total fee the same, but split it between two diff royalties  (repro and </a:t>
            </a:r>
            <a:r>
              <a:rPr lang="en-CA" dirty="0" err="1"/>
              <a:t>comm</a:t>
            </a:r>
            <a:r>
              <a:rPr lang="en-CA" dirty="0"/>
              <a:t>)</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30</a:t>
            </a:fld>
            <a:endParaRPr lang="en-US" altLang="en-US"/>
          </a:p>
        </p:txBody>
      </p:sp>
    </p:spTree>
    <p:extLst>
      <p:ext uri="{BB962C8B-B14F-4D97-AF65-F5344CB8AC3E}">
        <p14:creationId xmlns:p14="http://schemas.microsoft.com/office/powerpoint/2010/main" val="16846557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Separate tariff on internet-distributed songs on video games for communication? No. Tech neutrality. Purchasing on the internet is the same as buying it in a store – NOT communications to the public by telecommunications (s. 3(1)(f) of the © Act</a:t>
            </a:r>
          </a:p>
          <a:p>
            <a:r>
              <a:rPr lang="en-CA" dirty="0"/>
              <a:t>“right to reproduce </a:t>
            </a:r>
            <a:r>
              <a:rPr lang="en-CA" i="1" dirty="0"/>
              <a:t>in any material form whatsoever</a:t>
            </a:r>
            <a:r>
              <a:rPr lang="en-CA" dirty="0"/>
              <a:t>”</a:t>
            </a:r>
          </a:p>
          <a:p>
            <a:r>
              <a:rPr lang="en-CA" dirty="0"/>
              <a:t>Rothstein says keep the total fee the same, but split it between two diff royalties  (repro and </a:t>
            </a:r>
            <a:r>
              <a:rPr lang="en-CA" dirty="0" err="1"/>
              <a:t>comm</a:t>
            </a:r>
            <a:r>
              <a:rPr lang="en-CA" dirty="0"/>
              <a:t>)</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31</a:t>
            </a:fld>
            <a:endParaRPr lang="en-US" altLang="en-US"/>
          </a:p>
        </p:txBody>
      </p:sp>
    </p:spTree>
    <p:extLst>
      <p:ext uri="{BB962C8B-B14F-4D97-AF65-F5344CB8AC3E}">
        <p14:creationId xmlns:p14="http://schemas.microsoft.com/office/powerpoint/2010/main" val="26039828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Again for completeness sake</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32</a:t>
            </a:fld>
            <a:endParaRPr lang="en-US" altLang="en-US"/>
          </a:p>
        </p:txBody>
      </p:sp>
    </p:spTree>
    <p:extLst>
      <p:ext uri="{BB962C8B-B14F-4D97-AF65-F5344CB8AC3E}">
        <p14:creationId xmlns:p14="http://schemas.microsoft.com/office/powerpoint/2010/main" val="374548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2.4(1.1) introduced as part of Copyright Mod. Act 2012, post-ESA</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33</a:t>
            </a:fld>
            <a:endParaRPr lang="en-US" altLang="en-US"/>
          </a:p>
        </p:txBody>
      </p:sp>
    </p:spTree>
    <p:extLst>
      <p:ext uri="{BB962C8B-B14F-4D97-AF65-F5344CB8AC3E}">
        <p14:creationId xmlns:p14="http://schemas.microsoft.com/office/powerpoint/2010/main" val="22796455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ESA was talking about a download! They say it right here 2.4(1.1) applies to a download</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34</a:t>
            </a:fld>
            <a:endParaRPr lang="en-US" altLang="en-US"/>
          </a:p>
        </p:txBody>
      </p:sp>
    </p:spTree>
    <p:extLst>
      <p:ext uri="{BB962C8B-B14F-4D97-AF65-F5344CB8AC3E}">
        <p14:creationId xmlns:p14="http://schemas.microsoft.com/office/powerpoint/2010/main" val="7339615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sym typeface="Wingdings" panose="05000000000000000000" pitchFamily="2" charset="2"/>
              </a:rPr>
              <a:t>Took a while to modernize our Copyright Act</a:t>
            </a:r>
          </a:p>
          <a:p>
            <a:pPr eaLnBrk="1" hangingPunct="1">
              <a:spcBef>
                <a:spcPct val="0"/>
              </a:spcBef>
            </a:pPr>
            <a:r>
              <a:rPr lang="en-US" altLang="en-US" dirty="0">
                <a:sym typeface="Wingdings" panose="05000000000000000000" pitchFamily="2" charset="2"/>
              </a:rPr>
              <a:t>The last 3 are all essentially the same</a:t>
            </a:r>
          </a:p>
          <a:p>
            <a:pPr eaLnBrk="1" hangingPunct="1">
              <a:spcBef>
                <a:spcPct val="0"/>
              </a:spcBef>
            </a:pPr>
            <a:r>
              <a:rPr lang="en-US" altLang="en-US" dirty="0">
                <a:sym typeface="Wingdings" panose="05000000000000000000" pitchFamily="2" charset="2"/>
              </a:rPr>
              <a:t>I wrote my masters thesis based on C-32, would still apply to C-11</a:t>
            </a: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35</a:t>
            </a:fld>
            <a:endParaRPr lang="en-US" altLang="en-US"/>
          </a:p>
        </p:txBody>
      </p:sp>
    </p:spTree>
    <p:extLst>
      <p:ext uri="{BB962C8B-B14F-4D97-AF65-F5344CB8AC3E}">
        <p14:creationId xmlns:p14="http://schemas.microsoft.com/office/powerpoint/2010/main" val="22209421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US" altLang="en-US" dirty="0">
                <a:sym typeface="Wingdings" panose="05000000000000000000" pitchFamily="2" charset="2"/>
              </a:rPr>
              <a:t>(a)Through (h), most of them about technology (photographers and international treaties)</a:t>
            </a:r>
          </a:p>
          <a:p>
            <a:pPr eaLnBrk="1" hangingPunct="1">
              <a:spcBef>
                <a:spcPct val="0"/>
              </a:spcBef>
              <a:defRPr/>
            </a:pPr>
            <a:r>
              <a:rPr lang="en-US" altLang="en-US" dirty="0">
                <a:sym typeface="Wingdings" panose="05000000000000000000" pitchFamily="2" charset="2"/>
              </a:rPr>
              <a:t>Also the preamble talks about the internet a lot</a:t>
            </a:r>
          </a:p>
          <a:p>
            <a:pPr eaLnBrk="1" hangingPunct="1">
              <a:spcBef>
                <a:spcPct val="0"/>
              </a:spcBef>
              <a:defRPr/>
            </a:pPr>
            <a:r>
              <a:rPr lang="en-US" altLang="en-US" dirty="0">
                <a:sym typeface="Wingdings" panose="05000000000000000000" pitchFamily="2" charset="2"/>
              </a:rPr>
              <a:t>(b) First part is 31.1 that we’ve seen</a:t>
            </a: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36</a:t>
            </a:fld>
            <a:endParaRPr lang="en-US" altLang="en-US"/>
          </a:p>
        </p:txBody>
      </p:sp>
    </p:spTree>
    <p:extLst>
      <p:ext uri="{BB962C8B-B14F-4D97-AF65-F5344CB8AC3E}">
        <p14:creationId xmlns:p14="http://schemas.microsoft.com/office/powerpoint/2010/main" val="21851989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sym typeface="Wingdings" panose="05000000000000000000" pitchFamily="2" charset="2"/>
              </a:rPr>
              <a:t>Has gotten all the press! Put me on TV and radio at least half a dozen times</a:t>
            </a:r>
          </a:p>
          <a:p>
            <a:pPr eaLnBrk="1" hangingPunct="1">
              <a:spcBef>
                <a:spcPct val="0"/>
              </a:spcBef>
            </a:pPr>
            <a:r>
              <a:rPr lang="en-US" altLang="en-US" dirty="0">
                <a:sym typeface="Wingdings" panose="05000000000000000000" pitchFamily="2" charset="2"/>
              </a:rPr>
              <a:t>31.1(4) refers to - hosting</a:t>
            </a:r>
          </a:p>
          <a:p>
            <a:pPr eaLnBrk="1" hangingPunct="1">
              <a:spcBef>
                <a:spcPct val="0"/>
              </a:spcBef>
            </a:pPr>
            <a:r>
              <a:rPr lang="en-US" altLang="en-US" dirty="0">
                <a:sym typeface="Wingdings" panose="05000000000000000000" pitchFamily="2" charset="2"/>
              </a:rPr>
              <a:t>Compare USA – “Notice and Takedown” and Many Euro countries “three strikes”</a:t>
            </a: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37</a:t>
            </a:fld>
            <a:endParaRPr lang="en-US" altLang="en-US"/>
          </a:p>
        </p:txBody>
      </p:sp>
    </p:spTree>
    <p:extLst>
      <p:ext uri="{BB962C8B-B14F-4D97-AF65-F5344CB8AC3E}">
        <p14:creationId xmlns:p14="http://schemas.microsoft.com/office/powerpoint/2010/main" val="3048841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From Michael Beauvais</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3</a:t>
            </a:fld>
            <a:endParaRPr lang="en-US" altLang="en-US"/>
          </a:p>
        </p:txBody>
      </p:sp>
    </p:spTree>
    <p:extLst>
      <p:ext uri="{BB962C8B-B14F-4D97-AF65-F5344CB8AC3E}">
        <p14:creationId xmlns:p14="http://schemas.microsoft.com/office/powerpoint/2010/main" val="36810156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Goes on and on, identifies time and date of download, title of download, etc.</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38</a:t>
            </a:fld>
            <a:endParaRPr lang="en-US" altLang="en-US"/>
          </a:p>
        </p:txBody>
      </p:sp>
    </p:spTree>
    <p:extLst>
      <p:ext uri="{BB962C8B-B14F-4D97-AF65-F5344CB8AC3E}">
        <p14:creationId xmlns:p14="http://schemas.microsoft.com/office/powerpoint/2010/main" val="23939700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Intersection of Notice and Notice and Norwich orders</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39</a:t>
            </a:fld>
            <a:endParaRPr lang="en-US" altLang="en-US"/>
          </a:p>
        </p:txBody>
      </p:sp>
    </p:spTree>
    <p:extLst>
      <p:ext uri="{BB962C8B-B14F-4D97-AF65-F5344CB8AC3E}">
        <p14:creationId xmlns:p14="http://schemas.microsoft.com/office/powerpoint/2010/main" val="4255381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40</a:t>
            </a:fld>
            <a:endParaRPr lang="en-US" altLang="en-US"/>
          </a:p>
        </p:txBody>
      </p:sp>
    </p:spTree>
    <p:extLst>
      <p:ext uri="{BB962C8B-B14F-4D97-AF65-F5344CB8AC3E}">
        <p14:creationId xmlns:p14="http://schemas.microsoft.com/office/powerpoint/2010/main" val="32283553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41</a:t>
            </a:fld>
            <a:endParaRPr lang="en-US" altLang="en-US"/>
          </a:p>
        </p:txBody>
      </p:sp>
    </p:spTree>
    <p:extLst>
      <p:ext uri="{BB962C8B-B14F-4D97-AF65-F5344CB8AC3E}">
        <p14:creationId xmlns:p14="http://schemas.microsoft.com/office/powerpoint/2010/main" val="11653608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“we’ll send it back to the motions judge” </a:t>
            </a:r>
            <a:r>
              <a:rPr lang="en-CA" dirty="0">
                <a:sym typeface="Wingdings" panose="05000000000000000000" pitchFamily="2" charset="2"/>
              </a:rPr>
              <a:t> stand by!</a:t>
            </a:r>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42</a:t>
            </a:fld>
            <a:endParaRPr lang="en-US" altLang="en-US"/>
          </a:p>
        </p:txBody>
      </p:sp>
    </p:spTree>
    <p:extLst>
      <p:ext uri="{BB962C8B-B14F-4D97-AF65-F5344CB8AC3E}">
        <p14:creationId xmlns:p14="http://schemas.microsoft.com/office/powerpoint/2010/main" val="2378861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43</a:t>
            </a:fld>
            <a:endParaRPr lang="en-US" altLang="en-US"/>
          </a:p>
        </p:txBody>
      </p:sp>
    </p:spTree>
    <p:extLst>
      <p:ext uri="{BB962C8B-B14F-4D97-AF65-F5344CB8AC3E}">
        <p14:creationId xmlns:p14="http://schemas.microsoft.com/office/powerpoint/2010/main" val="22498724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44</a:t>
            </a:fld>
            <a:endParaRPr lang="en-US" altLang="en-US"/>
          </a:p>
        </p:txBody>
      </p:sp>
    </p:spTree>
    <p:extLst>
      <p:ext uri="{BB962C8B-B14F-4D97-AF65-F5344CB8AC3E}">
        <p14:creationId xmlns:p14="http://schemas.microsoft.com/office/powerpoint/2010/main" val="16937841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a:t>Salna</a:t>
            </a:r>
            <a:r>
              <a:rPr lang="en-CA" dirty="0"/>
              <a:t> is a representative defendant, owns an apartment building which supplies wi-fi to his tenants</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45</a:t>
            </a:fld>
            <a:endParaRPr lang="en-US" altLang="en-US"/>
          </a:p>
        </p:txBody>
      </p:sp>
    </p:spTree>
    <p:extLst>
      <p:ext uri="{BB962C8B-B14F-4D97-AF65-F5344CB8AC3E}">
        <p14:creationId xmlns:p14="http://schemas.microsoft.com/office/powerpoint/2010/main" val="25795434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All that over $67.23!!!!!!</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46</a:t>
            </a:fld>
            <a:endParaRPr lang="en-US" altLang="en-US"/>
          </a:p>
        </p:txBody>
      </p:sp>
    </p:spTree>
    <p:extLst>
      <p:ext uri="{BB962C8B-B14F-4D97-AF65-F5344CB8AC3E}">
        <p14:creationId xmlns:p14="http://schemas.microsoft.com/office/powerpoint/2010/main" val="35554721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47</a:t>
            </a:fld>
            <a:endParaRPr lang="en-US" altLang="en-US"/>
          </a:p>
        </p:txBody>
      </p:sp>
    </p:spTree>
    <p:extLst>
      <p:ext uri="{BB962C8B-B14F-4D97-AF65-F5344CB8AC3E}">
        <p14:creationId xmlns:p14="http://schemas.microsoft.com/office/powerpoint/2010/main" val="1728634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a:t>Goldtv</a:t>
            </a:r>
            <a:r>
              <a:rPr lang="en-CA" dirty="0"/>
              <a:t> IPTV </a:t>
            </a:r>
          </a:p>
          <a:p>
            <a:r>
              <a:rPr lang="en-CA" dirty="0"/>
              <a:t>Thanks Michael and Qian for #2</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5</a:t>
            </a:fld>
            <a:endParaRPr lang="en-US" altLang="en-US" dirty="0"/>
          </a:p>
        </p:txBody>
      </p:sp>
    </p:spTree>
    <p:extLst>
      <p:ext uri="{BB962C8B-B14F-4D97-AF65-F5344CB8AC3E}">
        <p14:creationId xmlns:p14="http://schemas.microsoft.com/office/powerpoint/2010/main" val="41006284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48</a:t>
            </a:fld>
            <a:endParaRPr lang="en-US" altLang="en-US"/>
          </a:p>
        </p:txBody>
      </p:sp>
    </p:spTree>
    <p:extLst>
      <p:ext uri="{BB962C8B-B14F-4D97-AF65-F5344CB8AC3E}">
        <p14:creationId xmlns:p14="http://schemas.microsoft.com/office/powerpoint/2010/main" val="30083913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FontTx/>
              <a:buChar char="•"/>
            </a:pPr>
            <a:r>
              <a:rPr lang="en-US" altLang="en-US" dirty="0"/>
              <a:t>So what kind of service? </a:t>
            </a:r>
            <a:r>
              <a:rPr lang="en-US" altLang="en-US" dirty="0" err="1"/>
              <a:t>isoHunt</a:t>
            </a:r>
            <a:endParaRPr lang="en-US" altLang="en-US" dirty="0"/>
          </a:p>
          <a:p>
            <a:pPr eaLnBrk="1" hangingPunct="1">
              <a:spcBef>
                <a:spcPct val="0"/>
              </a:spcBef>
              <a:buFontTx/>
              <a:buChar char="•"/>
            </a:pPr>
            <a:r>
              <a:rPr lang="en-US" altLang="en-US" dirty="0"/>
              <a:t>Previous version of bolded phrase: “</a:t>
            </a:r>
            <a:r>
              <a:rPr lang="en-CA" altLang="en-US" dirty="0"/>
              <a:t>a service that the person knows or should have known is designed primarily to enable acts of copyright infringement”</a:t>
            </a:r>
          </a:p>
          <a:p>
            <a:pPr eaLnBrk="1" hangingPunct="1">
              <a:spcBef>
                <a:spcPct val="0"/>
              </a:spcBef>
              <a:buFontTx/>
              <a:buChar char="•"/>
            </a:pPr>
            <a:r>
              <a:rPr lang="en-CA" altLang="en-US" dirty="0" err="1"/>
              <a:t>Isohunt</a:t>
            </a:r>
            <a:r>
              <a:rPr lang="en-CA" altLang="en-US" dirty="0"/>
              <a:t> in black because it was dead already - </a:t>
            </a:r>
            <a:r>
              <a:rPr lang="en-US" altLang="en-US" i="1" dirty="0"/>
              <a:t>Columbia Pictures v. Fung</a:t>
            </a:r>
            <a:r>
              <a:rPr lang="en-US" altLang="en-US" dirty="0"/>
              <a:t>, Court of Appeals for the 9</a:t>
            </a:r>
            <a:r>
              <a:rPr lang="en-US" altLang="en-US" baseline="30000" dirty="0"/>
              <a:t>th</a:t>
            </a:r>
            <a:r>
              <a:rPr lang="en-US" altLang="en-US" dirty="0"/>
              <a:t> Circuit 2013</a:t>
            </a: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49</a:t>
            </a:fld>
            <a:endParaRPr lang="en-US" altLang="en-US"/>
          </a:p>
        </p:txBody>
      </p:sp>
    </p:spTree>
    <p:extLst>
      <p:ext uri="{BB962C8B-B14F-4D97-AF65-F5344CB8AC3E}">
        <p14:creationId xmlns:p14="http://schemas.microsoft.com/office/powerpoint/2010/main" val="19651989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Factors from the legislature, but echo jurisprudence, especially CCH and the </a:t>
            </a:r>
            <a:r>
              <a:rPr lang="en-US" altLang="en-US" dirty="0" err="1"/>
              <a:t>Grokster</a:t>
            </a:r>
            <a:r>
              <a:rPr lang="en-US" altLang="en-US" dirty="0"/>
              <a:t> case in the US</a:t>
            </a: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50</a:t>
            </a:fld>
            <a:endParaRPr lang="en-US" altLang="en-US"/>
          </a:p>
        </p:txBody>
      </p:sp>
    </p:spTree>
    <p:extLst>
      <p:ext uri="{BB962C8B-B14F-4D97-AF65-F5344CB8AC3E}">
        <p14:creationId xmlns:p14="http://schemas.microsoft.com/office/powerpoint/2010/main" val="34165914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US" altLang="en-US" dirty="0"/>
              <a:t>So the legislator has allowed us to make mash-ups</a:t>
            </a:r>
          </a:p>
          <a:p>
            <a:pPr>
              <a:buFontTx/>
              <a:buChar char="•"/>
            </a:pPr>
            <a:r>
              <a:rPr lang="en-US" altLang="en-US" dirty="0"/>
              <a:t>We have a “shield” against copyright violation </a:t>
            </a:r>
          </a:p>
          <a:p>
            <a:pPr>
              <a:buFontTx/>
              <a:buChar char="•"/>
            </a:pPr>
            <a:r>
              <a:rPr lang="en-US" altLang="en-US" dirty="0"/>
              <a:t>Non commercial </a:t>
            </a:r>
            <a:r>
              <a:rPr lang="en-US" altLang="en-US" dirty="0">
                <a:sym typeface="Wingdings" panose="05000000000000000000" pitchFamily="2" charset="2"/>
              </a:rPr>
              <a:t> “solely for non-commercial purposes”  What if I make a few pennies of ads on my YouTube page?</a:t>
            </a:r>
            <a:endParaRPr lang="en-US" altLang="en-US" dirty="0"/>
          </a:p>
          <a:p>
            <a:pPr>
              <a:buFontTx/>
              <a:buChar char="•"/>
            </a:pPr>
            <a:r>
              <a:rPr lang="en-US" altLang="en-US" dirty="0"/>
              <a:t>Are we violating moral rights? (moral rights – integrity of the work, section 14.1 of the Act)</a:t>
            </a:r>
            <a:endParaRPr lang="en-CA" altLang="en-US" dirty="0"/>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51</a:t>
            </a:fld>
            <a:endParaRPr lang="en-US" altLang="en-US"/>
          </a:p>
        </p:txBody>
      </p:sp>
    </p:spTree>
    <p:extLst>
      <p:ext uri="{BB962C8B-B14F-4D97-AF65-F5344CB8AC3E}">
        <p14:creationId xmlns:p14="http://schemas.microsoft.com/office/powerpoint/2010/main" val="42120089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52</a:t>
            </a:fld>
            <a:endParaRPr lang="en-US" altLang="en-US"/>
          </a:p>
        </p:txBody>
      </p:sp>
    </p:spTree>
    <p:extLst>
      <p:ext uri="{BB962C8B-B14F-4D97-AF65-F5344CB8AC3E}">
        <p14:creationId xmlns:p14="http://schemas.microsoft.com/office/powerpoint/2010/main" val="29859901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24 / 24.1 </a:t>
            </a:r>
            <a:r>
              <a:rPr lang="en-CA" dirty="0">
                <a:sym typeface="Wingdings" panose="05000000000000000000" pitchFamily="2" charset="2"/>
              </a:rPr>
              <a:t> provision of Telecommunications services by </a:t>
            </a:r>
            <a:r>
              <a:rPr lang="en-CA" dirty="0" err="1">
                <a:sym typeface="Wingdings" panose="05000000000000000000" pitchFamily="2" charset="2"/>
              </a:rPr>
              <a:t>Cdn</a:t>
            </a:r>
            <a:r>
              <a:rPr lang="en-CA" dirty="0">
                <a:sym typeface="Wingdings" panose="05000000000000000000" pitchFamily="2" charset="2"/>
              </a:rPr>
              <a:t> carriers (thus ISPs) subject to certain conditions of CRTC, CRTC can impose conditions</a:t>
            </a:r>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53</a:t>
            </a:fld>
            <a:endParaRPr lang="en-US" altLang="en-US" dirty="0"/>
          </a:p>
        </p:txBody>
      </p:sp>
    </p:spTree>
    <p:extLst>
      <p:ext uri="{BB962C8B-B14F-4D97-AF65-F5344CB8AC3E}">
        <p14:creationId xmlns:p14="http://schemas.microsoft.com/office/powerpoint/2010/main" val="21234663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24 / 24.1 </a:t>
            </a:r>
            <a:r>
              <a:rPr lang="en-CA" dirty="0">
                <a:sym typeface="Wingdings" panose="05000000000000000000" pitchFamily="2" charset="2"/>
              </a:rPr>
              <a:t> provision of Telecommunications services by </a:t>
            </a:r>
            <a:r>
              <a:rPr lang="en-CA" dirty="0" err="1">
                <a:sym typeface="Wingdings" panose="05000000000000000000" pitchFamily="2" charset="2"/>
              </a:rPr>
              <a:t>Cdn</a:t>
            </a:r>
            <a:r>
              <a:rPr lang="en-CA" dirty="0">
                <a:sym typeface="Wingdings" panose="05000000000000000000" pitchFamily="2" charset="2"/>
              </a:rPr>
              <a:t> carriers (thus ISPs) subject to certain conditions of CRTC, CRTC can impose conditions</a:t>
            </a:r>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54</a:t>
            </a:fld>
            <a:endParaRPr lang="en-US" altLang="en-US" dirty="0"/>
          </a:p>
        </p:txBody>
      </p:sp>
    </p:spTree>
    <p:extLst>
      <p:ext uri="{BB962C8B-B14F-4D97-AF65-F5344CB8AC3E}">
        <p14:creationId xmlns:p14="http://schemas.microsoft.com/office/powerpoint/2010/main" val="40809591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a:t>Goldtv</a:t>
            </a:r>
            <a:r>
              <a:rPr lang="en-CA" dirty="0"/>
              <a:t> – “IPTV” Internet Protocol TV</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55</a:t>
            </a:fld>
            <a:endParaRPr lang="en-US" altLang="en-US"/>
          </a:p>
        </p:txBody>
      </p:sp>
    </p:spTree>
    <p:extLst>
      <p:ext uri="{BB962C8B-B14F-4D97-AF65-F5344CB8AC3E}">
        <p14:creationId xmlns:p14="http://schemas.microsoft.com/office/powerpoint/2010/main" val="26233512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FontTx/>
              <a:buChar char="•"/>
            </a:pPr>
            <a:r>
              <a:rPr lang="en-US" altLang="en-US" dirty="0">
                <a:sym typeface="Wingdings" panose="05000000000000000000" pitchFamily="2" charset="2"/>
              </a:rPr>
              <a:t>Anyone know what ICANN does?</a:t>
            </a:r>
          </a:p>
          <a:p>
            <a:pPr eaLnBrk="1" hangingPunct="1">
              <a:spcBef>
                <a:spcPct val="0"/>
              </a:spcBef>
              <a:buFontTx/>
              <a:buChar char="•"/>
            </a:pPr>
            <a:r>
              <a:rPr lang="en-US" altLang="en-US" dirty="0">
                <a:sym typeface="Wingdings" panose="05000000000000000000" pitchFamily="2" charset="2"/>
              </a:rPr>
              <a:t>Administers the top level domain (TLD) </a:t>
            </a:r>
            <a:r>
              <a:rPr lang="en-US" altLang="en-US" dirty="0" err="1">
                <a:sym typeface="Wingdings" panose="05000000000000000000" pitchFamily="2" charset="2"/>
              </a:rPr>
              <a:t>stystem</a:t>
            </a:r>
            <a:endParaRPr lang="en-US" altLang="en-US" dirty="0">
              <a:sym typeface="Wingdings" panose="05000000000000000000" pitchFamily="2" charset="2"/>
            </a:endParaRP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58</a:t>
            </a:fld>
            <a:endParaRPr lang="en-US" altLang="en-US"/>
          </a:p>
        </p:txBody>
      </p:sp>
    </p:spTree>
    <p:extLst>
      <p:ext uri="{BB962C8B-B14F-4D97-AF65-F5344CB8AC3E}">
        <p14:creationId xmlns:p14="http://schemas.microsoft.com/office/powerpoint/2010/main" val="35936098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FontTx/>
              <a:buChar char="•"/>
            </a:pPr>
            <a:r>
              <a:rPr lang="en-US" altLang="en-US" dirty="0">
                <a:sym typeface="Wingdings" panose="05000000000000000000" pitchFamily="2" charset="2"/>
              </a:rPr>
              <a:t>UDRP settles domain names disputes</a:t>
            </a:r>
          </a:p>
          <a:p>
            <a:pPr eaLnBrk="1" hangingPunct="1">
              <a:spcBef>
                <a:spcPct val="0"/>
              </a:spcBef>
              <a:buFontTx/>
              <a:buChar char="•"/>
            </a:pPr>
            <a:r>
              <a:rPr lang="en-US" altLang="en-US" dirty="0">
                <a:sym typeface="Wingdings" panose="05000000000000000000" pitchFamily="2" charset="2"/>
              </a:rPr>
              <a:t>Trademark is the key to winning a Domain Name dispute</a:t>
            </a: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59</a:t>
            </a:fld>
            <a:endParaRPr lang="en-US" altLang="en-US"/>
          </a:p>
        </p:txBody>
      </p:sp>
    </p:spTree>
    <p:extLst>
      <p:ext uri="{BB962C8B-B14F-4D97-AF65-F5344CB8AC3E}">
        <p14:creationId xmlns:p14="http://schemas.microsoft.com/office/powerpoint/2010/main" val="3586145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Note NDPs and Greens too</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6</a:t>
            </a:fld>
            <a:endParaRPr lang="en-US" altLang="en-US"/>
          </a:p>
        </p:txBody>
      </p:sp>
    </p:spTree>
    <p:extLst>
      <p:ext uri="{BB962C8B-B14F-4D97-AF65-F5344CB8AC3E}">
        <p14:creationId xmlns:p14="http://schemas.microsoft.com/office/powerpoint/2010/main" val="11268377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61</a:t>
            </a:fld>
            <a:endParaRPr lang="en-US" altLang="en-US" dirty="0"/>
          </a:p>
        </p:txBody>
      </p:sp>
    </p:spTree>
    <p:extLst>
      <p:ext uri="{BB962C8B-B14F-4D97-AF65-F5344CB8AC3E}">
        <p14:creationId xmlns:p14="http://schemas.microsoft.com/office/powerpoint/2010/main" val="40487090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sym typeface="Wingdings" panose="05000000000000000000" pitchFamily="2" charset="2"/>
              </a:rPr>
              <a:t>PIPEDA pronounced….</a:t>
            </a:r>
            <a:endParaRPr lang="en-CA" dirty="0"/>
          </a:p>
          <a:p>
            <a:endParaRPr lang="en-CA" dirty="0"/>
          </a:p>
          <a:p>
            <a:r>
              <a:rPr lang="en-CA" dirty="0"/>
              <a:t>Privacy!</a:t>
            </a:r>
          </a:p>
          <a:p>
            <a:r>
              <a:rPr lang="en-CA" dirty="0"/>
              <a:t>BUT “Informational privacy” </a:t>
            </a:r>
            <a:r>
              <a:rPr lang="en-CA" dirty="0">
                <a:sym typeface="Wingdings" panose="05000000000000000000" pitchFamily="2" charset="2"/>
              </a:rPr>
              <a:t> see R v Spencer later</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62</a:t>
            </a:fld>
            <a:endParaRPr lang="en-US" altLang="en-US" dirty="0"/>
          </a:p>
        </p:txBody>
      </p:sp>
    </p:spTree>
    <p:extLst>
      <p:ext uri="{BB962C8B-B14F-4D97-AF65-F5344CB8AC3E}">
        <p14:creationId xmlns:p14="http://schemas.microsoft.com/office/powerpoint/2010/main" val="2282361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Thanks Qian again</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7</a:t>
            </a:fld>
            <a:endParaRPr lang="en-US" altLang="en-US"/>
          </a:p>
        </p:txBody>
      </p:sp>
    </p:spTree>
    <p:extLst>
      <p:ext uri="{BB962C8B-B14F-4D97-AF65-F5344CB8AC3E}">
        <p14:creationId xmlns:p14="http://schemas.microsoft.com/office/powerpoint/2010/main" val="3916845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9</a:t>
            </a:fld>
            <a:endParaRPr lang="en-US" altLang="en-US" dirty="0"/>
          </a:p>
        </p:txBody>
      </p:sp>
    </p:spTree>
    <p:extLst>
      <p:ext uri="{BB962C8B-B14F-4D97-AF65-F5344CB8AC3E}">
        <p14:creationId xmlns:p14="http://schemas.microsoft.com/office/powerpoint/2010/main" val="33542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11</a:t>
            </a:fld>
            <a:endParaRPr lang="en-US" altLang="en-US"/>
          </a:p>
        </p:txBody>
      </p:sp>
    </p:spTree>
    <p:extLst>
      <p:ext uri="{BB962C8B-B14F-4D97-AF65-F5344CB8AC3E}">
        <p14:creationId xmlns:p14="http://schemas.microsoft.com/office/powerpoint/2010/main" val="2657677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dirty="0">
                <a:sym typeface="Wingdings" panose="05000000000000000000" pitchFamily="2" charset="2"/>
              </a:rPr>
              <a:t>actual file of mine from 2003!</a:t>
            </a:r>
            <a:endParaRPr lang="en-US" altLang="en-US" dirty="0"/>
          </a:p>
          <a:p>
            <a:pPr eaLnBrk="1" hangingPunct="1">
              <a:spcBef>
                <a:spcPct val="0"/>
              </a:spcBef>
            </a:pPr>
            <a:r>
              <a:rPr lang="en-US" altLang="en-US" dirty="0"/>
              <a:t>Computer user somewhere in Europe, Online casino with a server on some island somewhere (Malta big home for online gambling), gambler’s bank in Hong Kong, payment processor in Montreal, uses a bank in Trinidad, credit card companies in New York</a:t>
            </a:r>
          </a:p>
          <a:p>
            <a:pPr eaLnBrk="1" hangingPunct="1">
              <a:spcBef>
                <a:spcPct val="0"/>
              </a:spcBef>
            </a:pPr>
            <a:r>
              <a:rPr lang="en-US" altLang="en-US" b="1" dirty="0"/>
              <a:t>Something going on in Canada – should a case like this be heard in Canada? </a:t>
            </a:r>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12</a:t>
            </a:fld>
            <a:endParaRPr lang="en-US" altLang="en-US" dirty="0"/>
          </a:p>
        </p:txBody>
      </p:sp>
    </p:spTree>
    <p:extLst>
      <p:ext uri="{BB962C8B-B14F-4D97-AF65-F5344CB8AC3E}">
        <p14:creationId xmlns:p14="http://schemas.microsoft.com/office/powerpoint/2010/main" val="1853208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Footer Placeholder 4"/>
          <p:cNvSpPr>
            <a:spLocks noGrp="1"/>
          </p:cNvSpPr>
          <p:nvPr>
            <p:ph type="ftr" sz="quarter" idx="10"/>
          </p:nvPr>
        </p:nvSpPr>
        <p:spPr/>
        <p:txBody>
          <a:bodyPr/>
          <a:lstStyle>
            <a:lvl1pPr>
              <a:defRPr/>
            </a:lvl1pPr>
          </a:lstStyle>
          <a:p>
            <a:pPr>
              <a:defRPr/>
            </a:pPr>
            <a:r>
              <a:rPr lang="en-CA"/>
              <a:t>Class 4</a:t>
            </a:r>
            <a:endParaRPr lang="en-US"/>
          </a:p>
        </p:txBody>
      </p:sp>
    </p:spTree>
    <p:extLst>
      <p:ext uri="{BB962C8B-B14F-4D97-AF65-F5344CB8AC3E}">
        <p14:creationId xmlns:p14="http://schemas.microsoft.com/office/powerpoint/2010/main" val="194830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6307138"/>
            <a:ext cx="360362"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CFFFB31-3CF5-4128-9614-A5C2B74F8E4F}" type="datetime1">
              <a:rPr lang="en-US" smtClean="0"/>
              <a:t>9/23/2019</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Class 4</a:t>
            </a:r>
            <a:endParaRPr lang="en-US" dirty="0"/>
          </a:p>
        </p:txBody>
      </p:sp>
      <p:sp>
        <p:nvSpPr>
          <p:cNvPr id="7"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8A223135-7931-458C-A838-76B856FEE72B}" type="slidenum">
              <a:rPr lang="en-US" altLang="en-US"/>
              <a:pPr>
                <a:defRPr/>
              </a:pPr>
              <a:t>‹#›</a:t>
            </a:fld>
            <a:endParaRPr lang="en-US" altLang="en-US"/>
          </a:p>
        </p:txBody>
      </p:sp>
      <p:pic>
        <p:nvPicPr>
          <p:cNvPr id="8" name="Picture 7">
            <a:extLst>
              <a:ext uri="{FF2B5EF4-FFF2-40B4-BE49-F238E27FC236}">
                <a16:creationId xmlns:a16="http://schemas.microsoft.com/office/drawing/2014/main" id="{206140A0-D7CC-4F95-87F6-DDC2D05354B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5953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2D15838-B821-4F08-B188-470D0F4DD7B6}" type="datetime1">
              <a:rPr lang="en-US" smtClean="0"/>
              <a:t>9/23/2019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Class 4</a:t>
            </a:r>
            <a:endParaRPr lang="en-US" dirty="0"/>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29D2E5E5-4F0E-4780-8A50-DA9333DCE07A}" type="slidenum">
              <a:rPr lang="en-US" altLang="en-US"/>
              <a:pPr>
                <a:defRPr/>
              </a:pPr>
              <a:t>‹#›</a:t>
            </a:fld>
            <a:endParaRPr lang="en-US" altLang="en-US"/>
          </a:p>
        </p:txBody>
      </p:sp>
      <p:pic>
        <p:nvPicPr>
          <p:cNvPr id="7" name="Picture 6">
            <a:extLst>
              <a:ext uri="{FF2B5EF4-FFF2-40B4-BE49-F238E27FC236}">
                <a16:creationId xmlns:a16="http://schemas.microsoft.com/office/drawing/2014/main" id="{DCE14781-106A-463B-B48B-67A32C513B6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Allen_ICON white on light blue.jpg">
            <a:extLst>
              <a:ext uri="{FF2B5EF4-FFF2-40B4-BE49-F238E27FC236}">
                <a16:creationId xmlns:a16="http://schemas.microsoft.com/office/drawing/2014/main" id="{199AD9F2-C4B2-4821-90F6-E9F7A449619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9619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0"/>
          </p:nvPr>
        </p:nvSpPr>
        <p:spPr/>
        <p:txBody>
          <a:bodyPr/>
          <a:lstStyle>
            <a:lvl1pPr>
              <a:defRPr/>
            </a:lvl1pPr>
          </a:lstStyle>
          <a:p>
            <a:pPr>
              <a:defRPr/>
            </a:pPr>
            <a:fld id="{91C15E69-89BA-493F-872D-CD5291D798DD}" type="datetime1">
              <a:rPr lang="en-US" smtClean="0"/>
              <a:t>9/23/2019</a:t>
            </a:fld>
            <a:endParaRPr lang="en-US"/>
          </a:p>
        </p:txBody>
      </p:sp>
      <p:sp>
        <p:nvSpPr>
          <p:cNvPr id="7" name="Footer Placeholder 4"/>
          <p:cNvSpPr>
            <a:spLocks noGrp="1"/>
          </p:cNvSpPr>
          <p:nvPr>
            <p:ph type="ftr" sz="quarter" idx="11"/>
          </p:nvPr>
        </p:nvSpPr>
        <p:spPr/>
        <p:txBody>
          <a:bodyPr/>
          <a:lstStyle>
            <a:lvl1pPr>
              <a:defRPr/>
            </a:lvl1pPr>
          </a:lstStyle>
          <a:p>
            <a:pPr>
              <a:defRPr/>
            </a:pPr>
            <a:r>
              <a:rPr lang="en-US"/>
              <a:t>Class 4</a:t>
            </a:r>
            <a:endParaRPr lang="en-US" dirty="0"/>
          </a:p>
        </p:txBody>
      </p:sp>
      <p:sp>
        <p:nvSpPr>
          <p:cNvPr id="8" name="Slide Number Placeholder 5"/>
          <p:cNvSpPr>
            <a:spLocks noGrp="1"/>
          </p:cNvSpPr>
          <p:nvPr>
            <p:ph type="sldNum"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721317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031" y="2420888"/>
            <a:ext cx="7772400" cy="2304256"/>
          </a:xfrm>
        </p:spPr>
        <p:txBody>
          <a:bodyPr anchor="t"/>
          <a:lstStyle>
            <a:lvl1pPr algn="ctr">
              <a:defRPr sz="4800" b="1" cap="all"/>
            </a:lvl1pPr>
          </a:lstStyle>
          <a:p>
            <a:r>
              <a:rPr lang="en-US" dirty="0"/>
              <a:t>Click to edit Master title style</a:t>
            </a:r>
          </a:p>
        </p:txBody>
      </p:sp>
      <p:sp>
        <p:nvSpPr>
          <p:cNvPr id="4" name="Date Placeholder 3"/>
          <p:cNvSpPr>
            <a:spLocks noGrp="1"/>
          </p:cNvSpPr>
          <p:nvPr>
            <p:ph type="dt" sz="half" idx="10"/>
          </p:nvPr>
        </p:nvSpPr>
        <p:spPr/>
        <p:txBody>
          <a:bodyPr/>
          <a:lstStyle>
            <a:lvl1pPr>
              <a:defRPr/>
            </a:lvl1pPr>
          </a:lstStyle>
          <a:p>
            <a:pPr>
              <a:defRPr/>
            </a:pPr>
            <a:fld id="{6AA9B94C-836F-46F5-912E-B0BA94BDDFCC}" type="datetime1">
              <a:rPr lang="en-US" smtClean="0"/>
              <a:t>9/23/2019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Class 4</a:t>
            </a:r>
            <a:endParaRPr lang="en-US" dirty="0"/>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D091C7B2-14AE-4FBB-A2BD-E9D08F552414}" type="slidenum">
              <a:rPr lang="en-US" altLang="en-US"/>
              <a:pPr>
                <a:defRPr/>
              </a:pPr>
              <a:t>‹#›</a:t>
            </a:fld>
            <a:r>
              <a:rPr lang="en-US" altLang="en-US"/>
              <a:t>(client logo)</a:t>
            </a:r>
          </a:p>
        </p:txBody>
      </p:sp>
      <p:pic>
        <p:nvPicPr>
          <p:cNvPr id="7" name="Picture 7">
            <a:extLst>
              <a:ext uri="{FF2B5EF4-FFF2-40B4-BE49-F238E27FC236}">
                <a16:creationId xmlns:a16="http://schemas.microsoft.com/office/drawing/2014/main" id="{E9B78BEF-E118-444E-965A-88EF3594BA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Allen_ICON white on light blue.jpg">
            <a:extLst>
              <a:ext uri="{FF2B5EF4-FFF2-40B4-BE49-F238E27FC236}">
                <a16:creationId xmlns:a16="http://schemas.microsoft.com/office/drawing/2014/main" id="{90AAE493-2897-41ED-9841-427C2EE37A7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5711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p:txBody>
          <a:bodyPr/>
          <a:lstStyle>
            <a:lvl1pPr>
              <a:defRPr/>
            </a:lvl1pPr>
          </a:lstStyle>
          <a:p>
            <a:pPr>
              <a:defRPr/>
            </a:pPr>
            <a:fld id="{8790C7E8-4726-4C59-A156-D7F87159ED14}" type="datetime1">
              <a:rPr lang="en-US" smtClean="0"/>
              <a:t>9/23/2019</a:t>
            </a:fld>
            <a:endParaRPr lang="en-US"/>
          </a:p>
        </p:txBody>
      </p:sp>
      <p:sp>
        <p:nvSpPr>
          <p:cNvPr id="8" name="Footer Placeholder 5"/>
          <p:cNvSpPr>
            <a:spLocks noGrp="1"/>
          </p:cNvSpPr>
          <p:nvPr>
            <p:ph type="ftr" sz="quarter" idx="11"/>
          </p:nvPr>
        </p:nvSpPr>
        <p:spPr/>
        <p:txBody>
          <a:bodyPr/>
          <a:lstStyle>
            <a:lvl1pPr>
              <a:defRPr/>
            </a:lvl1pPr>
          </a:lstStyle>
          <a:p>
            <a:pPr>
              <a:defRPr/>
            </a:pPr>
            <a:r>
              <a:rPr lang="en-US"/>
              <a:t>Class 4</a:t>
            </a:r>
            <a:endParaRPr lang="en-US" dirty="0"/>
          </a:p>
        </p:txBody>
      </p:sp>
      <p:sp>
        <p:nvSpPr>
          <p:cNvPr id="9"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A6168743-A747-4F7A-B9D3-3A738CEB33C8}" type="slidenum">
              <a:rPr lang="en-US" altLang="en-US"/>
              <a:pPr>
                <a:defRPr/>
              </a:pPr>
              <a:t>‹#›</a:t>
            </a:fld>
            <a:endParaRPr lang="en-US" altLang="en-US"/>
          </a:p>
        </p:txBody>
      </p:sp>
      <p:pic>
        <p:nvPicPr>
          <p:cNvPr id="11" name="Picture 7">
            <a:extLst>
              <a:ext uri="{FF2B5EF4-FFF2-40B4-BE49-F238E27FC236}">
                <a16:creationId xmlns:a16="http://schemas.microsoft.com/office/drawing/2014/main" id="{E958F104-4243-4A21-B453-B5DB612A8D2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4260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p:cNvSpPr>
            <a:spLocks noGrp="1"/>
          </p:cNvSpPr>
          <p:nvPr>
            <p:ph type="dt" sz="half" idx="10"/>
          </p:nvPr>
        </p:nvSpPr>
        <p:spPr/>
        <p:txBody>
          <a:bodyPr/>
          <a:lstStyle>
            <a:lvl1pPr>
              <a:defRPr/>
            </a:lvl1pPr>
          </a:lstStyle>
          <a:p>
            <a:pPr>
              <a:defRPr/>
            </a:pPr>
            <a:fld id="{954818A8-6CA5-4904-9B4D-59EB77EE75D2}" type="datetime1">
              <a:rPr lang="en-US" smtClean="0"/>
              <a:t>9/23/2019</a:t>
            </a:fld>
            <a:endParaRPr lang="en-US"/>
          </a:p>
        </p:txBody>
      </p:sp>
      <p:sp>
        <p:nvSpPr>
          <p:cNvPr id="10" name="Footer Placeholder 7"/>
          <p:cNvSpPr>
            <a:spLocks noGrp="1"/>
          </p:cNvSpPr>
          <p:nvPr>
            <p:ph type="ftr" sz="quarter" idx="11"/>
          </p:nvPr>
        </p:nvSpPr>
        <p:spPr/>
        <p:txBody>
          <a:bodyPr/>
          <a:lstStyle>
            <a:lvl1pPr>
              <a:defRPr/>
            </a:lvl1pPr>
          </a:lstStyle>
          <a:p>
            <a:pPr>
              <a:defRPr/>
            </a:pPr>
            <a:r>
              <a:rPr lang="en-US"/>
              <a:t>Class 4</a:t>
            </a:r>
            <a:endParaRPr lang="en-US" dirty="0"/>
          </a:p>
        </p:txBody>
      </p:sp>
      <p:sp>
        <p:nvSpPr>
          <p:cNvPr id="11" name="Slide Number Placeholder 8"/>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98C259BA-E3DB-4675-9733-0A02C6B20309}" type="slidenum">
              <a:rPr lang="en-US" altLang="en-US"/>
              <a:pPr>
                <a:defRPr/>
              </a:pPr>
              <a:t>‹#›</a:t>
            </a:fld>
            <a:endParaRPr lang="en-US" altLang="en-US"/>
          </a:p>
        </p:txBody>
      </p:sp>
      <p:pic>
        <p:nvPicPr>
          <p:cNvPr id="13" name="Picture 7">
            <a:extLst>
              <a:ext uri="{FF2B5EF4-FFF2-40B4-BE49-F238E27FC236}">
                <a16:creationId xmlns:a16="http://schemas.microsoft.com/office/drawing/2014/main" id="{5A1E139B-096E-4513-8055-27C45DA5022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6440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5" name="Date Placeholder 2"/>
          <p:cNvSpPr>
            <a:spLocks noGrp="1"/>
          </p:cNvSpPr>
          <p:nvPr>
            <p:ph type="dt" sz="half" idx="10"/>
          </p:nvPr>
        </p:nvSpPr>
        <p:spPr/>
        <p:txBody>
          <a:bodyPr/>
          <a:lstStyle>
            <a:lvl1pPr>
              <a:defRPr/>
            </a:lvl1pPr>
          </a:lstStyle>
          <a:p>
            <a:pPr>
              <a:defRPr/>
            </a:pPr>
            <a:fld id="{7E4FEBAB-D4DA-4066-A06F-FA47333564A1}" type="datetime1">
              <a:rPr lang="en-US" smtClean="0"/>
              <a:t>9/23/2019</a:t>
            </a:fld>
            <a:endParaRPr lang="en-US"/>
          </a:p>
        </p:txBody>
      </p:sp>
      <p:sp>
        <p:nvSpPr>
          <p:cNvPr id="6" name="Footer Placeholder 3"/>
          <p:cNvSpPr>
            <a:spLocks noGrp="1"/>
          </p:cNvSpPr>
          <p:nvPr>
            <p:ph type="ftr" sz="quarter" idx="11"/>
          </p:nvPr>
        </p:nvSpPr>
        <p:spPr/>
        <p:txBody>
          <a:bodyPr/>
          <a:lstStyle>
            <a:lvl1pPr>
              <a:defRPr/>
            </a:lvl1pPr>
          </a:lstStyle>
          <a:p>
            <a:pPr>
              <a:defRPr/>
            </a:pPr>
            <a:r>
              <a:rPr lang="en-US"/>
              <a:t>Class 4</a:t>
            </a:r>
            <a:endParaRPr lang="en-US" dirty="0"/>
          </a:p>
        </p:txBody>
      </p:sp>
      <p:sp>
        <p:nvSpPr>
          <p:cNvPr id="7" name="Slide Number Placeholder 4"/>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9D821BB1-E660-4A9B-8F1B-148BB884234C}" type="slidenum">
              <a:rPr lang="en-US" altLang="en-US"/>
              <a:pPr>
                <a:defRPr/>
              </a:pPr>
              <a:t>‹#›</a:t>
            </a:fld>
            <a:endParaRPr lang="en-US" altLang="en-US"/>
          </a:p>
        </p:txBody>
      </p:sp>
      <p:pic>
        <p:nvPicPr>
          <p:cNvPr id="8" name="Picture 7">
            <a:extLst>
              <a:ext uri="{FF2B5EF4-FFF2-40B4-BE49-F238E27FC236}">
                <a16:creationId xmlns:a16="http://schemas.microsoft.com/office/drawing/2014/main" id="{000D590D-66AC-4376-9707-569C4285D32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520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1"/>
          <p:cNvSpPr>
            <a:spLocks noGrp="1"/>
          </p:cNvSpPr>
          <p:nvPr>
            <p:ph type="dt" sz="half" idx="10"/>
          </p:nvPr>
        </p:nvSpPr>
        <p:spPr/>
        <p:txBody>
          <a:bodyPr/>
          <a:lstStyle>
            <a:lvl1pPr>
              <a:defRPr/>
            </a:lvl1pPr>
          </a:lstStyle>
          <a:p>
            <a:pPr>
              <a:defRPr/>
            </a:pPr>
            <a:fld id="{C3BCF08F-FC04-4E70-9A79-C0DAC6EF9858}" type="datetime1">
              <a:rPr lang="en-US" smtClean="0"/>
              <a:t>9/23/2019</a:t>
            </a:fld>
            <a:endParaRPr lang="en-US"/>
          </a:p>
        </p:txBody>
      </p:sp>
      <p:sp>
        <p:nvSpPr>
          <p:cNvPr id="5" name="Footer Placeholder 2"/>
          <p:cNvSpPr>
            <a:spLocks noGrp="1"/>
          </p:cNvSpPr>
          <p:nvPr>
            <p:ph type="ftr" sz="quarter" idx="11"/>
          </p:nvPr>
        </p:nvSpPr>
        <p:spPr/>
        <p:txBody>
          <a:bodyPr/>
          <a:lstStyle>
            <a:lvl1pPr>
              <a:defRPr/>
            </a:lvl1pPr>
          </a:lstStyle>
          <a:p>
            <a:pPr>
              <a:defRPr/>
            </a:pPr>
            <a:r>
              <a:rPr lang="en-CA"/>
              <a:t>Class 4</a:t>
            </a:r>
            <a:endParaRPr lang="en-US" dirty="0"/>
          </a:p>
        </p:txBody>
      </p:sp>
      <p:pic>
        <p:nvPicPr>
          <p:cNvPr id="7" name="Picture 7">
            <a:extLst>
              <a:ext uri="{FF2B5EF4-FFF2-40B4-BE49-F238E27FC236}">
                <a16:creationId xmlns:a16="http://schemas.microsoft.com/office/drawing/2014/main" id="{A8874726-107F-4A14-9886-002CD10926F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890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a:lvl1pPr>
          </a:lstStyle>
          <a:p>
            <a:pPr>
              <a:defRPr/>
            </a:pPr>
            <a:fld id="{D032C642-0175-424E-A99A-8256F10E11F4}" type="datetime1">
              <a:rPr lang="en-US" smtClean="0"/>
              <a:t>9/23/2019</a:t>
            </a:fld>
            <a:endParaRPr lang="en-US"/>
          </a:p>
        </p:txBody>
      </p:sp>
      <p:sp>
        <p:nvSpPr>
          <p:cNvPr id="7" name="Footer Placeholder 5"/>
          <p:cNvSpPr>
            <a:spLocks noGrp="1"/>
          </p:cNvSpPr>
          <p:nvPr>
            <p:ph type="ftr" sz="quarter" idx="11"/>
          </p:nvPr>
        </p:nvSpPr>
        <p:spPr/>
        <p:txBody>
          <a:bodyPr/>
          <a:lstStyle>
            <a:lvl1pPr>
              <a:defRPr/>
            </a:lvl1pPr>
          </a:lstStyle>
          <a:p>
            <a:pPr>
              <a:defRPr/>
            </a:pPr>
            <a:r>
              <a:rPr lang="en-US"/>
              <a:t>Class 4</a:t>
            </a:r>
            <a:endParaRPr lang="en-US" dirty="0"/>
          </a:p>
        </p:txBody>
      </p:sp>
      <p:sp>
        <p:nvSpPr>
          <p:cNvPr id="8"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6DBC6869-B077-40DB-A211-F096FCE5397F}" type="slidenum">
              <a:rPr lang="en-US" altLang="en-US"/>
              <a:pPr>
                <a:defRPr/>
              </a:pPr>
              <a:t>‹#›</a:t>
            </a:fld>
            <a:endParaRPr lang="en-US" altLang="en-US"/>
          </a:p>
        </p:txBody>
      </p:sp>
      <p:pic>
        <p:nvPicPr>
          <p:cNvPr id="9" name="Picture 8">
            <a:extLst>
              <a:ext uri="{FF2B5EF4-FFF2-40B4-BE49-F238E27FC236}">
                <a16:creationId xmlns:a16="http://schemas.microsoft.com/office/drawing/2014/main" id="{A0D150B7-3B5E-49AB-9E0C-E12CB3B54E7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Allen_ICON white on light blue.jpg">
            <a:extLst>
              <a:ext uri="{FF2B5EF4-FFF2-40B4-BE49-F238E27FC236}">
                <a16:creationId xmlns:a16="http://schemas.microsoft.com/office/drawing/2014/main" id="{8A75FF3E-4A67-4805-AB80-8FF16FC7D45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1829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6CE990A2-6185-4A99-BFB7-AEC625AE46A6}" type="datetime1">
              <a:rPr lang="en-US" smtClean="0"/>
              <a:t>9/23/2019</a:t>
            </a:fld>
            <a:endParaRPr lang="en-US"/>
          </a:p>
        </p:txBody>
      </p:sp>
      <p:sp>
        <p:nvSpPr>
          <p:cNvPr id="7" name="Footer Placeholder 5"/>
          <p:cNvSpPr>
            <a:spLocks noGrp="1"/>
          </p:cNvSpPr>
          <p:nvPr>
            <p:ph type="ftr" sz="quarter" idx="11"/>
          </p:nvPr>
        </p:nvSpPr>
        <p:spPr/>
        <p:txBody>
          <a:bodyPr/>
          <a:lstStyle>
            <a:lvl1pPr>
              <a:defRPr/>
            </a:lvl1pPr>
          </a:lstStyle>
          <a:p>
            <a:pPr>
              <a:defRPr/>
            </a:pPr>
            <a:r>
              <a:rPr lang="en-US"/>
              <a:t>Class 4</a:t>
            </a:r>
            <a:endParaRPr lang="en-US" dirty="0"/>
          </a:p>
        </p:txBody>
      </p:sp>
      <p:sp>
        <p:nvSpPr>
          <p:cNvPr id="8"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8934FA8B-4ECF-4F31-987C-17A8C6A90759}" type="slidenum">
              <a:rPr lang="en-US" altLang="en-US"/>
              <a:pPr>
                <a:defRPr/>
              </a:pPr>
              <a:t>‹#›</a:t>
            </a:fld>
            <a:endParaRPr lang="en-US" altLang="en-US"/>
          </a:p>
        </p:txBody>
      </p:sp>
      <p:pic>
        <p:nvPicPr>
          <p:cNvPr id="9" name="Picture 8">
            <a:extLst>
              <a:ext uri="{FF2B5EF4-FFF2-40B4-BE49-F238E27FC236}">
                <a16:creationId xmlns:a16="http://schemas.microsoft.com/office/drawing/2014/main" id="{B8EE0FA1-A019-4BD0-8329-7E40852C52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Allen_ICON white on light blue.jpg">
            <a:extLst>
              <a:ext uri="{FF2B5EF4-FFF2-40B4-BE49-F238E27FC236}">
                <a16:creationId xmlns:a16="http://schemas.microsoft.com/office/drawing/2014/main" id="{70ECE8F5-0120-41DE-94BB-BF11F92B679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1908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678D"/>
            </a:gs>
            <a:gs pos="100000">
              <a:srgbClr val="00486D"/>
            </a:gs>
            <a:gs pos="100000">
              <a:srgbClr val="00486D"/>
            </a:gs>
            <a:gs pos="100000">
              <a:srgbClr val="00486D"/>
            </a:gs>
            <a:gs pos="100000">
              <a:srgbClr val="00678D"/>
            </a:gs>
            <a:gs pos="100000">
              <a:srgbClr val="10253F"/>
            </a:gs>
          </a:gsLst>
          <a:lin ang="54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81750"/>
            <a:ext cx="2133600" cy="3397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24AA7E35-4043-411B-8230-1D766F8D01A3}" type="datetime1">
              <a:rPr lang="en-US" smtClean="0"/>
              <a:t>9/23/2019</a:t>
            </a:fld>
            <a:endParaRPr lang="en-US" dirty="0"/>
          </a:p>
        </p:txBody>
      </p:sp>
      <p:sp>
        <p:nvSpPr>
          <p:cNvPr id="5" name="Footer Placeholder 4"/>
          <p:cNvSpPr>
            <a:spLocks noGrp="1"/>
          </p:cNvSpPr>
          <p:nvPr>
            <p:ph type="ftr" sz="quarter" idx="3"/>
          </p:nvPr>
        </p:nvSpPr>
        <p:spPr>
          <a:xfrm>
            <a:off x="2987675" y="6356350"/>
            <a:ext cx="3313113" cy="365125"/>
          </a:xfrm>
          <a:prstGeom prst="rect">
            <a:avLst/>
          </a:prstGeom>
        </p:spPr>
        <p:txBody>
          <a:bodyPr vert="horz" lIns="91440" tIns="45720" rIns="91440" bIns="45720" rtlCol="0" anchor="ctr"/>
          <a:lstStyle>
            <a:lvl1pPr algn="ctr" eaLnBrk="1" fontAlgn="auto" hangingPunct="1">
              <a:spcBef>
                <a:spcPts val="0"/>
              </a:spcBef>
              <a:spcAft>
                <a:spcPts val="0"/>
              </a:spcAft>
              <a:defRPr sz="1600" i="1">
                <a:solidFill>
                  <a:schemeClr val="bg1"/>
                </a:solidFill>
                <a:latin typeface="+mn-lt"/>
                <a:cs typeface="+mn-cs"/>
              </a:defRPr>
            </a:lvl1pPr>
          </a:lstStyle>
          <a:p>
            <a:pPr>
              <a:defRPr/>
            </a:pPr>
            <a:r>
              <a:rPr lang="en-CA"/>
              <a:t>Class 4</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hf sldNum="0" hdr="0" dt="0"/>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allenmendelsohn.com/mcgil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lois-laws.justice.gc.ca/eng/acts/C-42"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685800" y="-242888"/>
            <a:ext cx="7772400" cy="5184056"/>
          </a:xfrm>
        </p:spPr>
        <p:txBody>
          <a:bodyPr/>
          <a:lstStyle/>
          <a:p>
            <a:pPr eaLnBrk="1" hangingPunct="1"/>
            <a:br>
              <a:rPr lang="en-US" altLang="en-US" sz="9600" dirty="0"/>
            </a:br>
            <a:r>
              <a:rPr lang="en-US" altLang="en-US" u="sng" dirty="0"/>
              <a:t>Class 4 – September 25</a:t>
            </a:r>
            <a:br>
              <a:rPr lang="en-US" altLang="en-US" dirty="0"/>
            </a:br>
            <a:br>
              <a:rPr lang="en-US" altLang="en-US" dirty="0"/>
            </a:br>
            <a:r>
              <a:rPr lang="en-US" sz="3600" dirty="0"/>
              <a:t>Introduction to Privacy and Data Protection Law in Canada (fingers crossed!) but really honestly mostly just finishing Class 3 because let’s face it I am terrible at scheduling</a:t>
            </a:r>
            <a:br>
              <a:rPr lang="en-US" altLang="en-US" dirty="0"/>
            </a:br>
            <a:r>
              <a:rPr lang="en-US" altLang="en-US" dirty="0"/>
              <a:t>             </a:t>
            </a:r>
            <a:br>
              <a:rPr lang="en-US" altLang="en-US" dirty="0"/>
            </a:br>
            <a:r>
              <a:rPr lang="en-US" altLang="en-US" dirty="0"/>
              <a:t>                 </a:t>
            </a:r>
          </a:p>
        </p:txBody>
      </p:sp>
      <p:pic>
        <p:nvPicPr>
          <p:cNvPr id="15363" name="Picture 5" descr="Allen_ICON white on light blu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61618" y="5733256"/>
            <a:ext cx="1020763"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77961" y="4869160"/>
            <a:ext cx="61880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E0499-C2E4-4AF9-ABBE-34A36589834E}"/>
              </a:ext>
            </a:extLst>
          </p:cNvPr>
          <p:cNvSpPr>
            <a:spLocks noGrp="1"/>
          </p:cNvSpPr>
          <p:nvPr>
            <p:ph type="title"/>
          </p:nvPr>
        </p:nvSpPr>
        <p:spPr/>
        <p:txBody>
          <a:bodyPr/>
          <a:lstStyle/>
          <a:p>
            <a:r>
              <a:rPr lang="en-CA" dirty="0"/>
              <a:t>Norwich orders for:</a:t>
            </a:r>
          </a:p>
        </p:txBody>
      </p:sp>
      <p:sp>
        <p:nvSpPr>
          <p:cNvPr id="3" name="Text Placeholder 2">
            <a:extLst>
              <a:ext uri="{FF2B5EF4-FFF2-40B4-BE49-F238E27FC236}">
                <a16:creationId xmlns:a16="http://schemas.microsoft.com/office/drawing/2014/main" id="{C93178F6-6E77-4606-A7D6-BD8EB45A74B8}"/>
              </a:ext>
            </a:extLst>
          </p:cNvPr>
          <p:cNvSpPr>
            <a:spLocks noGrp="1"/>
          </p:cNvSpPr>
          <p:nvPr>
            <p:ph type="body" idx="1"/>
          </p:nvPr>
        </p:nvSpPr>
        <p:spPr/>
        <p:txBody>
          <a:bodyPr/>
          <a:lstStyle/>
          <a:p>
            <a:r>
              <a:rPr lang="en-CA" dirty="0"/>
              <a:t>Copyright</a:t>
            </a:r>
          </a:p>
        </p:txBody>
      </p:sp>
      <p:sp>
        <p:nvSpPr>
          <p:cNvPr id="4" name="Content Placeholder 3">
            <a:extLst>
              <a:ext uri="{FF2B5EF4-FFF2-40B4-BE49-F238E27FC236}">
                <a16:creationId xmlns:a16="http://schemas.microsoft.com/office/drawing/2014/main" id="{21EC638D-A885-4E54-BE28-F4EB476A2EB1}"/>
              </a:ext>
            </a:extLst>
          </p:cNvPr>
          <p:cNvSpPr>
            <a:spLocks noGrp="1"/>
          </p:cNvSpPr>
          <p:nvPr>
            <p:ph sz="half" idx="2"/>
          </p:nvPr>
        </p:nvSpPr>
        <p:spPr/>
        <p:txBody>
          <a:bodyPr/>
          <a:lstStyle/>
          <a:p>
            <a:r>
              <a:rPr lang="en-CA" dirty="0"/>
              <a:t>Generally anonymous downloaders</a:t>
            </a:r>
          </a:p>
          <a:p>
            <a:r>
              <a:rPr lang="en-CA" dirty="0"/>
              <a:t>Use Norwich Order to get subscriber info from ISP from an IP address and a time</a:t>
            </a:r>
          </a:p>
        </p:txBody>
      </p:sp>
      <p:sp>
        <p:nvSpPr>
          <p:cNvPr id="5" name="Text Placeholder 4">
            <a:extLst>
              <a:ext uri="{FF2B5EF4-FFF2-40B4-BE49-F238E27FC236}">
                <a16:creationId xmlns:a16="http://schemas.microsoft.com/office/drawing/2014/main" id="{08B50880-FB3D-4570-B772-112B9BA8E299}"/>
              </a:ext>
            </a:extLst>
          </p:cNvPr>
          <p:cNvSpPr>
            <a:spLocks noGrp="1"/>
          </p:cNvSpPr>
          <p:nvPr>
            <p:ph type="body" sz="quarter" idx="3"/>
          </p:nvPr>
        </p:nvSpPr>
        <p:spPr/>
        <p:txBody>
          <a:bodyPr/>
          <a:lstStyle/>
          <a:p>
            <a:r>
              <a:rPr lang="en-CA" dirty="0"/>
              <a:t>Defamation</a:t>
            </a:r>
          </a:p>
        </p:txBody>
      </p:sp>
      <p:sp>
        <p:nvSpPr>
          <p:cNvPr id="6" name="Content Placeholder 5">
            <a:extLst>
              <a:ext uri="{FF2B5EF4-FFF2-40B4-BE49-F238E27FC236}">
                <a16:creationId xmlns:a16="http://schemas.microsoft.com/office/drawing/2014/main" id="{FDDB626A-973C-4BD1-B213-ED60E4A9E691}"/>
              </a:ext>
            </a:extLst>
          </p:cNvPr>
          <p:cNvSpPr>
            <a:spLocks noGrp="1"/>
          </p:cNvSpPr>
          <p:nvPr>
            <p:ph sz="quarter" idx="4"/>
          </p:nvPr>
        </p:nvSpPr>
        <p:spPr/>
        <p:txBody>
          <a:bodyPr/>
          <a:lstStyle/>
          <a:p>
            <a:r>
              <a:rPr lang="en-CA" dirty="0"/>
              <a:t>Often know some sort of identity of poster, name or pseudonym</a:t>
            </a:r>
          </a:p>
          <a:p>
            <a:r>
              <a:rPr lang="en-CA" dirty="0"/>
              <a:t>Use Norwich Order to get all available info about “poster” from the third party platform where the account is held </a:t>
            </a:r>
          </a:p>
        </p:txBody>
      </p:sp>
      <p:sp>
        <p:nvSpPr>
          <p:cNvPr id="7" name="Footer Placeholder 6">
            <a:extLst>
              <a:ext uri="{FF2B5EF4-FFF2-40B4-BE49-F238E27FC236}">
                <a16:creationId xmlns:a16="http://schemas.microsoft.com/office/drawing/2014/main" id="{E994A894-916F-4910-9A60-8BBFFA379998}"/>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1174826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E804E-3E66-4840-9586-3C6CA77DB0FB}"/>
              </a:ext>
            </a:extLst>
          </p:cNvPr>
          <p:cNvSpPr>
            <a:spLocks noGrp="1"/>
          </p:cNvSpPr>
          <p:nvPr>
            <p:ph type="title"/>
          </p:nvPr>
        </p:nvSpPr>
        <p:spPr/>
        <p:txBody>
          <a:bodyPr/>
          <a:lstStyle/>
          <a:p>
            <a:r>
              <a:rPr lang="en-CA" dirty="0"/>
              <a:t>Preliminary matters – </a:t>
            </a:r>
            <a:br>
              <a:rPr lang="en-CA" dirty="0"/>
            </a:br>
            <a:r>
              <a:rPr lang="en-CA" dirty="0"/>
              <a:t>TERRITORIAL JURISDICTION</a:t>
            </a:r>
          </a:p>
        </p:txBody>
      </p:sp>
      <p:sp>
        <p:nvSpPr>
          <p:cNvPr id="3" name="Footer Placeholder 2">
            <a:extLst>
              <a:ext uri="{FF2B5EF4-FFF2-40B4-BE49-F238E27FC236}">
                <a16:creationId xmlns:a16="http://schemas.microsoft.com/office/drawing/2014/main" id="{C8562042-0F3E-4C03-9790-A71EB4A9012A}"/>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3034144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64EB6-37E8-4D00-9FE4-B2228A5BA51A}"/>
              </a:ext>
            </a:extLst>
          </p:cNvPr>
          <p:cNvSpPr>
            <a:spLocks noGrp="1"/>
          </p:cNvSpPr>
          <p:nvPr>
            <p:ph type="title"/>
          </p:nvPr>
        </p:nvSpPr>
        <p:spPr/>
        <p:txBody>
          <a:bodyPr/>
          <a:lstStyle/>
          <a:p>
            <a:r>
              <a:rPr lang="en-US" altLang="en-US" dirty="0"/>
              <a:t>Territorial jurisdiction</a:t>
            </a:r>
            <a:endParaRPr lang="en-CA" dirty="0"/>
          </a:p>
        </p:txBody>
      </p:sp>
      <p:sp>
        <p:nvSpPr>
          <p:cNvPr id="4" name="Footer Placeholder 3">
            <a:extLst>
              <a:ext uri="{FF2B5EF4-FFF2-40B4-BE49-F238E27FC236}">
                <a16:creationId xmlns:a16="http://schemas.microsoft.com/office/drawing/2014/main" id="{E0938B80-218A-4F07-95AA-885B0EA9738C}"/>
              </a:ext>
            </a:extLst>
          </p:cNvPr>
          <p:cNvSpPr>
            <a:spLocks noGrp="1"/>
          </p:cNvSpPr>
          <p:nvPr>
            <p:ph type="ftr" sz="quarter" idx="11"/>
          </p:nvPr>
        </p:nvSpPr>
        <p:spPr/>
        <p:txBody>
          <a:bodyPr/>
          <a:lstStyle/>
          <a:p>
            <a:pPr>
              <a:defRPr/>
            </a:pPr>
            <a:r>
              <a:rPr lang="en-US"/>
              <a:t>Class 4</a:t>
            </a:r>
            <a:endParaRPr lang="en-US" dirty="0"/>
          </a:p>
        </p:txBody>
      </p:sp>
      <p:pic>
        <p:nvPicPr>
          <p:cNvPr id="5" name="Picture 2" descr="C:\Users\Pc\AppData\Local\Microsoft\Windows\Temporary Internet Files\Content.IE5\G3P5U8SB\MC910216337[1].png">
            <a:extLst>
              <a:ext uri="{FF2B5EF4-FFF2-40B4-BE49-F238E27FC236}">
                <a16:creationId xmlns:a16="http://schemas.microsoft.com/office/drawing/2014/main" id="{8FE47D56-F0F9-4F2B-BAC2-E3C4CE9C5E9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07504" y="1357417"/>
            <a:ext cx="8906550" cy="4998933"/>
          </a:xfrm>
        </p:spPr>
      </p:pic>
      <p:sp>
        <p:nvSpPr>
          <p:cNvPr id="6" name="laptop">
            <a:extLst>
              <a:ext uri="{FF2B5EF4-FFF2-40B4-BE49-F238E27FC236}">
                <a16:creationId xmlns:a16="http://schemas.microsoft.com/office/drawing/2014/main" id="{A75A9F4E-B654-4307-8B63-6D31EC85F183}"/>
              </a:ext>
            </a:extLst>
          </p:cNvPr>
          <p:cNvSpPr>
            <a:spLocks noEditPoints="1" noChangeArrowheads="1"/>
          </p:cNvSpPr>
          <p:nvPr/>
        </p:nvSpPr>
        <p:spPr bwMode="auto">
          <a:xfrm>
            <a:off x="3779838" y="2492375"/>
            <a:ext cx="504825" cy="504825"/>
          </a:xfrm>
          <a:custGeom>
            <a:avLst/>
            <a:gdLst>
              <a:gd name="T0" fmla="*/ 78455 w 21600"/>
              <a:gd name="T1" fmla="*/ 0 h 21600"/>
              <a:gd name="T2" fmla="*/ 78455 w 21600"/>
              <a:gd name="T3" fmla="*/ 167389 h 21600"/>
              <a:gd name="T4" fmla="*/ 427678 w 21600"/>
              <a:gd name="T5" fmla="*/ 0 h 21600"/>
              <a:gd name="T6" fmla="*/ 427678 w 21600"/>
              <a:gd name="T7" fmla="*/ 167389 h 21600"/>
              <a:gd name="T8" fmla="*/ 252028 w 21600"/>
              <a:gd name="T9" fmla="*/ 0 h 21600"/>
              <a:gd name="T10" fmla="*/ 252028 w 21600"/>
              <a:gd name="T11" fmla="*/ 504056 h 21600"/>
              <a:gd name="T12" fmla="*/ 0 w 21600"/>
              <a:gd name="T13" fmla="*/ 504056 h 21600"/>
              <a:gd name="T14" fmla="*/ 504056 w 21600"/>
              <a:gd name="T15" fmla="*/ 504056 h 21600"/>
              <a:gd name="T16" fmla="*/ 0 60000 65536"/>
              <a:gd name="T17" fmla="*/ 0 60000 65536"/>
              <a:gd name="T18" fmla="*/ 0 60000 65536"/>
              <a:gd name="T19" fmla="*/ 0 60000 65536"/>
              <a:gd name="T20" fmla="*/ 0 60000 65536"/>
              <a:gd name="T21" fmla="*/ 0 60000 65536"/>
              <a:gd name="T22" fmla="*/ 0 60000 65536"/>
              <a:gd name="T23" fmla="*/ 0 60000 65536"/>
              <a:gd name="T24" fmla="*/ 4445 w 21600"/>
              <a:gd name="T25" fmla="*/ 1858 h 21600"/>
              <a:gd name="T26" fmla="*/ 17311 w 21600"/>
              <a:gd name="T27" fmla="*/ 1232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a:lstStyle/>
          <a:p>
            <a:endParaRPr lang="en-CA"/>
          </a:p>
        </p:txBody>
      </p:sp>
      <p:pic>
        <p:nvPicPr>
          <p:cNvPr id="7" name="Picture 5" descr="C:\Users\Pc\AppData\Local\Microsoft\Windows\Temporary Internet Files\Content.IE5\DMXDSCXF\MC900440380[1].png">
            <a:extLst>
              <a:ext uri="{FF2B5EF4-FFF2-40B4-BE49-F238E27FC236}">
                <a16:creationId xmlns:a16="http://schemas.microsoft.com/office/drawing/2014/main" id="{99BB2929-2E5D-42CB-B1E3-C49A89716B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3284538"/>
            <a:ext cx="647700"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C:\Users\Pc\AppData\Local\Microsoft\Windows\Temporary Internet Files\Content.IE5\DMXDSCXF\MC900440380[1].png">
            <a:extLst>
              <a:ext uri="{FF2B5EF4-FFF2-40B4-BE49-F238E27FC236}">
                <a16:creationId xmlns:a16="http://schemas.microsoft.com/office/drawing/2014/main" id="{C840A3A0-C2C1-4BCA-8D86-E98648FF28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9563" y="3500438"/>
            <a:ext cx="64928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C:\Users\Pc\AppData\Local\Microsoft\Windows\Temporary Internet Files\Content.IE5\RDC8P696\MC900442130[1].png">
            <a:extLst>
              <a:ext uri="{FF2B5EF4-FFF2-40B4-BE49-F238E27FC236}">
                <a16:creationId xmlns:a16="http://schemas.microsoft.com/office/drawing/2014/main" id="{5CB94981-3586-4193-9A29-58136DA014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4075" y="2349500"/>
            <a:ext cx="5842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Visa-logo-big.jpg">
            <a:extLst>
              <a:ext uri="{FF2B5EF4-FFF2-40B4-BE49-F238E27FC236}">
                <a16:creationId xmlns:a16="http://schemas.microsoft.com/office/drawing/2014/main" id="{58059772-BF38-47F0-B099-2916EA0F133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331913" y="2781300"/>
            <a:ext cx="89058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online_casinos_rooms.jpg">
            <a:extLst>
              <a:ext uri="{FF2B5EF4-FFF2-40B4-BE49-F238E27FC236}">
                <a16:creationId xmlns:a16="http://schemas.microsoft.com/office/drawing/2014/main" id="{D78A8FCC-0900-495E-A945-57D7514E9838}"/>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787900" y="4149725"/>
            <a:ext cx="1152525"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a:extLst>
              <a:ext uri="{FF2B5EF4-FFF2-40B4-BE49-F238E27FC236}">
                <a16:creationId xmlns:a16="http://schemas.microsoft.com/office/drawing/2014/main" id="{8F61C37E-F7C4-47E7-8110-4538E09E1BCA}"/>
              </a:ext>
            </a:extLst>
          </p:cNvPr>
          <p:cNvCxnSpPr/>
          <p:nvPr/>
        </p:nvCxnSpPr>
        <p:spPr>
          <a:xfrm>
            <a:off x="4284663" y="2997200"/>
            <a:ext cx="2590800" cy="79216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2C5027E-052F-47F3-8E6F-FAC8FC70C2F1}"/>
              </a:ext>
            </a:extLst>
          </p:cNvPr>
          <p:cNvCxnSpPr/>
          <p:nvPr/>
        </p:nvCxnSpPr>
        <p:spPr>
          <a:xfrm>
            <a:off x="2416175" y="2924175"/>
            <a:ext cx="2516188" cy="16573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CA08A13-979A-4320-BF10-42C47E487979}"/>
              </a:ext>
            </a:extLst>
          </p:cNvPr>
          <p:cNvCxnSpPr/>
          <p:nvPr/>
        </p:nvCxnSpPr>
        <p:spPr>
          <a:xfrm>
            <a:off x="2627313" y="2636838"/>
            <a:ext cx="1216025" cy="14446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5D59F3-C1CE-454F-BE26-4A335ACBDAA7}"/>
              </a:ext>
            </a:extLst>
          </p:cNvPr>
          <p:cNvCxnSpPr/>
          <p:nvPr/>
        </p:nvCxnSpPr>
        <p:spPr>
          <a:xfrm>
            <a:off x="2416175" y="2924175"/>
            <a:ext cx="31750" cy="36036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1A77B83-85EA-4B6F-B7D8-4434EBA8E70B}"/>
              </a:ext>
            </a:extLst>
          </p:cNvPr>
          <p:cNvCxnSpPr>
            <a:cxnSpLocks/>
          </p:cNvCxnSpPr>
          <p:nvPr/>
        </p:nvCxnSpPr>
        <p:spPr>
          <a:xfrm>
            <a:off x="4284663" y="2997200"/>
            <a:ext cx="1150937" cy="122396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C5E8EB1-1352-4F56-B934-10C85A8FFE19}"/>
              </a:ext>
            </a:extLst>
          </p:cNvPr>
          <p:cNvCxnSpPr>
            <a:cxnSpLocks/>
          </p:cNvCxnSpPr>
          <p:nvPr/>
        </p:nvCxnSpPr>
        <p:spPr>
          <a:xfrm>
            <a:off x="2771775" y="3608388"/>
            <a:ext cx="4032250" cy="18097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4073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3D408-3547-464E-BFD9-5A27A06C8095}"/>
              </a:ext>
            </a:extLst>
          </p:cNvPr>
          <p:cNvSpPr>
            <a:spLocks noGrp="1"/>
          </p:cNvSpPr>
          <p:nvPr>
            <p:ph type="title"/>
          </p:nvPr>
        </p:nvSpPr>
        <p:spPr/>
        <p:txBody>
          <a:bodyPr/>
          <a:lstStyle/>
          <a:p>
            <a:r>
              <a:rPr lang="en-CA" dirty="0"/>
              <a:t>Tariff-22 Case</a:t>
            </a:r>
          </a:p>
        </p:txBody>
      </p:sp>
      <p:sp>
        <p:nvSpPr>
          <p:cNvPr id="3" name="Content Placeholder 2">
            <a:extLst>
              <a:ext uri="{FF2B5EF4-FFF2-40B4-BE49-F238E27FC236}">
                <a16:creationId xmlns:a16="http://schemas.microsoft.com/office/drawing/2014/main" id="{382EF33B-7C1E-41CB-ABD6-345229B9CD6D}"/>
              </a:ext>
            </a:extLst>
          </p:cNvPr>
          <p:cNvSpPr>
            <a:spLocks noGrp="1"/>
          </p:cNvSpPr>
          <p:nvPr>
            <p:ph idx="1"/>
          </p:nvPr>
        </p:nvSpPr>
        <p:spPr/>
        <p:txBody>
          <a:bodyPr/>
          <a:lstStyle/>
          <a:p>
            <a:pPr marL="0" indent="0">
              <a:buNone/>
            </a:pPr>
            <a:r>
              <a:rPr lang="en-CA" altLang="en-US" sz="2400" i="1" dirty="0"/>
              <a:t>Society of Composers, Authors and Music Publishers of Canada v. Canadian Assn. of Internet Providers</a:t>
            </a:r>
            <a:r>
              <a:rPr lang="en-CA" altLang="en-US" sz="2400" dirty="0"/>
              <a:t>, [2004] 2 S.C.R. 427 </a:t>
            </a:r>
          </a:p>
          <a:p>
            <a:pPr marL="0" indent="0">
              <a:buNone/>
            </a:pPr>
            <a:endParaRPr lang="en-CA" sz="2400" u="sng" dirty="0"/>
          </a:p>
          <a:p>
            <a:pPr marL="0" indent="0">
              <a:buNone/>
            </a:pPr>
            <a:endParaRPr lang="fr-CA" altLang="en-US" sz="2400" b="1" dirty="0"/>
          </a:p>
          <a:p>
            <a:pPr marL="0" indent="0">
              <a:buNone/>
            </a:pPr>
            <a:r>
              <a:rPr lang="fr-CA" altLang="en-US" b="1" dirty="0"/>
              <a:t>Dylan Gibbs </a:t>
            </a:r>
            <a:r>
              <a:rPr lang="en-CA" altLang="en-US" dirty="0"/>
              <a:t>presentation</a:t>
            </a:r>
            <a:endParaRPr lang="en-CA" dirty="0"/>
          </a:p>
          <a:p>
            <a:pPr marL="0" indent="0">
              <a:buNone/>
            </a:pPr>
            <a:endParaRPr lang="en-CA" sz="2400" dirty="0"/>
          </a:p>
        </p:txBody>
      </p:sp>
      <p:sp>
        <p:nvSpPr>
          <p:cNvPr id="4" name="Footer Placeholder 3">
            <a:extLst>
              <a:ext uri="{FF2B5EF4-FFF2-40B4-BE49-F238E27FC236}">
                <a16:creationId xmlns:a16="http://schemas.microsoft.com/office/drawing/2014/main" id="{E08A48F0-CC95-47BE-A494-2C419C274EC7}"/>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1520799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3F2DE-F3DA-4854-B834-CED1B8D36C63}"/>
              </a:ext>
            </a:extLst>
          </p:cNvPr>
          <p:cNvSpPr>
            <a:spLocks noGrp="1"/>
          </p:cNvSpPr>
          <p:nvPr>
            <p:ph type="title"/>
          </p:nvPr>
        </p:nvSpPr>
        <p:spPr/>
        <p:txBody>
          <a:bodyPr/>
          <a:lstStyle/>
          <a:p>
            <a:r>
              <a:rPr lang="en-CA" dirty="0"/>
              <a:t>Copyright Trilogy 2004</a:t>
            </a:r>
          </a:p>
        </p:txBody>
      </p:sp>
      <p:sp>
        <p:nvSpPr>
          <p:cNvPr id="3" name="Content Placeholder 2">
            <a:extLst>
              <a:ext uri="{FF2B5EF4-FFF2-40B4-BE49-F238E27FC236}">
                <a16:creationId xmlns:a16="http://schemas.microsoft.com/office/drawing/2014/main" id="{6820A18A-EE49-47FC-B9A8-E946DCB92865}"/>
              </a:ext>
            </a:extLst>
          </p:cNvPr>
          <p:cNvSpPr>
            <a:spLocks noGrp="1"/>
          </p:cNvSpPr>
          <p:nvPr>
            <p:ph idx="1"/>
          </p:nvPr>
        </p:nvSpPr>
        <p:spPr/>
        <p:txBody>
          <a:bodyPr/>
          <a:lstStyle/>
          <a:p>
            <a:pPr marL="514350" indent="-514350">
              <a:buFont typeface="+mj-lt"/>
              <a:buAutoNum type="arabicPeriod"/>
            </a:pPr>
            <a:r>
              <a:rPr lang="en-CA" i="1" dirty="0" err="1"/>
              <a:t>Théberge</a:t>
            </a:r>
            <a:r>
              <a:rPr lang="en-CA" i="1" dirty="0"/>
              <a:t> v. Galerie </a:t>
            </a:r>
            <a:r>
              <a:rPr lang="en-CA" i="1" dirty="0" err="1"/>
              <a:t>d’Art</a:t>
            </a:r>
            <a:r>
              <a:rPr lang="en-CA" i="1" dirty="0"/>
              <a:t> du Petit Champlain </a:t>
            </a:r>
            <a:r>
              <a:rPr lang="en-CA" i="1" dirty="0" err="1"/>
              <a:t>inc.</a:t>
            </a:r>
            <a:r>
              <a:rPr lang="en-CA" i="1" dirty="0"/>
              <a:t> </a:t>
            </a:r>
            <a:r>
              <a:rPr lang="en-CA" dirty="0"/>
              <a:t>(fixation, reproduction, moral rights, “balance”)</a:t>
            </a:r>
          </a:p>
          <a:p>
            <a:pPr marL="514350" indent="-514350">
              <a:buFont typeface="+mj-lt"/>
              <a:buAutoNum type="arabicPeriod"/>
            </a:pPr>
            <a:r>
              <a:rPr lang="en-CA" i="1" dirty="0"/>
              <a:t>CCH Canadian Ltd. v. Law Society of Upper Canada </a:t>
            </a:r>
            <a:r>
              <a:rPr lang="en-CA" dirty="0"/>
              <a:t>(fair dealing and user rights)</a:t>
            </a:r>
          </a:p>
          <a:p>
            <a:pPr marL="514350" indent="-514350">
              <a:buFont typeface="+mj-lt"/>
              <a:buAutoNum type="arabicPeriod"/>
            </a:pPr>
            <a:r>
              <a:rPr lang="en-CA" i="1" dirty="0"/>
              <a:t>Tariff-22</a:t>
            </a:r>
          </a:p>
        </p:txBody>
      </p:sp>
      <p:sp>
        <p:nvSpPr>
          <p:cNvPr id="4" name="Footer Placeholder 3">
            <a:extLst>
              <a:ext uri="{FF2B5EF4-FFF2-40B4-BE49-F238E27FC236}">
                <a16:creationId xmlns:a16="http://schemas.microsoft.com/office/drawing/2014/main" id="{321B97D7-5C62-4468-92A0-22BD8FEDC75E}"/>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1253439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7AD2A-3CCC-4C8B-9703-6AAB07456A95}"/>
              </a:ext>
            </a:extLst>
          </p:cNvPr>
          <p:cNvSpPr>
            <a:spLocks noGrp="1"/>
          </p:cNvSpPr>
          <p:nvPr>
            <p:ph type="title"/>
          </p:nvPr>
        </p:nvSpPr>
        <p:spPr/>
        <p:txBody>
          <a:bodyPr/>
          <a:lstStyle/>
          <a:p>
            <a:r>
              <a:rPr lang="en-CA" dirty="0"/>
              <a:t>ONE MINUTE POP QUIZ!</a:t>
            </a:r>
          </a:p>
        </p:txBody>
      </p:sp>
      <p:sp>
        <p:nvSpPr>
          <p:cNvPr id="3" name="Content Placeholder 2">
            <a:extLst>
              <a:ext uri="{FF2B5EF4-FFF2-40B4-BE49-F238E27FC236}">
                <a16:creationId xmlns:a16="http://schemas.microsoft.com/office/drawing/2014/main" id="{782C6852-BD11-46F1-8AF9-F13D48400470}"/>
              </a:ext>
            </a:extLst>
          </p:cNvPr>
          <p:cNvSpPr>
            <a:spLocks noGrp="1"/>
          </p:cNvSpPr>
          <p:nvPr>
            <p:ph idx="1"/>
          </p:nvPr>
        </p:nvSpPr>
        <p:spPr>
          <a:xfrm>
            <a:off x="457200" y="1417638"/>
            <a:ext cx="8229600" cy="4708525"/>
          </a:xfrm>
        </p:spPr>
        <p:txBody>
          <a:bodyPr/>
          <a:lstStyle/>
          <a:p>
            <a:pPr marL="0" indent="0">
              <a:buNone/>
            </a:pPr>
            <a:r>
              <a:rPr lang="en-CA" dirty="0">
                <a:sym typeface="Wingdings" panose="05000000000000000000" pitchFamily="2" charset="2"/>
              </a:rPr>
              <a:t>allen@allenmendelsohn.com</a:t>
            </a:r>
          </a:p>
          <a:p>
            <a:pPr marL="0" indent="0">
              <a:buNone/>
            </a:pPr>
            <a:r>
              <a:rPr lang="en-CA" dirty="0">
                <a:sym typeface="Wingdings" panose="05000000000000000000" pitchFamily="2" charset="2"/>
              </a:rPr>
              <a:t>allen.mendelsohn@mcgill.ca</a:t>
            </a:r>
          </a:p>
          <a:p>
            <a:pPr marL="0" indent="0">
              <a:buNone/>
            </a:pPr>
            <a:r>
              <a:rPr lang="en-CA" dirty="0"/>
              <a:t>Paper!</a:t>
            </a:r>
          </a:p>
          <a:p>
            <a:pPr marL="0" indent="0">
              <a:buNone/>
            </a:pPr>
            <a:endParaRPr lang="en-CA" dirty="0"/>
          </a:p>
          <a:p>
            <a:pPr marL="0" indent="0">
              <a:buNone/>
            </a:pPr>
            <a:r>
              <a:rPr lang="en-CA" b="1" dirty="0">
                <a:sym typeface="Wingdings" panose="05000000000000000000" pitchFamily="2" charset="2"/>
              </a:rPr>
              <a:t>According to the SCC n Tariff-22, when does a (tele-)communication “in Canada” occur? </a:t>
            </a:r>
            <a:endParaRPr lang="en-CA" dirty="0">
              <a:sym typeface="Wingdings" panose="05000000000000000000" pitchFamily="2" charset="2"/>
            </a:endParaRPr>
          </a:p>
          <a:p>
            <a:pPr marL="0" indent="0">
              <a:buNone/>
            </a:pPr>
            <a:r>
              <a:rPr lang="en-CA" dirty="0"/>
              <a:t>(one phrase will do)</a:t>
            </a:r>
          </a:p>
          <a:p>
            <a:pPr marL="0" indent="0">
              <a:buNone/>
            </a:pPr>
            <a:r>
              <a:rPr lang="en-CA" dirty="0"/>
              <a:t>1 minute… GO!!!</a:t>
            </a:r>
          </a:p>
          <a:p>
            <a:pPr marL="0" indent="0">
              <a:buNone/>
            </a:pPr>
            <a:endParaRPr lang="en-CA" dirty="0"/>
          </a:p>
        </p:txBody>
      </p:sp>
      <p:sp>
        <p:nvSpPr>
          <p:cNvPr id="4" name="Footer Placeholder 3">
            <a:extLst>
              <a:ext uri="{FF2B5EF4-FFF2-40B4-BE49-F238E27FC236}">
                <a16:creationId xmlns:a16="http://schemas.microsoft.com/office/drawing/2014/main" id="{6DE8DAB5-B3F5-40C9-A0CD-2410A87C21D4}"/>
              </a:ext>
            </a:extLst>
          </p:cNvPr>
          <p:cNvSpPr>
            <a:spLocks noGrp="1"/>
          </p:cNvSpPr>
          <p:nvPr>
            <p:ph type="ftr" sz="quarter" idx="11"/>
          </p:nvPr>
        </p:nvSpPr>
        <p:spPr/>
        <p:txBody>
          <a:bodyPr/>
          <a:lstStyle/>
          <a:p>
            <a:pPr>
              <a:defRPr/>
            </a:pPr>
            <a:r>
              <a:rPr lang="en-US" dirty="0"/>
              <a:t>Class 4</a:t>
            </a:r>
          </a:p>
        </p:txBody>
      </p:sp>
    </p:spTree>
    <p:extLst>
      <p:ext uri="{BB962C8B-B14F-4D97-AF65-F5344CB8AC3E}">
        <p14:creationId xmlns:p14="http://schemas.microsoft.com/office/powerpoint/2010/main" val="2231944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3D408-3547-464E-BFD9-5A27A06C8095}"/>
              </a:ext>
            </a:extLst>
          </p:cNvPr>
          <p:cNvSpPr>
            <a:spLocks noGrp="1"/>
          </p:cNvSpPr>
          <p:nvPr>
            <p:ph type="title"/>
          </p:nvPr>
        </p:nvSpPr>
        <p:spPr/>
        <p:txBody>
          <a:bodyPr/>
          <a:lstStyle/>
          <a:p>
            <a:r>
              <a:rPr lang="en-CA" dirty="0"/>
              <a:t>Tariff-22 Case takeaways</a:t>
            </a:r>
          </a:p>
        </p:txBody>
      </p:sp>
      <p:sp>
        <p:nvSpPr>
          <p:cNvPr id="3" name="Content Placeholder 2">
            <a:extLst>
              <a:ext uri="{FF2B5EF4-FFF2-40B4-BE49-F238E27FC236}">
                <a16:creationId xmlns:a16="http://schemas.microsoft.com/office/drawing/2014/main" id="{382EF33B-7C1E-41CB-ABD6-345229B9CD6D}"/>
              </a:ext>
            </a:extLst>
          </p:cNvPr>
          <p:cNvSpPr>
            <a:spLocks noGrp="1"/>
          </p:cNvSpPr>
          <p:nvPr>
            <p:ph idx="1"/>
          </p:nvPr>
        </p:nvSpPr>
        <p:spPr/>
        <p:txBody>
          <a:bodyPr/>
          <a:lstStyle/>
          <a:p>
            <a:pPr marL="0" indent="0">
              <a:buNone/>
            </a:pPr>
            <a:r>
              <a:rPr lang="en-CA" altLang="en-US" dirty="0"/>
              <a:t>Issue 1. </a:t>
            </a:r>
            <a:r>
              <a:rPr lang="en-CA" altLang="en-US" b="1" dirty="0"/>
              <a:t>Real and Substantial Connection test</a:t>
            </a:r>
          </a:p>
          <a:p>
            <a:pPr marL="0" indent="0">
              <a:buNone/>
            </a:pPr>
            <a:r>
              <a:rPr lang="en-CA" altLang="en-US" dirty="0"/>
              <a:t>“this Court has recognized, as a sufficient ‘connection’ for taking jurisdiction, situations where Canada is the country of … reception”</a:t>
            </a:r>
          </a:p>
          <a:p>
            <a:pPr marL="0" indent="0">
              <a:buNone/>
            </a:pPr>
            <a:endParaRPr lang="en-CA" altLang="en-US" dirty="0"/>
          </a:p>
          <a:p>
            <a:pPr marL="0" indent="0">
              <a:buNone/>
            </a:pPr>
            <a:r>
              <a:rPr lang="en-CA" altLang="en-US" dirty="0"/>
              <a:t>Issue 2. No liability of ISPs for © infringement </a:t>
            </a:r>
            <a:r>
              <a:rPr lang="en-CA" altLang="en-US" dirty="0">
                <a:sym typeface="Wingdings" panose="05000000000000000000" pitchFamily="2" charset="2"/>
              </a:rPr>
              <a:t></a:t>
            </a:r>
            <a:r>
              <a:rPr lang="en-CA" altLang="en-US" dirty="0"/>
              <a:t> But now codified in s. 31.1</a:t>
            </a:r>
            <a:endParaRPr lang="en-CA" dirty="0"/>
          </a:p>
          <a:p>
            <a:pPr marL="0" indent="0">
              <a:buNone/>
            </a:pPr>
            <a:endParaRPr lang="en-CA" dirty="0"/>
          </a:p>
          <a:p>
            <a:pPr marL="0" indent="0">
              <a:buNone/>
            </a:pPr>
            <a:endParaRPr lang="en-CA" dirty="0"/>
          </a:p>
        </p:txBody>
      </p:sp>
      <p:sp>
        <p:nvSpPr>
          <p:cNvPr id="4" name="Footer Placeholder 3">
            <a:extLst>
              <a:ext uri="{FF2B5EF4-FFF2-40B4-BE49-F238E27FC236}">
                <a16:creationId xmlns:a16="http://schemas.microsoft.com/office/drawing/2014/main" id="{E08A48F0-CC95-47BE-A494-2C419C274EC7}"/>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2353742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42481-8512-4A77-AB96-D65B8AE69267}"/>
              </a:ext>
            </a:extLst>
          </p:cNvPr>
          <p:cNvSpPr>
            <a:spLocks noGrp="1"/>
          </p:cNvSpPr>
          <p:nvPr>
            <p:ph type="title"/>
          </p:nvPr>
        </p:nvSpPr>
        <p:spPr/>
        <p:txBody>
          <a:bodyPr/>
          <a:lstStyle/>
          <a:p>
            <a:r>
              <a:rPr lang="en-CA" dirty="0"/>
              <a:t>S. 31.1 </a:t>
            </a:r>
            <a:r>
              <a:rPr lang="en-CA" i="1" dirty="0"/>
              <a:t>Copyright Act</a:t>
            </a:r>
          </a:p>
        </p:txBody>
      </p:sp>
      <p:sp>
        <p:nvSpPr>
          <p:cNvPr id="3" name="Content Placeholder 2">
            <a:extLst>
              <a:ext uri="{FF2B5EF4-FFF2-40B4-BE49-F238E27FC236}">
                <a16:creationId xmlns:a16="http://schemas.microsoft.com/office/drawing/2014/main" id="{9DE9C7C2-0FD6-4633-B1B4-69ADA8197FAC}"/>
              </a:ext>
            </a:extLst>
          </p:cNvPr>
          <p:cNvSpPr>
            <a:spLocks noGrp="1"/>
          </p:cNvSpPr>
          <p:nvPr>
            <p:ph idx="1"/>
          </p:nvPr>
        </p:nvSpPr>
        <p:spPr/>
        <p:txBody>
          <a:bodyPr/>
          <a:lstStyle/>
          <a:p>
            <a:pPr marL="0" indent="0">
              <a:buNone/>
            </a:pPr>
            <a:r>
              <a:rPr lang="en-CA" sz="2400" dirty="0"/>
              <a:t>31.1 (1) A person who, in providing services related to the operation of the Internet or another digital network, provides any means for the telecommunication or the reproduction of a work or other subject-matter through the Internet or that other network does not, solely by reason of providing those means, infringe copyright in that work or other subject-matter.</a:t>
            </a:r>
          </a:p>
          <a:p>
            <a:pPr marL="0" indent="0">
              <a:buNone/>
            </a:pPr>
            <a:r>
              <a:rPr lang="en-CA" sz="2400" dirty="0"/>
              <a:t>(2) </a:t>
            </a:r>
            <a:r>
              <a:rPr lang="en-CA" sz="2400" b="1" dirty="0"/>
              <a:t>Caching</a:t>
            </a:r>
            <a:r>
              <a:rPr lang="en-CA" sz="2400" dirty="0"/>
              <a:t> – still not infringing</a:t>
            </a:r>
          </a:p>
          <a:p>
            <a:pPr marL="0" indent="0">
              <a:buNone/>
            </a:pPr>
            <a:r>
              <a:rPr lang="en-CA" sz="2400" dirty="0"/>
              <a:t>(3) conditions for (2)</a:t>
            </a:r>
          </a:p>
          <a:p>
            <a:pPr marL="0" indent="0">
              <a:buNone/>
            </a:pPr>
            <a:r>
              <a:rPr lang="en-CA" sz="2400" dirty="0"/>
              <a:t>(4) </a:t>
            </a:r>
            <a:r>
              <a:rPr lang="en-CA" sz="2400" b="1" dirty="0"/>
              <a:t>Hosting</a:t>
            </a:r>
            <a:r>
              <a:rPr lang="en-CA" sz="2400" dirty="0"/>
              <a:t> – not infringing </a:t>
            </a:r>
          </a:p>
          <a:p>
            <a:pPr marL="0" indent="0">
              <a:buNone/>
            </a:pPr>
            <a:r>
              <a:rPr lang="en-CA" sz="2400" dirty="0"/>
              <a:t>(5) conditions for (4)</a:t>
            </a:r>
          </a:p>
          <a:p>
            <a:pPr marL="0" indent="0">
              <a:buNone/>
            </a:pPr>
            <a:r>
              <a:rPr lang="en-CA" sz="2400" dirty="0"/>
              <a:t>(6) doesn’t apply to s. 27(2.3) cases (</a:t>
            </a:r>
            <a:r>
              <a:rPr lang="en-CA" sz="2400" dirty="0" err="1"/>
              <a:t>isoHunt</a:t>
            </a:r>
            <a:r>
              <a:rPr lang="en-CA" sz="2400" dirty="0"/>
              <a:t> )</a:t>
            </a:r>
          </a:p>
        </p:txBody>
      </p:sp>
      <p:sp>
        <p:nvSpPr>
          <p:cNvPr id="4" name="Footer Placeholder 3">
            <a:extLst>
              <a:ext uri="{FF2B5EF4-FFF2-40B4-BE49-F238E27FC236}">
                <a16:creationId xmlns:a16="http://schemas.microsoft.com/office/drawing/2014/main" id="{F14EF3CD-ADAC-4A2C-9DB7-605B39E2FFE3}"/>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36769241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CE8BB-47CD-42D4-8089-E935A8395C15}"/>
              </a:ext>
            </a:extLst>
          </p:cNvPr>
          <p:cNvSpPr>
            <a:spLocks noGrp="1"/>
          </p:cNvSpPr>
          <p:nvPr>
            <p:ph type="title"/>
          </p:nvPr>
        </p:nvSpPr>
        <p:spPr/>
        <p:txBody>
          <a:bodyPr/>
          <a:lstStyle/>
          <a:p>
            <a:r>
              <a:rPr lang="en-CA" dirty="0"/>
              <a:t>USA equivalent to 31.1</a:t>
            </a:r>
          </a:p>
        </p:txBody>
      </p:sp>
      <p:sp>
        <p:nvSpPr>
          <p:cNvPr id="3" name="Content Placeholder 2">
            <a:extLst>
              <a:ext uri="{FF2B5EF4-FFF2-40B4-BE49-F238E27FC236}">
                <a16:creationId xmlns:a16="http://schemas.microsoft.com/office/drawing/2014/main" id="{9CFF565D-C863-46C5-B8A1-55DA9B946309}"/>
              </a:ext>
            </a:extLst>
          </p:cNvPr>
          <p:cNvSpPr>
            <a:spLocks noGrp="1"/>
          </p:cNvSpPr>
          <p:nvPr>
            <p:ph idx="1"/>
          </p:nvPr>
        </p:nvSpPr>
        <p:spPr/>
        <p:txBody>
          <a:bodyPr/>
          <a:lstStyle/>
          <a:p>
            <a:pPr marL="0" indent="0">
              <a:buNone/>
            </a:pPr>
            <a:r>
              <a:rPr lang="en-CA" dirty="0"/>
              <a:t>17 U.S. Code § 512  (DMCA)</a:t>
            </a:r>
          </a:p>
          <a:p>
            <a:pPr marL="0" indent="0">
              <a:buNone/>
            </a:pPr>
            <a:endParaRPr lang="en-CA" dirty="0"/>
          </a:p>
          <a:p>
            <a:pPr marL="0" indent="0">
              <a:buNone/>
            </a:pPr>
            <a:r>
              <a:rPr lang="en-CA" dirty="0"/>
              <a:t>“service provider” (incl. ISP, hosting, search engines) not liable for copyright infringement on the networks …</a:t>
            </a:r>
          </a:p>
          <a:p>
            <a:pPr marL="0" indent="0">
              <a:buNone/>
            </a:pPr>
            <a:endParaRPr lang="en-CA" dirty="0"/>
          </a:p>
          <a:p>
            <a:pPr marL="0" indent="0">
              <a:buNone/>
            </a:pPr>
            <a:r>
              <a:rPr lang="en-CA" b="1" dirty="0"/>
              <a:t>IF </a:t>
            </a:r>
            <a:r>
              <a:rPr lang="en-CA" b="1" dirty="0" err="1"/>
              <a:t>IF</a:t>
            </a:r>
            <a:r>
              <a:rPr lang="en-CA" b="1" dirty="0"/>
              <a:t> </a:t>
            </a:r>
            <a:r>
              <a:rPr lang="en-CA" b="1" dirty="0" err="1"/>
              <a:t>IF</a:t>
            </a:r>
            <a:r>
              <a:rPr lang="en-CA" b="1" dirty="0"/>
              <a:t> </a:t>
            </a:r>
            <a:r>
              <a:rPr lang="en-CA" dirty="0"/>
              <a:t>they comply with something we’ll talk about later…</a:t>
            </a:r>
          </a:p>
          <a:p>
            <a:pPr marL="0" indent="0">
              <a:buNone/>
            </a:pPr>
            <a:endParaRPr lang="en-CA" dirty="0"/>
          </a:p>
        </p:txBody>
      </p:sp>
      <p:sp>
        <p:nvSpPr>
          <p:cNvPr id="4" name="Footer Placeholder 3">
            <a:extLst>
              <a:ext uri="{FF2B5EF4-FFF2-40B4-BE49-F238E27FC236}">
                <a16:creationId xmlns:a16="http://schemas.microsoft.com/office/drawing/2014/main" id="{F1B8D164-55F7-490B-8CE4-6E37D40A2E10}"/>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510475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C2FCAB-7CF6-4164-ABFA-BBA7552B5BDD}"/>
              </a:ext>
            </a:extLst>
          </p:cNvPr>
          <p:cNvSpPr>
            <a:spLocks noGrp="1"/>
          </p:cNvSpPr>
          <p:nvPr>
            <p:ph type="title"/>
          </p:nvPr>
        </p:nvSpPr>
        <p:spPr/>
        <p:txBody>
          <a:bodyPr/>
          <a:lstStyle/>
          <a:p>
            <a:r>
              <a:rPr lang="en-CA" dirty="0"/>
              <a:t>Territorial Jurisdiction:</a:t>
            </a:r>
            <a:br>
              <a:rPr lang="en-CA" dirty="0"/>
            </a:br>
            <a:r>
              <a:rPr lang="en-CA" dirty="0"/>
              <a:t>@</a:t>
            </a:r>
            <a:r>
              <a:rPr lang="en-CA" dirty="0" err="1"/>
              <a:t>yousuck</a:t>
            </a:r>
            <a:r>
              <a:rPr lang="en-CA" dirty="0"/>
              <a:t>! – Internet Defamation</a:t>
            </a:r>
          </a:p>
        </p:txBody>
      </p:sp>
      <p:sp>
        <p:nvSpPr>
          <p:cNvPr id="5" name="Content Placeholder 4">
            <a:extLst>
              <a:ext uri="{FF2B5EF4-FFF2-40B4-BE49-F238E27FC236}">
                <a16:creationId xmlns:a16="http://schemas.microsoft.com/office/drawing/2014/main" id="{118A59C6-F4B1-45CE-AA9B-E8119BDC97E2}"/>
              </a:ext>
            </a:extLst>
          </p:cNvPr>
          <p:cNvSpPr>
            <a:spLocks noGrp="1"/>
          </p:cNvSpPr>
          <p:nvPr>
            <p:ph idx="1"/>
          </p:nvPr>
        </p:nvSpPr>
        <p:spPr>
          <a:xfrm>
            <a:off x="457200" y="2204864"/>
            <a:ext cx="8229600" cy="3921299"/>
          </a:xfrm>
        </p:spPr>
        <p:txBody>
          <a:bodyPr/>
          <a:lstStyle/>
          <a:p>
            <a:pPr marL="0" indent="0" eaLnBrk="1" hangingPunct="1">
              <a:buNone/>
              <a:defRPr/>
            </a:pPr>
            <a:r>
              <a:rPr lang="en-CA" i="1" dirty="0"/>
              <a:t>Haaretz.com v. </a:t>
            </a:r>
            <a:r>
              <a:rPr lang="en-CA" i="1" dirty="0" err="1"/>
              <a:t>Goldhar</a:t>
            </a:r>
            <a:r>
              <a:rPr lang="en-CA" dirty="0"/>
              <a:t>, </a:t>
            </a:r>
            <a:r>
              <a:rPr lang="en-CA" sz="2400" dirty="0"/>
              <a:t>2018 SCC 28</a:t>
            </a:r>
          </a:p>
          <a:p>
            <a:pPr marL="0" indent="0" eaLnBrk="1" hangingPunct="1">
              <a:buNone/>
              <a:defRPr/>
            </a:pPr>
            <a:endParaRPr lang="fr-CA" altLang="en-US" dirty="0"/>
          </a:p>
          <a:p>
            <a:pPr marL="0" indent="0" eaLnBrk="1" hangingPunct="1">
              <a:buNone/>
              <a:defRPr/>
            </a:pPr>
            <a:r>
              <a:rPr lang="fr-CA" altLang="en-US" b="1" dirty="0"/>
              <a:t>Gabriel </a:t>
            </a:r>
            <a:r>
              <a:rPr lang="fr-CA" altLang="en-US" b="1" dirty="0" err="1"/>
              <a:t>Obando</a:t>
            </a:r>
            <a:r>
              <a:rPr lang="fr-CA" altLang="en-US" b="1" dirty="0"/>
              <a:t> </a:t>
            </a:r>
            <a:r>
              <a:rPr lang="en-CA" altLang="en-US" dirty="0"/>
              <a:t>presentation preceded by apologies from Allen Mendelsohn</a:t>
            </a:r>
          </a:p>
        </p:txBody>
      </p:sp>
      <p:sp>
        <p:nvSpPr>
          <p:cNvPr id="3" name="Footer Placeholder 2">
            <a:extLst>
              <a:ext uri="{FF2B5EF4-FFF2-40B4-BE49-F238E27FC236}">
                <a16:creationId xmlns:a16="http://schemas.microsoft.com/office/drawing/2014/main" id="{62A5201B-9138-4805-BA4F-8FEB92E3552C}"/>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2693688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457200" y="274638"/>
            <a:ext cx="8229600" cy="993775"/>
          </a:xfrm>
        </p:spPr>
        <p:txBody>
          <a:bodyPr/>
          <a:lstStyle/>
          <a:p>
            <a:pPr eaLnBrk="1" hangingPunct="1"/>
            <a:r>
              <a:rPr lang="en-US" altLang="en-US" dirty="0"/>
              <a:t>Admin Crap</a:t>
            </a:r>
          </a:p>
        </p:txBody>
      </p:sp>
      <p:sp>
        <p:nvSpPr>
          <p:cNvPr id="66564" name="Footer Placeholder 3"/>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en-CA"/>
              <a:t>Class 4</a:t>
            </a:r>
            <a:endParaRPr lang="en-US" dirty="0"/>
          </a:p>
        </p:txBody>
      </p:sp>
      <p:sp>
        <p:nvSpPr>
          <p:cNvPr id="37892" name="Content Placeholder 2"/>
          <p:cNvSpPr>
            <a:spLocks noGrp="1"/>
          </p:cNvSpPr>
          <p:nvPr>
            <p:ph idx="1"/>
          </p:nvPr>
        </p:nvSpPr>
        <p:spPr>
          <a:xfrm>
            <a:off x="457200" y="1556792"/>
            <a:ext cx="8229600" cy="4896396"/>
          </a:xfrm>
        </p:spPr>
        <p:txBody>
          <a:bodyPr/>
          <a:lstStyle/>
          <a:p>
            <a:pPr eaLnBrk="1" hangingPunct="1">
              <a:defRPr/>
            </a:pPr>
            <a:r>
              <a:rPr lang="en-CA" sz="2800" dirty="0">
                <a:hlinkClick r:id="rId3"/>
              </a:rPr>
              <a:t>http://allenmendelsohn.com/mcgill/</a:t>
            </a:r>
            <a:endParaRPr lang="en-CA" sz="2800" dirty="0"/>
          </a:p>
          <a:p>
            <a:pPr eaLnBrk="1" hangingPunct="1">
              <a:defRPr/>
            </a:pPr>
            <a:r>
              <a:rPr lang="en-CA" sz="2800" dirty="0"/>
              <a:t>Presentation sign-up looking good except </a:t>
            </a:r>
            <a:r>
              <a:rPr lang="en-CA" sz="2800" dirty="0" err="1"/>
              <a:t>Moataz</a:t>
            </a:r>
            <a:endParaRPr lang="en-CA" sz="2800" dirty="0"/>
          </a:p>
          <a:p>
            <a:pPr eaLnBrk="1" hangingPunct="1">
              <a:defRPr/>
            </a:pPr>
            <a:r>
              <a:rPr lang="en-CA" sz="2800" dirty="0"/>
              <a:t>Office hours reminder</a:t>
            </a:r>
          </a:p>
          <a:p>
            <a:pPr eaLnBrk="1" hangingPunct="1">
              <a:defRPr/>
            </a:pPr>
            <a:r>
              <a:rPr lang="en-CA" sz="2800" dirty="0"/>
              <a:t>Paper requirements: Internet + law</a:t>
            </a:r>
          </a:p>
          <a:p>
            <a:pPr lvl="1" eaLnBrk="1" hangingPunct="1">
              <a:defRPr/>
            </a:pPr>
            <a:r>
              <a:rPr lang="en-CA" dirty="0"/>
              <a:t>“Internet” </a:t>
            </a:r>
            <a:r>
              <a:rPr lang="en-CA" dirty="0">
                <a:sym typeface="Wingdings" panose="05000000000000000000" pitchFamily="2" charset="2"/>
              </a:rPr>
              <a:t> mobile too</a:t>
            </a:r>
            <a:endParaRPr lang="en-CA" dirty="0"/>
          </a:p>
          <a:p>
            <a:pPr lvl="1" eaLnBrk="1" hangingPunct="1">
              <a:defRPr/>
            </a:pPr>
            <a:r>
              <a:rPr lang="en-CA" dirty="0"/>
              <a:t>“Law” </a:t>
            </a:r>
            <a:r>
              <a:rPr lang="en-CA" dirty="0">
                <a:sym typeface="Wingdings" panose="05000000000000000000" pitchFamily="2" charset="2"/>
              </a:rPr>
              <a:t> any law, any jurisdiction</a:t>
            </a:r>
            <a:endParaRPr lang="en-CA" dirty="0"/>
          </a:p>
          <a:p>
            <a:pPr eaLnBrk="1" hangingPunct="1">
              <a:defRPr/>
            </a:pPr>
            <a:r>
              <a:rPr lang="he-IL" sz="2800" dirty="0"/>
              <a:t>לְשָׁנָה טוֹבָה</a:t>
            </a:r>
            <a:r>
              <a:rPr lang="en-CA" sz="2800" dirty="0"/>
              <a:t> &amp; October 9 class (Yom Kippur)</a:t>
            </a:r>
          </a:p>
          <a:p>
            <a:pPr eaLnBrk="1" hangingPunct="1">
              <a:defRPr/>
            </a:pPr>
            <a:r>
              <a:rPr lang="en-CA" sz="2800" dirty="0"/>
              <a:t>???</a:t>
            </a:r>
          </a:p>
          <a:p>
            <a:pPr eaLnBrk="1" hangingPunct="1">
              <a:defRPr/>
            </a:pPr>
            <a:endParaRPr lang="en-CA" sz="2800" dirty="0"/>
          </a:p>
          <a:p>
            <a:pPr marL="0" indent="0" eaLnBrk="1" hangingPunct="1">
              <a:buFont typeface="Arial" panose="020B0604020202020204" pitchFamily="34" charset="0"/>
              <a:buNone/>
              <a:defRPr/>
            </a:pPr>
            <a:endParaRPr lang="en-CA" altLang="en-US" sz="2800" dirty="0"/>
          </a:p>
        </p:txBody>
      </p:sp>
      <p:sp>
        <p:nvSpPr>
          <p:cNvPr id="74757" name="AutoShape 2" descr="Image result for icann"/>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bg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bg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bg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bg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bg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9pPr>
          </a:lstStyle>
          <a:p>
            <a:pPr>
              <a:spcBef>
                <a:spcPct val="0"/>
              </a:spcBef>
              <a:buFontTx/>
              <a:buNone/>
            </a:pPr>
            <a:endParaRPr lang="en-CA" altLang="en-US" sz="1800" dirty="0">
              <a:solidFill>
                <a:schemeClr val="tx1"/>
              </a:solidFill>
              <a:latin typeface="Arial" panose="020B0604020202020204" pitchFamily="34" charset="0"/>
            </a:endParaRPr>
          </a:p>
        </p:txBody>
      </p:sp>
    </p:spTree>
    <p:extLst>
      <p:ext uri="{BB962C8B-B14F-4D97-AF65-F5344CB8AC3E}">
        <p14:creationId xmlns:p14="http://schemas.microsoft.com/office/powerpoint/2010/main" val="1946074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485AB-542C-40EB-AA71-0646CBE8EE8F}"/>
              </a:ext>
            </a:extLst>
          </p:cNvPr>
          <p:cNvSpPr>
            <a:spLocks noGrp="1"/>
          </p:cNvSpPr>
          <p:nvPr>
            <p:ph type="title"/>
          </p:nvPr>
        </p:nvSpPr>
        <p:spPr/>
        <p:txBody>
          <a:bodyPr/>
          <a:lstStyle/>
          <a:p>
            <a:r>
              <a:rPr lang="en-CA" i="1" dirty="0"/>
              <a:t>Haaretz.com v. </a:t>
            </a:r>
            <a:r>
              <a:rPr lang="en-CA" i="1" dirty="0" err="1"/>
              <a:t>Goldhar</a:t>
            </a:r>
            <a:r>
              <a:rPr lang="en-CA" i="1" dirty="0"/>
              <a:t> </a:t>
            </a:r>
            <a:r>
              <a:rPr lang="en-CA" dirty="0"/>
              <a:t>takeaways</a:t>
            </a:r>
          </a:p>
        </p:txBody>
      </p:sp>
      <p:sp>
        <p:nvSpPr>
          <p:cNvPr id="3" name="Content Placeholder 2">
            <a:extLst>
              <a:ext uri="{FF2B5EF4-FFF2-40B4-BE49-F238E27FC236}">
                <a16:creationId xmlns:a16="http://schemas.microsoft.com/office/drawing/2014/main" id="{D480BF6C-FB03-4CB9-9790-654A138C39F1}"/>
              </a:ext>
            </a:extLst>
          </p:cNvPr>
          <p:cNvSpPr>
            <a:spLocks noGrp="1"/>
          </p:cNvSpPr>
          <p:nvPr>
            <p:ph idx="1"/>
          </p:nvPr>
        </p:nvSpPr>
        <p:spPr>
          <a:xfrm>
            <a:off x="457200" y="1196752"/>
            <a:ext cx="8229600" cy="5159598"/>
          </a:xfrm>
        </p:spPr>
        <p:txBody>
          <a:bodyPr/>
          <a:lstStyle/>
          <a:p>
            <a:pPr marL="0" indent="0">
              <a:buNone/>
            </a:pPr>
            <a:r>
              <a:rPr lang="en-CA" sz="2400" dirty="0"/>
              <a:t>“In the case of Internet communications, the publication of defamatory statements occurs when they are read or downloaded by the recipient” (step 1 </a:t>
            </a:r>
            <a:r>
              <a:rPr lang="en-CA" sz="2400" dirty="0">
                <a:sym typeface="Wingdings" panose="05000000000000000000" pitchFamily="2" charset="2"/>
              </a:rPr>
              <a:t> jurisdiction </a:t>
            </a:r>
            <a:r>
              <a:rPr lang="en-CA" sz="2400" i="1" dirty="0">
                <a:sym typeface="Wingdings" panose="05000000000000000000" pitchFamily="2" charset="2"/>
              </a:rPr>
              <a:t>simpliciter</a:t>
            </a:r>
            <a:r>
              <a:rPr lang="en-CA" sz="2400" dirty="0">
                <a:sym typeface="Wingdings" panose="05000000000000000000" pitchFamily="2" charset="2"/>
              </a:rPr>
              <a:t>)</a:t>
            </a:r>
            <a:endParaRPr lang="en-CA" sz="2400" dirty="0"/>
          </a:p>
          <a:p>
            <a:pPr marL="0" indent="0">
              <a:buNone/>
            </a:pPr>
            <a:endParaRPr lang="en-CA" sz="2400" dirty="0"/>
          </a:p>
          <a:p>
            <a:pPr marL="0" indent="0">
              <a:buNone/>
            </a:pPr>
            <a:r>
              <a:rPr lang="en-CA" sz="2400" dirty="0"/>
              <a:t>“</a:t>
            </a:r>
            <a:r>
              <a:rPr lang="en-CA" sz="2400" i="1" dirty="0"/>
              <a:t>forum non </a:t>
            </a:r>
            <a:r>
              <a:rPr lang="en-CA" sz="2400" i="1" dirty="0" err="1"/>
              <a:t>conveniens</a:t>
            </a:r>
            <a:r>
              <a:rPr lang="en-CA" sz="2400" i="1" dirty="0"/>
              <a:t> [</a:t>
            </a:r>
            <a:r>
              <a:rPr lang="en-CA" sz="2400" dirty="0"/>
              <a:t>ed. – step 2]</a:t>
            </a:r>
            <a:r>
              <a:rPr lang="en-CA" sz="2400" i="1" dirty="0"/>
              <a:t> </a:t>
            </a:r>
            <a:r>
              <a:rPr lang="en-CA" sz="2400" dirty="0"/>
              <a:t>analysis is inherently factual in nature” [but] “Where the motion judge has ‘erred in principle, misapprehended or failed to take account of material evidence, or reached an unreasonable decision’, courts of appeal may intervene” (dissent said that should not have happened here)</a:t>
            </a:r>
          </a:p>
          <a:p>
            <a:pPr marL="0" indent="0">
              <a:buNone/>
            </a:pPr>
            <a:endParaRPr lang="en-CA" sz="2400" dirty="0"/>
          </a:p>
          <a:p>
            <a:pPr marL="0" indent="0">
              <a:buNone/>
            </a:pPr>
            <a:r>
              <a:rPr lang="en-CA" sz="2400" dirty="0"/>
              <a:t>Did not change </a:t>
            </a:r>
            <a:r>
              <a:rPr lang="en-CA" sz="2400" i="1" dirty="0" err="1"/>
              <a:t>lex</a:t>
            </a:r>
            <a:r>
              <a:rPr lang="en-CA" sz="2400" i="1" dirty="0"/>
              <a:t> loci delicti </a:t>
            </a:r>
            <a:r>
              <a:rPr lang="en-CA" sz="2400" dirty="0"/>
              <a:t>rule (</a:t>
            </a:r>
            <a:r>
              <a:rPr lang="en-CA" sz="2400" dirty="0" err="1"/>
              <a:t>Abella</a:t>
            </a:r>
            <a:r>
              <a:rPr lang="en-CA" sz="2400" dirty="0"/>
              <a:t> and Wagner JJ. would have, and substituted “most substantial harm”)</a:t>
            </a:r>
          </a:p>
          <a:p>
            <a:pPr marL="0" indent="0">
              <a:buNone/>
            </a:pPr>
            <a:endParaRPr lang="en-CA" dirty="0"/>
          </a:p>
        </p:txBody>
      </p:sp>
      <p:sp>
        <p:nvSpPr>
          <p:cNvPr id="4" name="Footer Placeholder 3">
            <a:extLst>
              <a:ext uri="{FF2B5EF4-FFF2-40B4-BE49-F238E27FC236}">
                <a16:creationId xmlns:a16="http://schemas.microsoft.com/office/drawing/2014/main" id="{90B4727B-4A59-45B4-BB0D-D69B5CA6A953}"/>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1188139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C2FCAB-7CF6-4164-ABFA-BBA7552B5BDD}"/>
              </a:ext>
            </a:extLst>
          </p:cNvPr>
          <p:cNvSpPr>
            <a:spLocks noGrp="1"/>
          </p:cNvSpPr>
          <p:nvPr>
            <p:ph type="title"/>
          </p:nvPr>
        </p:nvSpPr>
        <p:spPr/>
        <p:txBody>
          <a:bodyPr/>
          <a:lstStyle/>
          <a:p>
            <a:r>
              <a:rPr lang="en-CA" dirty="0"/>
              <a:t>Territorial Jurisdiction</a:t>
            </a:r>
            <a:br>
              <a:rPr lang="en-CA" dirty="0"/>
            </a:br>
            <a:r>
              <a:rPr lang="en-CA" dirty="0"/>
              <a:t>Choice of forum clause?</a:t>
            </a:r>
          </a:p>
        </p:txBody>
      </p:sp>
      <p:sp>
        <p:nvSpPr>
          <p:cNvPr id="5" name="Content Placeholder 4">
            <a:extLst>
              <a:ext uri="{FF2B5EF4-FFF2-40B4-BE49-F238E27FC236}">
                <a16:creationId xmlns:a16="http://schemas.microsoft.com/office/drawing/2014/main" id="{118A59C6-F4B1-45CE-AA9B-E8119BDC97E2}"/>
              </a:ext>
            </a:extLst>
          </p:cNvPr>
          <p:cNvSpPr>
            <a:spLocks noGrp="1"/>
          </p:cNvSpPr>
          <p:nvPr>
            <p:ph idx="1"/>
          </p:nvPr>
        </p:nvSpPr>
        <p:spPr>
          <a:xfrm>
            <a:off x="457200" y="1700808"/>
            <a:ext cx="8229600" cy="4425355"/>
          </a:xfrm>
        </p:spPr>
        <p:txBody>
          <a:bodyPr/>
          <a:lstStyle/>
          <a:p>
            <a:pPr marL="0" indent="0" eaLnBrk="1" hangingPunct="1">
              <a:buNone/>
              <a:defRPr/>
            </a:pPr>
            <a:r>
              <a:rPr lang="en-CA" altLang="en-US" sz="2800" dirty="0"/>
              <a:t>“</a:t>
            </a:r>
            <a:r>
              <a:rPr lang="en-CA" sz="2800" dirty="0"/>
              <a:t>You agree that any legal action or proceeding between you and [my client] shall be brought exclusively in the courts located in the Judicial District of Montreal, Quebec, Canada.”</a:t>
            </a:r>
          </a:p>
          <a:p>
            <a:pPr marL="0" indent="0" eaLnBrk="1" hangingPunct="1">
              <a:buNone/>
              <a:defRPr/>
            </a:pPr>
            <a:endParaRPr lang="en-CA" sz="2800" dirty="0"/>
          </a:p>
          <a:p>
            <a:pPr marL="0" indent="0" eaLnBrk="1" hangingPunct="1">
              <a:buNone/>
              <a:defRPr/>
            </a:pPr>
            <a:r>
              <a:rPr lang="en-CA" sz="2800" dirty="0"/>
              <a:t>“You will resolve any claim, cause of action or dispute (claim) you have with us arising out of or relating to this Statement or </a:t>
            </a:r>
            <a:r>
              <a:rPr lang="en-CA" sz="2800" b="1" dirty="0"/>
              <a:t>Facebook</a:t>
            </a:r>
            <a:r>
              <a:rPr lang="en-CA" sz="2800" dirty="0"/>
              <a:t> exclusively in a state or federal court located in Santa Clara County.”</a:t>
            </a:r>
          </a:p>
          <a:p>
            <a:pPr marL="0" indent="0" eaLnBrk="1" hangingPunct="1">
              <a:buNone/>
              <a:defRPr/>
            </a:pPr>
            <a:endParaRPr lang="en-CA" altLang="en-US" dirty="0"/>
          </a:p>
          <a:p>
            <a:pPr marL="0" indent="0" eaLnBrk="1" hangingPunct="1">
              <a:buNone/>
              <a:defRPr/>
            </a:pPr>
            <a:endParaRPr lang="en-CA" altLang="en-US" dirty="0"/>
          </a:p>
        </p:txBody>
      </p:sp>
      <p:sp>
        <p:nvSpPr>
          <p:cNvPr id="3" name="Footer Placeholder 2">
            <a:extLst>
              <a:ext uri="{FF2B5EF4-FFF2-40B4-BE49-F238E27FC236}">
                <a16:creationId xmlns:a16="http://schemas.microsoft.com/office/drawing/2014/main" id="{62A5201B-9138-4805-BA4F-8FEB92E3552C}"/>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7534933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98600-81B7-4B14-B373-0967A0ED7506}"/>
              </a:ext>
            </a:extLst>
          </p:cNvPr>
          <p:cNvSpPr>
            <a:spLocks noGrp="1"/>
          </p:cNvSpPr>
          <p:nvPr>
            <p:ph type="title"/>
          </p:nvPr>
        </p:nvSpPr>
        <p:spPr/>
        <p:txBody>
          <a:bodyPr/>
          <a:lstStyle/>
          <a:p>
            <a:r>
              <a:rPr lang="en-CA" dirty="0"/>
              <a:t>Territorial Jurisdiction</a:t>
            </a:r>
            <a:br>
              <a:rPr lang="en-CA" dirty="0"/>
            </a:br>
            <a:r>
              <a:rPr lang="en-CA" dirty="0"/>
              <a:t>Choice of forum clause?</a:t>
            </a:r>
          </a:p>
        </p:txBody>
      </p:sp>
      <p:sp>
        <p:nvSpPr>
          <p:cNvPr id="3" name="Content Placeholder 2">
            <a:extLst>
              <a:ext uri="{FF2B5EF4-FFF2-40B4-BE49-F238E27FC236}">
                <a16:creationId xmlns:a16="http://schemas.microsoft.com/office/drawing/2014/main" id="{E703DB0F-E312-412A-B1D7-1467676A13E0}"/>
              </a:ext>
            </a:extLst>
          </p:cNvPr>
          <p:cNvSpPr>
            <a:spLocks noGrp="1"/>
          </p:cNvSpPr>
          <p:nvPr>
            <p:ph idx="1"/>
          </p:nvPr>
        </p:nvSpPr>
        <p:spPr/>
        <p:txBody>
          <a:bodyPr/>
          <a:lstStyle/>
          <a:p>
            <a:pPr marL="0" indent="0">
              <a:buNone/>
            </a:pPr>
            <a:r>
              <a:rPr lang="en-CA" i="1" dirty="0" err="1"/>
              <a:t>Douez</a:t>
            </a:r>
            <a:r>
              <a:rPr lang="en-CA" i="1" dirty="0"/>
              <a:t> v. Facebook, Inc.</a:t>
            </a:r>
            <a:r>
              <a:rPr lang="en-CA" dirty="0"/>
              <a:t>, </a:t>
            </a:r>
            <a:r>
              <a:rPr lang="en-CA" sz="2000" dirty="0"/>
              <a:t>2017 SCC 33</a:t>
            </a:r>
          </a:p>
          <a:p>
            <a:pPr marL="0" indent="0">
              <a:buNone/>
            </a:pPr>
            <a:endParaRPr lang="en-CA" sz="2000" u="sng" dirty="0"/>
          </a:p>
          <a:p>
            <a:pPr marL="0" indent="0">
              <a:buNone/>
            </a:pPr>
            <a:r>
              <a:rPr lang="en-CA" sz="2400" u="sng" dirty="0"/>
              <a:t>F</a:t>
            </a:r>
            <a:r>
              <a:rPr lang="en-CA" sz="2400" dirty="0"/>
              <a:t>: </a:t>
            </a:r>
            <a:r>
              <a:rPr lang="en-CA" sz="2400" dirty="0" err="1"/>
              <a:t>Douez</a:t>
            </a:r>
            <a:r>
              <a:rPr lang="en-CA" sz="2400" dirty="0"/>
              <a:t> +1.8 million BC residents’ privacy violated because of sponsored stories with their name and likeness</a:t>
            </a:r>
          </a:p>
          <a:p>
            <a:pPr marL="0" indent="0">
              <a:buNone/>
            </a:pPr>
            <a:r>
              <a:rPr lang="en-CA" sz="2400" u="sng" dirty="0"/>
              <a:t>Issue</a:t>
            </a:r>
            <a:r>
              <a:rPr lang="en-CA" sz="2400" dirty="0"/>
              <a:t>: Is the forum selection clause valid and enforceable, barring action in a B.C. court?</a:t>
            </a:r>
          </a:p>
          <a:p>
            <a:pPr marL="0" indent="0">
              <a:buNone/>
            </a:pPr>
            <a:r>
              <a:rPr lang="en-CA" sz="2400" u="sng" dirty="0"/>
              <a:t>Held (4-3)</a:t>
            </a:r>
            <a:r>
              <a:rPr lang="en-CA" sz="2400" dirty="0"/>
              <a:t>: Not enforceable! Ack! Let the lawsuit begin!</a:t>
            </a:r>
          </a:p>
          <a:p>
            <a:pPr marL="0" indent="0">
              <a:buNone/>
            </a:pPr>
            <a:r>
              <a:rPr lang="en-CA" sz="2400" u="sng" dirty="0"/>
              <a:t>Ratio</a:t>
            </a:r>
            <a:r>
              <a:rPr lang="en-CA" sz="2400" dirty="0"/>
              <a:t>:</a:t>
            </a:r>
          </a:p>
          <a:p>
            <a:pPr marL="0" indent="0">
              <a:buNone/>
            </a:pPr>
            <a:r>
              <a:rPr lang="en-CA" sz="2400" dirty="0"/>
              <a:t>…/2</a:t>
            </a:r>
          </a:p>
          <a:p>
            <a:pPr marL="0" indent="0">
              <a:buNone/>
            </a:pPr>
            <a:endParaRPr lang="en-CA" sz="2000" dirty="0"/>
          </a:p>
        </p:txBody>
      </p:sp>
      <p:sp>
        <p:nvSpPr>
          <p:cNvPr id="4" name="Footer Placeholder 3">
            <a:extLst>
              <a:ext uri="{FF2B5EF4-FFF2-40B4-BE49-F238E27FC236}">
                <a16:creationId xmlns:a16="http://schemas.microsoft.com/office/drawing/2014/main" id="{818986A5-5B55-4FB5-9DA7-9B97EEEE11E3}"/>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3819915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98600-81B7-4B14-B373-0967A0ED7506}"/>
              </a:ext>
            </a:extLst>
          </p:cNvPr>
          <p:cNvSpPr>
            <a:spLocks noGrp="1"/>
          </p:cNvSpPr>
          <p:nvPr>
            <p:ph type="title"/>
          </p:nvPr>
        </p:nvSpPr>
        <p:spPr/>
        <p:txBody>
          <a:bodyPr/>
          <a:lstStyle/>
          <a:p>
            <a:r>
              <a:rPr lang="en-CA" dirty="0"/>
              <a:t>Territorial Jurisdiction</a:t>
            </a:r>
            <a:br>
              <a:rPr lang="en-CA" dirty="0"/>
            </a:br>
            <a:r>
              <a:rPr lang="en-CA" i="1" dirty="0" err="1"/>
              <a:t>Douez</a:t>
            </a:r>
            <a:endParaRPr lang="en-CA" i="1" dirty="0"/>
          </a:p>
        </p:txBody>
      </p:sp>
      <p:sp>
        <p:nvSpPr>
          <p:cNvPr id="3" name="Content Placeholder 2">
            <a:extLst>
              <a:ext uri="{FF2B5EF4-FFF2-40B4-BE49-F238E27FC236}">
                <a16:creationId xmlns:a16="http://schemas.microsoft.com/office/drawing/2014/main" id="{E703DB0F-E312-412A-B1D7-1467676A13E0}"/>
              </a:ext>
            </a:extLst>
          </p:cNvPr>
          <p:cNvSpPr>
            <a:spLocks noGrp="1"/>
          </p:cNvSpPr>
          <p:nvPr>
            <p:ph idx="1"/>
          </p:nvPr>
        </p:nvSpPr>
        <p:spPr/>
        <p:txBody>
          <a:bodyPr/>
          <a:lstStyle/>
          <a:p>
            <a:pPr marL="0" indent="0">
              <a:buNone/>
            </a:pPr>
            <a:r>
              <a:rPr lang="en-CA" sz="2000" dirty="0"/>
              <a:t>“commercial and consumer relationships are very different. Irrespective of the formal validity of the contract, the consumer context may provide strong reasons not to enforce forum selection clauses.”</a:t>
            </a:r>
          </a:p>
          <a:p>
            <a:pPr marL="0" indent="0">
              <a:buNone/>
            </a:pPr>
            <a:r>
              <a:rPr lang="en-CA" sz="2000" dirty="0"/>
              <a:t>“the unequal bargaining power of the parties and the rights that a consumer relinquishes under the contract, without any opportunity to negotiate, may provide compelling reasons for a court to exercise its discretion to deny a stay of proceedings”</a:t>
            </a:r>
          </a:p>
          <a:p>
            <a:pPr marL="0" indent="0">
              <a:buNone/>
            </a:pPr>
            <a:r>
              <a:rPr lang="en-CA" sz="2000" dirty="0"/>
              <a:t>“Canadian courts have a greater interest in adjudicating cases impinging on </a:t>
            </a:r>
            <a:r>
              <a:rPr lang="en-CA" sz="2000" b="1" dirty="0"/>
              <a:t>constitutional and quasi-constitutional rights [ed. </a:t>
            </a:r>
            <a:r>
              <a:rPr lang="en-CA" sz="2000" b="1" dirty="0">
                <a:sym typeface="Wingdings" panose="05000000000000000000" pitchFamily="2" charset="2"/>
              </a:rPr>
              <a:t> privacy] </a:t>
            </a:r>
            <a:r>
              <a:rPr lang="en-CA" sz="2000" dirty="0"/>
              <a:t>because these rights play an essential role in a free and democratic society and embody key Canadian values”</a:t>
            </a:r>
          </a:p>
          <a:p>
            <a:pPr marL="0" indent="0">
              <a:buNone/>
            </a:pPr>
            <a:endParaRPr lang="en-CA" sz="2000" dirty="0"/>
          </a:p>
          <a:p>
            <a:pPr marL="0" indent="0">
              <a:buNone/>
            </a:pPr>
            <a:r>
              <a:rPr lang="en-CA" sz="2000" dirty="0"/>
              <a:t>NOTES: 3-1-3 decision “</a:t>
            </a:r>
            <a:r>
              <a:rPr lang="en-CA" sz="2000" i="1" dirty="0"/>
              <a:t>Pompey</a:t>
            </a:r>
            <a:r>
              <a:rPr lang="en-CA" sz="2000" dirty="0"/>
              <a:t> test” of common law (need “strong cause” to override a forum selection clause)</a:t>
            </a:r>
          </a:p>
        </p:txBody>
      </p:sp>
      <p:sp>
        <p:nvSpPr>
          <p:cNvPr id="4" name="Footer Placeholder 3">
            <a:extLst>
              <a:ext uri="{FF2B5EF4-FFF2-40B4-BE49-F238E27FC236}">
                <a16:creationId xmlns:a16="http://schemas.microsoft.com/office/drawing/2014/main" id="{818986A5-5B55-4FB5-9DA7-9B97EEEE11E3}"/>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6276888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98600-81B7-4B14-B373-0967A0ED7506}"/>
              </a:ext>
            </a:extLst>
          </p:cNvPr>
          <p:cNvSpPr>
            <a:spLocks noGrp="1"/>
          </p:cNvSpPr>
          <p:nvPr>
            <p:ph type="title"/>
          </p:nvPr>
        </p:nvSpPr>
        <p:spPr/>
        <p:txBody>
          <a:bodyPr/>
          <a:lstStyle/>
          <a:p>
            <a:r>
              <a:rPr lang="en-CA" dirty="0"/>
              <a:t>Territorial Jurisdiction</a:t>
            </a:r>
            <a:br>
              <a:rPr lang="en-CA" dirty="0"/>
            </a:br>
            <a:r>
              <a:rPr lang="en-CA" i="1" dirty="0" err="1"/>
              <a:t>Douez</a:t>
            </a:r>
            <a:endParaRPr lang="en-CA" i="1" dirty="0"/>
          </a:p>
        </p:txBody>
      </p:sp>
      <p:sp>
        <p:nvSpPr>
          <p:cNvPr id="3" name="Content Placeholder 2">
            <a:extLst>
              <a:ext uri="{FF2B5EF4-FFF2-40B4-BE49-F238E27FC236}">
                <a16:creationId xmlns:a16="http://schemas.microsoft.com/office/drawing/2014/main" id="{E703DB0F-E312-412A-B1D7-1467676A13E0}"/>
              </a:ext>
            </a:extLst>
          </p:cNvPr>
          <p:cNvSpPr>
            <a:spLocks noGrp="1"/>
          </p:cNvSpPr>
          <p:nvPr>
            <p:ph idx="1"/>
          </p:nvPr>
        </p:nvSpPr>
        <p:spPr/>
        <p:txBody>
          <a:bodyPr/>
          <a:lstStyle/>
          <a:p>
            <a:pPr marL="0" indent="0">
              <a:buNone/>
            </a:pPr>
            <a:r>
              <a:rPr lang="en-CA" sz="2000" u="sng" dirty="0"/>
              <a:t>Dissent</a:t>
            </a:r>
            <a:r>
              <a:rPr lang="en-CA" sz="2000" dirty="0"/>
              <a:t>:</a:t>
            </a:r>
          </a:p>
          <a:p>
            <a:pPr marL="0" indent="0">
              <a:buNone/>
            </a:pPr>
            <a:r>
              <a:rPr lang="en-CA" sz="2000" dirty="0"/>
              <a:t>“The issue assumes great importance in a world where millions of people routinely enter into online contracts with corporations, large and small, located in other countries. Often these contracts contain a forum selection clause, specifying that any disputes must be resolved by the corporation’s choice of court. In this way, global corporations, be they American, Canadian or from some other country, seek to ensure that they are not dragged into litigation in foreign countries.”</a:t>
            </a:r>
          </a:p>
          <a:p>
            <a:pPr marL="0" indent="0">
              <a:buNone/>
            </a:pPr>
            <a:endParaRPr lang="en-CA" sz="2000" dirty="0"/>
          </a:p>
          <a:p>
            <a:pPr marL="0" indent="0">
              <a:buNone/>
            </a:pPr>
            <a:r>
              <a:rPr lang="en-CA" sz="2000" dirty="0"/>
              <a:t>“The overwhelming weight of international jurisprudence shows that, far from being a subterfuge to deny access to justice, forum selection clauses are vital to international order, fairness and comity.”</a:t>
            </a:r>
          </a:p>
        </p:txBody>
      </p:sp>
      <p:sp>
        <p:nvSpPr>
          <p:cNvPr id="4" name="Footer Placeholder 3">
            <a:extLst>
              <a:ext uri="{FF2B5EF4-FFF2-40B4-BE49-F238E27FC236}">
                <a16:creationId xmlns:a16="http://schemas.microsoft.com/office/drawing/2014/main" id="{818986A5-5B55-4FB5-9DA7-9B97EEEE11E3}"/>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115062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C7829-69E2-4500-A3A3-6D908C5550E8}"/>
              </a:ext>
            </a:extLst>
          </p:cNvPr>
          <p:cNvSpPr>
            <a:spLocks noGrp="1"/>
          </p:cNvSpPr>
          <p:nvPr>
            <p:ph type="title"/>
          </p:nvPr>
        </p:nvSpPr>
        <p:spPr/>
        <p:txBody>
          <a:bodyPr/>
          <a:lstStyle/>
          <a:p>
            <a:r>
              <a:rPr lang="en-CA" dirty="0"/>
              <a:t>Facebook current Terms</a:t>
            </a:r>
          </a:p>
        </p:txBody>
      </p:sp>
      <p:sp>
        <p:nvSpPr>
          <p:cNvPr id="3" name="Content Placeholder 2">
            <a:extLst>
              <a:ext uri="{FF2B5EF4-FFF2-40B4-BE49-F238E27FC236}">
                <a16:creationId xmlns:a16="http://schemas.microsoft.com/office/drawing/2014/main" id="{C3B97C27-CECB-46B8-AC46-6301BECEB94B}"/>
              </a:ext>
            </a:extLst>
          </p:cNvPr>
          <p:cNvSpPr>
            <a:spLocks noGrp="1"/>
          </p:cNvSpPr>
          <p:nvPr>
            <p:ph idx="1"/>
          </p:nvPr>
        </p:nvSpPr>
        <p:spPr>
          <a:xfrm>
            <a:off x="457200" y="1417638"/>
            <a:ext cx="8229600" cy="4708525"/>
          </a:xfrm>
        </p:spPr>
        <p:txBody>
          <a:bodyPr/>
          <a:lstStyle/>
          <a:p>
            <a:pPr marL="0" indent="0">
              <a:buNone/>
            </a:pPr>
            <a:r>
              <a:rPr lang="en-CA" sz="2800" dirty="0"/>
              <a:t>“</a:t>
            </a:r>
            <a:r>
              <a:rPr lang="en-CA" sz="2800" b="1" dirty="0"/>
              <a:t>If you are a consumer</a:t>
            </a:r>
            <a:r>
              <a:rPr lang="en-CA" sz="2800" dirty="0"/>
              <a:t>, the laws of the country in which you reside will apply to any claim, cause of action, or dispute you have against us that arises out of or relates to these Terms or the Facebook Products ("claim"), and </a:t>
            </a:r>
            <a:r>
              <a:rPr lang="en-CA" sz="2800" b="1" dirty="0"/>
              <a:t>you may resolve your claim in any competent court in that country that has jurisdiction over the claim</a:t>
            </a:r>
            <a:r>
              <a:rPr lang="en-CA" sz="2800" dirty="0"/>
              <a:t>. In all other cases, you agree that the claim must be resolved exclusively in the U.S. District Court for the Northern District of California or a state court located in San Mateo County, that you submit to the personal jurisdiction of either of these courts…”</a:t>
            </a:r>
          </a:p>
        </p:txBody>
      </p:sp>
      <p:sp>
        <p:nvSpPr>
          <p:cNvPr id="4" name="Footer Placeholder 3">
            <a:extLst>
              <a:ext uri="{FF2B5EF4-FFF2-40B4-BE49-F238E27FC236}">
                <a16:creationId xmlns:a16="http://schemas.microsoft.com/office/drawing/2014/main" id="{D4095438-6813-42EA-BB9D-767F83D96BC2}"/>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19128442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98600-81B7-4B14-B373-0967A0ED7506}"/>
              </a:ext>
            </a:extLst>
          </p:cNvPr>
          <p:cNvSpPr>
            <a:spLocks noGrp="1"/>
          </p:cNvSpPr>
          <p:nvPr>
            <p:ph type="title"/>
          </p:nvPr>
        </p:nvSpPr>
        <p:spPr/>
        <p:txBody>
          <a:bodyPr/>
          <a:lstStyle/>
          <a:p>
            <a:r>
              <a:rPr lang="en-CA" dirty="0"/>
              <a:t>Territorial Jurisdiction</a:t>
            </a:r>
            <a:br>
              <a:rPr lang="en-CA" dirty="0"/>
            </a:br>
            <a:r>
              <a:rPr lang="en-CA" dirty="0"/>
              <a:t>Choice of forum clause???</a:t>
            </a:r>
          </a:p>
        </p:txBody>
      </p:sp>
      <p:sp>
        <p:nvSpPr>
          <p:cNvPr id="3" name="Content Placeholder 2">
            <a:extLst>
              <a:ext uri="{FF2B5EF4-FFF2-40B4-BE49-F238E27FC236}">
                <a16:creationId xmlns:a16="http://schemas.microsoft.com/office/drawing/2014/main" id="{E703DB0F-E312-412A-B1D7-1467676A13E0}"/>
              </a:ext>
            </a:extLst>
          </p:cNvPr>
          <p:cNvSpPr>
            <a:spLocks noGrp="1"/>
          </p:cNvSpPr>
          <p:nvPr>
            <p:ph idx="1"/>
          </p:nvPr>
        </p:nvSpPr>
        <p:spPr/>
        <p:txBody>
          <a:bodyPr/>
          <a:lstStyle/>
          <a:p>
            <a:pPr marL="0" indent="0">
              <a:buNone/>
            </a:pPr>
            <a:r>
              <a:rPr lang="en-CA" i="1" dirty="0"/>
              <a:t>Demers c. Yahoo! Inc., </a:t>
            </a:r>
            <a:r>
              <a:rPr lang="en-CA" sz="1800" dirty="0"/>
              <a:t>2017 QCCS 4154</a:t>
            </a:r>
          </a:p>
          <a:p>
            <a:pPr marL="0" indent="0">
              <a:buNone/>
            </a:pPr>
            <a:endParaRPr lang="en-CA" sz="2000" u="sng" dirty="0"/>
          </a:p>
          <a:p>
            <a:pPr marL="0" indent="0">
              <a:buNone/>
            </a:pPr>
            <a:r>
              <a:rPr lang="en-CA" sz="2400" u="sng" dirty="0"/>
              <a:t>F</a:t>
            </a:r>
            <a:r>
              <a:rPr lang="en-CA" sz="2400" dirty="0"/>
              <a:t>: Seeking class action in Quebec against Yahoo!</a:t>
            </a:r>
          </a:p>
          <a:p>
            <a:pPr marL="0" indent="0">
              <a:buNone/>
            </a:pPr>
            <a:r>
              <a:rPr lang="en-CA" sz="2400" u="sng" dirty="0"/>
              <a:t>Issue</a:t>
            </a:r>
            <a:r>
              <a:rPr lang="en-CA" sz="2400" dirty="0"/>
              <a:t>: Is the forum selection clause (Ontario) valid and enforceable, barring action in a Quebec court?</a:t>
            </a:r>
          </a:p>
          <a:p>
            <a:pPr marL="0" indent="0">
              <a:buNone/>
            </a:pPr>
            <a:r>
              <a:rPr lang="en-CA" sz="2400" u="sng" dirty="0"/>
              <a:t>Held</a:t>
            </a:r>
            <a:r>
              <a:rPr lang="en-CA" sz="2400" dirty="0"/>
              <a:t>: Not enforceable! Ack! Let the lawsuit begin!</a:t>
            </a:r>
          </a:p>
          <a:p>
            <a:pPr marL="0" indent="0">
              <a:buNone/>
            </a:pPr>
            <a:r>
              <a:rPr lang="en-CA" sz="2400" u="sng" dirty="0"/>
              <a:t>Ratio</a:t>
            </a:r>
            <a:r>
              <a:rPr lang="en-CA" sz="2400" dirty="0"/>
              <a:t>:</a:t>
            </a:r>
          </a:p>
          <a:p>
            <a:pPr marL="0" indent="0">
              <a:buNone/>
            </a:pPr>
            <a:r>
              <a:rPr lang="en-CA" sz="2000" dirty="0"/>
              <a:t>Terms are a consumer contract, despite being free service, Quebec courts have jurisdiction under 3149 CCQ (</a:t>
            </a:r>
            <a:r>
              <a:rPr lang="en-CA" sz="2000" dirty="0" err="1"/>
              <a:t>Abella</a:t>
            </a:r>
            <a:r>
              <a:rPr lang="en-CA" sz="2000" dirty="0"/>
              <a:t> J. brought this up in </a:t>
            </a:r>
            <a:r>
              <a:rPr lang="en-CA" sz="2000" i="1" dirty="0" err="1"/>
              <a:t>Douez</a:t>
            </a:r>
            <a:r>
              <a:rPr lang="en-CA" sz="2000" dirty="0"/>
              <a:t>)</a:t>
            </a:r>
          </a:p>
          <a:p>
            <a:pPr marL="0" indent="0">
              <a:buNone/>
            </a:pPr>
            <a:r>
              <a:rPr lang="en-CA" sz="2000" i="1" dirty="0" err="1"/>
              <a:t>Douez</a:t>
            </a:r>
            <a:r>
              <a:rPr lang="en-CA" sz="2000" dirty="0"/>
              <a:t> cited, even though that was common law case</a:t>
            </a:r>
          </a:p>
        </p:txBody>
      </p:sp>
      <p:sp>
        <p:nvSpPr>
          <p:cNvPr id="4" name="Footer Placeholder 3">
            <a:extLst>
              <a:ext uri="{FF2B5EF4-FFF2-40B4-BE49-F238E27FC236}">
                <a16:creationId xmlns:a16="http://schemas.microsoft.com/office/drawing/2014/main" id="{818986A5-5B55-4FB5-9DA7-9B97EEEE11E3}"/>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20359222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C2FCAB-7CF6-4164-ABFA-BBA7552B5BDD}"/>
              </a:ext>
            </a:extLst>
          </p:cNvPr>
          <p:cNvSpPr>
            <a:spLocks noGrp="1"/>
          </p:cNvSpPr>
          <p:nvPr>
            <p:ph type="title"/>
          </p:nvPr>
        </p:nvSpPr>
        <p:spPr/>
        <p:txBody>
          <a:bodyPr/>
          <a:lstStyle/>
          <a:p>
            <a:r>
              <a:rPr lang="en-CA" dirty="0"/>
              <a:t>Territorial Jurisdiction</a:t>
            </a:r>
            <a:br>
              <a:rPr lang="en-CA" dirty="0"/>
            </a:br>
            <a:r>
              <a:rPr lang="en-CA" dirty="0"/>
              <a:t>Parting thoughts</a:t>
            </a:r>
          </a:p>
        </p:txBody>
      </p:sp>
      <p:sp>
        <p:nvSpPr>
          <p:cNvPr id="5" name="Content Placeholder 4">
            <a:extLst>
              <a:ext uri="{FF2B5EF4-FFF2-40B4-BE49-F238E27FC236}">
                <a16:creationId xmlns:a16="http://schemas.microsoft.com/office/drawing/2014/main" id="{118A59C6-F4B1-45CE-AA9B-E8119BDC97E2}"/>
              </a:ext>
            </a:extLst>
          </p:cNvPr>
          <p:cNvSpPr>
            <a:spLocks noGrp="1"/>
          </p:cNvSpPr>
          <p:nvPr>
            <p:ph idx="1"/>
          </p:nvPr>
        </p:nvSpPr>
        <p:spPr>
          <a:xfrm>
            <a:off x="457200" y="2204864"/>
            <a:ext cx="8229600" cy="3921299"/>
          </a:xfrm>
        </p:spPr>
        <p:txBody>
          <a:bodyPr/>
          <a:lstStyle/>
          <a:p>
            <a:pPr eaLnBrk="1" hangingPunct="1">
              <a:defRPr/>
            </a:pPr>
            <a:r>
              <a:rPr lang="fr-CA" altLang="en-US" dirty="0"/>
              <a:t>IP </a:t>
            </a:r>
            <a:r>
              <a:rPr lang="fr-CA" altLang="en-US" dirty="0" err="1"/>
              <a:t>legal</a:t>
            </a:r>
            <a:r>
              <a:rPr lang="fr-CA" altLang="en-US" dirty="0"/>
              <a:t> and admin </a:t>
            </a:r>
            <a:r>
              <a:rPr lang="fr-CA" altLang="en-US" dirty="0" err="1"/>
              <a:t>systems</a:t>
            </a:r>
            <a:r>
              <a:rPr lang="fr-CA" altLang="en-US" dirty="0"/>
              <a:t> are </a:t>
            </a:r>
            <a:r>
              <a:rPr lang="fr-CA" altLang="en-US" dirty="0" err="1"/>
              <a:t>generally</a:t>
            </a:r>
            <a:r>
              <a:rPr lang="fr-CA" altLang="en-US" dirty="0"/>
              <a:t> </a:t>
            </a:r>
            <a:r>
              <a:rPr lang="fr-CA" altLang="en-US" b="1" dirty="0"/>
              <a:t>national</a:t>
            </a:r>
          </a:p>
          <a:p>
            <a:pPr eaLnBrk="1" hangingPunct="1">
              <a:defRPr/>
            </a:pPr>
            <a:r>
              <a:rPr lang="fr-CA" altLang="en-US" dirty="0"/>
              <a:t>Copyright </a:t>
            </a:r>
            <a:r>
              <a:rPr lang="fr-CA" altLang="en-US" dirty="0" err="1"/>
              <a:t>treaties</a:t>
            </a:r>
            <a:r>
              <a:rPr lang="fr-CA" altLang="en-US" dirty="0"/>
              <a:t> – Berne, WIPO, Rome convention, TPP</a:t>
            </a:r>
          </a:p>
        </p:txBody>
      </p:sp>
      <p:sp>
        <p:nvSpPr>
          <p:cNvPr id="3" name="Footer Placeholder 2">
            <a:extLst>
              <a:ext uri="{FF2B5EF4-FFF2-40B4-BE49-F238E27FC236}">
                <a16:creationId xmlns:a16="http://schemas.microsoft.com/office/drawing/2014/main" id="{62A5201B-9138-4805-BA4F-8FEB92E3552C}"/>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30326653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15B3-0E3F-4394-82FE-E66EF5533ADC}"/>
              </a:ext>
            </a:extLst>
          </p:cNvPr>
          <p:cNvSpPr>
            <a:spLocks noGrp="1"/>
          </p:cNvSpPr>
          <p:nvPr>
            <p:ph type="title"/>
          </p:nvPr>
        </p:nvSpPr>
        <p:spPr/>
        <p:txBody>
          <a:bodyPr/>
          <a:lstStyle/>
          <a:p>
            <a:r>
              <a:rPr lang="en-CA" dirty="0"/>
              <a:t> </a:t>
            </a:r>
          </a:p>
        </p:txBody>
      </p:sp>
      <p:sp>
        <p:nvSpPr>
          <p:cNvPr id="3" name="Content Placeholder 2">
            <a:extLst>
              <a:ext uri="{FF2B5EF4-FFF2-40B4-BE49-F238E27FC236}">
                <a16:creationId xmlns:a16="http://schemas.microsoft.com/office/drawing/2014/main" id="{CDD54CCE-1DE8-4B1D-BEA8-F58B4A41B4F8}"/>
              </a:ext>
            </a:extLst>
          </p:cNvPr>
          <p:cNvSpPr>
            <a:spLocks noGrp="1"/>
          </p:cNvSpPr>
          <p:nvPr>
            <p:ph idx="1"/>
          </p:nvPr>
        </p:nvSpPr>
        <p:spPr/>
        <p:txBody>
          <a:bodyPr/>
          <a:lstStyle/>
          <a:p>
            <a:pPr marL="0" indent="0">
              <a:buNone/>
            </a:pPr>
            <a:endParaRPr lang="en-CA" dirty="0"/>
          </a:p>
          <a:p>
            <a:pPr marL="0" indent="0">
              <a:buNone/>
            </a:pPr>
            <a:endParaRPr lang="en-CA" dirty="0"/>
          </a:p>
        </p:txBody>
      </p:sp>
      <p:sp>
        <p:nvSpPr>
          <p:cNvPr id="4" name="Footer Placeholder 3">
            <a:extLst>
              <a:ext uri="{FF2B5EF4-FFF2-40B4-BE49-F238E27FC236}">
                <a16:creationId xmlns:a16="http://schemas.microsoft.com/office/drawing/2014/main" id="{A3223CE8-416D-4B45-9CBD-BC0B5937750F}"/>
              </a:ext>
            </a:extLst>
          </p:cNvPr>
          <p:cNvSpPr>
            <a:spLocks noGrp="1"/>
          </p:cNvSpPr>
          <p:nvPr>
            <p:ph type="ftr" sz="quarter" idx="11"/>
          </p:nvPr>
        </p:nvSpPr>
        <p:spPr/>
        <p:txBody>
          <a:bodyPr/>
          <a:lstStyle/>
          <a:p>
            <a:pPr>
              <a:defRPr/>
            </a:pPr>
            <a:r>
              <a:rPr lang="en-US"/>
              <a:t>Class 4</a:t>
            </a:r>
            <a:endParaRPr lang="en-US" dirty="0"/>
          </a:p>
        </p:txBody>
      </p:sp>
      <p:sp>
        <p:nvSpPr>
          <p:cNvPr id="9" name="Title 5">
            <a:extLst>
              <a:ext uri="{FF2B5EF4-FFF2-40B4-BE49-F238E27FC236}">
                <a16:creationId xmlns:a16="http://schemas.microsoft.com/office/drawing/2014/main" id="{5BF48CD2-2689-477F-93EE-9C464C7DBB77}"/>
              </a:ext>
            </a:extLst>
          </p:cNvPr>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a:lstStyle>
          <a:p>
            <a:pPr eaLnBrk="1" hangingPunct="1"/>
            <a:r>
              <a:rPr lang="en-US" altLang="en-US"/>
              <a:t>Online Copyright</a:t>
            </a:r>
          </a:p>
        </p:txBody>
      </p:sp>
      <p:sp>
        <p:nvSpPr>
          <p:cNvPr id="10" name="Footer Placeholder 3">
            <a:extLst>
              <a:ext uri="{FF2B5EF4-FFF2-40B4-BE49-F238E27FC236}">
                <a16:creationId xmlns:a16="http://schemas.microsoft.com/office/drawing/2014/main" id="{88DAC138-AB75-4176-AB92-20843E7BAC62}"/>
              </a:ext>
            </a:extLst>
          </p:cNvPr>
          <p:cNvSpPr txBox="1">
            <a:spLocks/>
          </p:cNvSpPr>
          <p:nvPr/>
        </p:nvSpPr>
        <p:spPr bwMode="auto">
          <a:xfrm>
            <a:off x="2987675" y="6356350"/>
            <a:ext cx="3313113"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defPPr>
              <a:defRPr lang="en-US"/>
            </a:defPPr>
            <a:lvl1pPr algn="ctr" rtl="0" eaLnBrk="1" fontAlgn="auto" hangingPunct="1">
              <a:spcBef>
                <a:spcPts val="0"/>
              </a:spcBef>
              <a:spcAft>
                <a:spcPts val="0"/>
              </a:spcAft>
              <a:defRPr sz="1600" i="1" kern="1200">
                <a:solidFill>
                  <a:schemeClr val="bg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CA" dirty="0"/>
              <a:t>I</a:t>
            </a:r>
            <a:endParaRPr lang="en-US" dirty="0"/>
          </a:p>
        </p:txBody>
      </p:sp>
      <p:sp>
        <p:nvSpPr>
          <p:cNvPr id="11" name="Content Placeholder 7">
            <a:extLst>
              <a:ext uri="{FF2B5EF4-FFF2-40B4-BE49-F238E27FC236}">
                <a16:creationId xmlns:a16="http://schemas.microsoft.com/office/drawing/2014/main" id="{1047E62B-CDF5-4825-943C-18A8BFA6A63B}"/>
              </a:ext>
            </a:extLst>
          </p:cNvPr>
          <p:cNvSpPr txBox="1">
            <a:spLocks/>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algn="ctr" eaLnBrk="1" hangingPunct="1">
              <a:buFont typeface="Arial" panose="020B0604020202020204" pitchFamily="34" charset="0"/>
              <a:buNone/>
            </a:pPr>
            <a:r>
              <a:rPr lang="en-US" altLang="en-US"/>
              <a:t>“Oh, they have the internet on computers now”</a:t>
            </a:r>
          </a:p>
        </p:txBody>
      </p:sp>
      <p:pic>
        <p:nvPicPr>
          <p:cNvPr id="12" name="Content Placeholder 6" descr="homer.jpg">
            <a:extLst>
              <a:ext uri="{FF2B5EF4-FFF2-40B4-BE49-F238E27FC236}">
                <a16:creationId xmlns:a16="http://schemas.microsoft.com/office/drawing/2014/main" id="{888A88E0-4108-4FFE-B0C5-DE8E5CC3276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1341438"/>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29216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DBB76-46FB-4A01-9991-FFFB90CC3403}"/>
              </a:ext>
            </a:extLst>
          </p:cNvPr>
          <p:cNvSpPr>
            <a:spLocks noGrp="1"/>
          </p:cNvSpPr>
          <p:nvPr>
            <p:ph type="title"/>
          </p:nvPr>
        </p:nvSpPr>
        <p:spPr/>
        <p:txBody>
          <a:bodyPr/>
          <a:lstStyle/>
          <a:p>
            <a:r>
              <a:rPr lang="en-US" dirty="0"/>
              <a:t>© law doesn’t vanish on the internet</a:t>
            </a:r>
            <a:endParaRPr lang="en-CA" dirty="0"/>
          </a:p>
        </p:txBody>
      </p:sp>
      <p:sp>
        <p:nvSpPr>
          <p:cNvPr id="3" name="Content Placeholder 2">
            <a:extLst>
              <a:ext uri="{FF2B5EF4-FFF2-40B4-BE49-F238E27FC236}">
                <a16:creationId xmlns:a16="http://schemas.microsoft.com/office/drawing/2014/main" id="{ED43D574-3CEA-4D29-B0D2-AC01D004FEF6}"/>
              </a:ext>
            </a:extLst>
          </p:cNvPr>
          <p:cNvSpPr>
            <a:spLocks noGrp="1"/>
          </p:cNvSpPr>
          <p:nvPr>
            <p:ph idx="1"/>
          </p:nvPr>
        </p:nvSpPr>
        <p:spPr/>
        <p:txBody>
          <a:bodyPr/>
          <a:lstStyle/>
          <a:p>
            <a:pPr marL="0" indent="0" eaLnBrk="1" hangingPunct="1">
              <a:buNone/>
            </a:pPr>
            <a:r>
              <a:rPr lang="en-US" altLang="en-US" sz="2800" i="1" dirty="0"/>
              <a:t>Wesley dba MTLFREETV.com v. Bell Canada et al </a:t>
            </a:r>
          </a:p>
          <a:p>
            <a:pPr marL="0" indent="0" eaLnBrk="1" hangingPunct="1">
              <a:buNone/>
            </a:pPr>
            <a:r>
              <a:rPr lang="en-US" altLang="en-US" sz="2800" dirty="0"/>
              <a:t>2017 FCA 55</a:t>
            </a:r>
          </a:p>
          <a:p>
            <a:pPr marL="0" indent="0" eaLnBrk="1" hangingPunct="1">
              <a:buNone/>
            </a:pPr>
            <a:endParaRPr lang="en-US" altLang="en-US" dirty="0"/>
          </a:p>
          <a:p>
            <a:pPr marL="0" indent="0" eaLnBrk="1" hangingPunct="1">
              <a:buNone/>
            </a:pPr>
            <a:r>
              <a:rPr lang="en-US" altLang="en-US" sz="2400" dirty="0"/>
              <a:t>“</a:t>
            </a:r>
            <a:r>
              <a:rPr lang="en-CA" altLang="en-US" sz="2400" dirty="0"/>
              <a:t>This is a motion for injunctive relief with respect to an emerging phenomenon in the Canadian market, that of pre-loaded "plug-and-play" set-top boxes. These boxes have several uses for consumers, some of which are perfectly legal and some which skirt around the fringes of copyright law. </a:t>
            </a:r>
            <a:r>
              <a:rPr lang="en-CA" altLang="en-US" sz="2400" b="1" dirty="0"/>
              <a:t>This is not the first time a new technology has been alleged to violate copyright law, nor will it be the last.</a:t>
            </a:r>
            <a:r>
              <a:rPr lang="en-CA" altLang="en-US" sz="2400" dirty="0"/>
              <a:t> “</a:t>
            </a:r>
            <a:endParaRPr lang="en-US" altLang="en-US" sz="2400" dirty="0"/>
          </a:p>
          <a:p>
            <a:endParaRPr lang="en-CA" dirty="0"/>
          </a:p>
        </p:txBody>
      </p:sp>
      <p:sp>
        <p:nvSpPr>
          <p:cNvPr id="4" name="Footer Placeholder 3">
            <a:extLst>
              <a:ext uri="{FF2B5EF4-FFF2-40B4-BE49-F238E27FC236}">
                <a16:creationId xmlns:a16="http://schemas.microsoft.com/office/drawing/2014/main" id="{19975596-8736-4C27-BDA5-454D1CA0647D}"/>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2083323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29C4C-36A8-4A48-860C-C5511A342516}"/>
              </a:ext>
            </a:extLst>
          </p:cNvPr>
          <p:cNvSpPr>
            <a:spLocks noGrp="1"/>
          </p:cNvSpPr>
          <p:nvPr>
            <p:ph type="title"/>
          </p:nvPr>
        </p:nvSpPr>
        <p:spPr/>
        <p:txBody>
          <a:bodyPr/>
          <a:lstStyle/>
          <a:p>
            <a:r>
              <a:rPr lang="en-CA" dirty="0"/>
              <a:t>Other announcements</a:t>
            </a:r>
          </a:p>
        </p:txBody>
      </p:sp>
      <p:sp>
        <p:nvSpPr>
          <p:cNvPr id="3" name="Content Placeholder 2">
            <a:extLst>
              <a:ext uri="{FF2B5EF4-FFF2-40B4-BE49-F238E27FC236}">
                <a16:creationId xmlns:a16="http://schemas.microsoft.com/office/drawing/2014/main" id="{C891D798-4CB7-4F36-B024-E478CB097783}"/>
              </a:ext>
            </a:extLst>
          </p:cNvPr>
          <p:cNvSpPr>
            <a:spLocks noGrp="1"/>
          </p:cNvSpPr>
          <p:nvPr>
            <p:ph idx="1"/>
          </p:nvPr>
        </p:nvSpPr>
        <p:spPr/>
        <p:txBody>
          <a:bodyPr/>
          <a:lstStyle/>
          <a:p>
            <a:pPr marL="0" indent="0">
              <a:buNone/>
            </a:pPr>
            <a:endParaRPr lang="en-CA" dirty="0"/>
          </a:p>
        </p:txBody>
      </p:sp>
      <p:sp>
        <p:nvSpPr>
          <p:cNvPr id="4" name="Footer Placeholder 3">
            <a:extLst>
              <a:ext uri="{FF2B5EF4-FFF2-40B4-BE49-F238E27FC236}">
                <a16:creationId xmlns:a16="http://schemas.microsoft.com/office/drawing/2014/main" id="{5C3F18DE-1BF3-4382-9752-54BE84666AF8}"/>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33671168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7BC43-A766-4988-82BB-A5C7A589A567}"/>
              </a:ext>
            </a:extLst>
          </p:cNvPr>
          <p:cNvSpPr>
            <a:spLocks noGrp="1"/>
          </p:cNvSpPr>
          <p:nvPr>
            <p:ph type="title"/>
          </p:nvPr>
        </p:nvSpPr>
        <p:spPr/>
        <p:txBody>
          <a:bodyPr/>
          <a:lstStyle/>
          <a:p>
            <a:r>
              <a:rPr lang="en-US" dirty="0"/>
              <a:t>© law doesn’t vanish on the internet, but maybe it changes?</a:t>
            </a:r>
            <a:endParaRPr lang="en-CA" dirty="0"/>
          </a:p>
        </p:txBody>
      </p:sp>
      <p:sp>
        <p:nvSpPr>
          <p:cNvPr id="3" name="Content Placeholder 2">
            <a:extLst>
              <a:ext uri="{FF2B5EF4-FFF2-40B4-BE49-F238E27FC236}">
                <a16:creationId xmlns:a16="http://schemas.microsoft.com/office/drawing/2014/main" id="{34166BE2-FC50-4884-A619-454644E5E88E}"/>
              </a:ext>
            </a:extLst>
          </p:cNvPr>
          <p:cNvSpPr>
            <a:spLocks noGrp="1"/>
          </p:cNvSpPr>
          <p:nvPr>
            <p:ph idx="1"/>
          </p:nvPr>
        </p:nvSpPr>
        <p:spPr/>
        <p:txBody>
          <a:bodyPr/>
          <a:lstStyle/>
          <a:p>
            <a:pPr marL="0" indent="0" eaLnBrk="1" hangingPunct="1">
              <a:buNone/>
              <a:defRPr/>
            </a:pPr>
            <a:r>
              <a:rPr lang="en-US" altLang="en-US" dirty="0"/>
              <a:t>Not here!          </a:t>
            </a:r>
            <a:r>
              <a:rPr lang="en-US" altLang="en-US" i="1" dirty="0"/>
              <a:t>ESA v. SOCAN</a:t>
            </a:r>
            <a:r>
              <a:rPr lang="en-US" altLang="en-US" dirty="0"/>
              <a:t>, </a:t>
            </a:r>
            <a:r>
              <a:rPr lang="en-CA" sz="2000" dirty="0"/>
              <a:t>2012 SCC 34</a:t>
            </a:r>
            <a:endParaRPr lang="en-US" altLang="en-US" sz="2000" dirty="0"/>
          </a:p>
          <a:p>
            <a:pPr marL="0" indent="0">
              <a:buNone/>
            </a:pPr>
            <a:endParaRPr lang="en-CA" dirty="0"/>
          </a:p>
          <a:p>
            <a:pPr marL="0" indent="0">
              <a:buNone/>
            </a:pPr>
            <a:r>
              <a:rPr lang="en-CA" dirty="0"/>
              <a:t>3(1)(f) </a:t>
            </a:r>
            <a:r>
              <a:rPr lang="en-CA" dirty="0">
                <a:sym typeface="Wingdings" panose="05000000000000000000" pitchFamily="2" charset="2"/>
              </a:rPr>
              <a:t> copyright… includes the sole right… in the case of any literary, dramatic, musical or artistic work, </a:t>
            </a:r>
            <a:r>
              <a:rPr lang="en-CA" b="1" dirty="0">
                <a:sym typeface="Wingdings" panose="05000000000000000000" pitchFamily="2" charset="2"/>
              </a:rPr>
              <a:t>to communicate the work to the public by telecommunication</a:t>
            </a:r>
            <a:endParaRPr lang="en-CA" b="1" dirty="0"/>
          </a:p>
          <a:p>
            <a:pPr marL="0" indent="0">
              <a:buNone/>
            </a:pPr>
            <a:endParaRPr lang="en-CA" dirty="0"/>
          </a:p>
        </p:txBody>
      </p:sp>
      <p:sp>
        <p:nvSpPr>
          <p:cNvPr id="4" name="Footer Placeholder 3">
            <a:extLst>
              <a:ext uri="{FF2B5EF4-FFF2-40B4-BE49-F238E27FC236}">
                <a16:creationId xmlns:a16="http://schemas.microsoft.com/office/drawing/2014/main" id="{D8A1FACA-9489-4C68-A972-952875DB4548}"/>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17277835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7BC43-A766-4988-82BB-A5C7A589A567}"/>
              </a:ext>
            </a:extLst>
          </p:cNvPr>
          <p:cNvSpPr>
            <a:spLocks noGrp="1"/>
          </p:cNvSpPr>
          <p:nvPr>
            <p:ph type="title"/>
          </p:nvPr>
        </p:nvSpPr>
        <p:spPr/>
        <p:txBody>
          <a:bodyPr/>
          <a:lstStyle/>
          <a:p>
            <a:r>
              <a:rPr lang="en-US" dirty="0"/>
              <a:t>© law doesn’t vanish on the internet, but maybe it changes?</a:t>
            </a:r>
            <a:endParaRPr lang="en-CA" dirty="0"/>
          </a:p>
        </p:txBody>
      </p:sp>
      <p:sp>
        <p:nvSpPr>
          <p:cNvPr id="3" name="Content Placeholder 2">
            <a:extLst>
              <a:ext uri="{FF2B5EF4-FFF2-40B4-BE49-F238E27FC236}">
                <a16:creationId xmlns:a16="http://schemas.microsoft.com/office/drawing/2014/main" id="{34166BE2-FC50-4884-A619-454644E5E88E}"/>
              </a:ext>
            </a:extLst>
          </p:cNvPr>
          <p:cNvSpPr>
            <a:spLocks noGrp="1"/>
          </p:cNvSpPr>
          <p:nvPr>
            <p:ph idx="1"/>
          </p:nvPr>
        </p:nvSpPr>
        <p:spPr/>
        <p:txBody>
          <a:bodyPr/>
          <a:lstStyle/>
          <a:p>
            <a:pPr marL="0" indent="0" eaLnBrk="1" hangingPunct="1">
              <a:buNone/>
              <a:defRPr/>
            </a:pPr>
            <a:r>
              <a:rPr lang="en-US" altLang="en-US" dirty="0"/>
              <a:t>Not here!          </a:t>
            </a:r>
            <a:r>
              <a:rPr lang="en-US" altLang="en-US" i="1" dirty="0"/>
              <a:t>ESA v. SOCAN</a:t>
            </a:r>
            <a:r>
              <a:rPr lang="en-US" altLang="en-US" dirty="0"/>
              <a:t>, </a:t>
            </a:r>
            <a:r>
              <a:rPr lang="en-CA" sz="2000" dirty="0"/>
              <a:t>2012 SCC 34</a:t>
            </a:r>
            <a:endParaRPr lang="en-US" altLang="en-US" sz="2000" dirty="0"/>
          </a:p>
          <a:p>
            <a:pPr marL="0" indent="0" eaLnBrk="1" hangingPunct="1">
              <a:buNone/>
              <a:defRPr/>
            </a:pPr>
            <a:r>
              <a:rPr lang="en-US" altLang="en-US" u="sng" dirty="0"/>
              <a:t>Copyright should be technology-neutral:</a:t>
            </a:r>
          </a:p>
          <a:p>
            <a:pPr marL="0" indent="0" eaLnBrk="1" hangingPunct="1">
              <a:buNone/>
              <a:defRPr/>
            </a:pPr>
            <a:r>
              <a:rPr lang="en-US" altLang="en-US" dirty="0"/>
              <a:t>“</a:t>
            </a:r>
            <a:r>
              <a:rPr lang="en-CA" dirty="0"/>
              <a:t>The Internet is simply a technological taxi that delivers a durable copy of the same work to the end user. ”</a:t>
            </a:r>
            <a:endParaRPr lang="en-US" altLang="en-US" dirty="0"/>
          </a:p>
          <a:p>
            <a:pPr marL="0" indent="0" eaLnBrk="1" hangingPunct="1">
              <a:buNone/>
              <a:defRPr/>
            </a:pPr>
            <a:r>
              <a:rPr lang="en-US" altLang="en-US" dirty="0"/>
              <a:t>“</a:t>
            </a:r>
            <a:r>
              <a:rPr lang="en-CA" dirty="0"/>
              <a:t>In many respects, the Internet may well be described as a technological taxi; but taxis need not give free rides.” [</a:t>
            </a:r>
            <a:r>
              <a:rPr lang="en-CA" cap="small" dirty="0"/>
              <a:t>Rothstein J.</a:t>
            </a:r>
            <a:r>
              <a:rPr lang="en-CA" dirty="0"/>
              <a:t> (dissenting)]</a:t>
            </a:r>
            <a:endParaRPr lang="en-US" altLang="en-US" dirty="0"/>
          </a:p>
          <a:p>
            <a:pPr marL="0" indent="0">
              <a:buNone/>
            </a:pPr>
            <a:endParaRPr lang="en-CA" dirty="0"/>
          </a:p>
        </p:txBody>
      </p:sp>
      <p:sp>
        <p:nvSpPr>
          <p:cNvPr id="4" name="Footer Placeholder 3">
            <a:extLst>
              <a:ext uri="{FF2B5EF4-FFF2-40B4-BE49-F238E27FC236}">
                <a16:creationId xmlns:a16="http://schemas.microsoft.com/office/drawing/2014/main" id="{D8A1FACA-9489-4C68-A972-952875DB4548}"/>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30561243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19EC1-8E40-485B-8C0B-1F1BA1D4B8EA}"/>
              </a:ext>
            </a:extLst>
          </p:cNvPr>
          <p:cNvSpPr>
            <a:spLocks noGrp="1"/>
          </p:cNvSpPr>
          <p:nvPr>
            <p:ph type="title"/>
          </p:nvPr>
        </p:nvSpPr>
        <p:spPr/>
        <p:txBody>
          <a:bodyPr/>
          <a:lstStyle/>
          <a:p>
            <a:r>
              <a:rPr lang="en-CA" dirty="0"/>
              <a:t>2012 Copyright Pentalogy</a:t>
            </a:r>
          </a:p>
        </p:txBody>
      </p:sp>
      <p:sp>
        <p:nvSpPr>
          <p:cNvPr id="3" name="Content Placeholder 2">
            <a:extLst>
              <a:ext uri="{FF2B5EF4-FFF2-40B4-BE49-F238E27FC236}">
                <a16:creationId xmlns:a16="http://schemas.microsoft.com/office/drawing/2014/main" id="{F5B62BCE-C514-483D-8257-82DE110B0624}"/>
              </a:ext>
            </a:extLst>
          </p:cNvPr>
          <p:cNvSpPr>
            <a:spLocks noGrp="1"/>
          </p:cNvSpPr>
          <p:nvPr>
            <p:ph idx="1"/>
          </p:nvPr>
        </p:nvSpPr>
        <p:spPr/>
        <p:txBody>
          <a:bodyPr/>
          <a:lstStyle/>
          <a:p>
            <a:pPr marL="457200" indent="-457200">
              <a:buFont typeface="+mj-lt"/>
              <a:buAutoNum type="arabicPeriod"/>
            </a:pPr>
            <a:r>
              <a:rPr lang="en-CA" sz="2000" i="1" dirty="0"/>
              <a:t>Entertainment Software Association (ESA) v. Society of Composers, Authors and Music Publishers Canada (SOCAN)</a:t>
            </a:r>
            <a:r>
              <a:rPr lang="en-CA" sz="2000" dirty="0"/>
              <a:t>, 2012 SCC 34</a:t>
            </a:r>
          </a:p>
          <a:p>
            <a:pPr marL="457200" indent="-457200">
              <a:buFont typeface="+mj-lt"/>
              <a:buAutoNum type="arabicPeriod"/>
            </a:pPr>
            <a:r>
              <a:rPr lang="en-CA" sz="2000" i="1" dirty="0"/>
              <a:t>Rogers Communications Inc. v. Society of Composers, Authors and Music Publishers of Canada (SOCAN)</a:t>
            </a:r>
            <a:r>
              <a:rPr lang="en-CA" sz="2000" dirty="0"/>
              <a:t>, 2012 SCC 35</a:t>
            </a:r>
          </a:p>
          <a:p>
            <a:pPr marL="457200" indent="-457200">
              <a:buFont typeface="+mj-lt"/>
              <a:buAutoNum type="arabicPeriod"/>
            </a:pPr>
            <a:r>
              <a:rPr lang="en-CA" sz="2000" i="1" dirty="0"/>
              <a:t>Society of Composers, Authors and Music Publishers of Canada (SOCAN) v. Bell Canada</a:t>
            </a:r>
            <a:r>
              <a:rPr lang="en-CA" sz="2000" dirty="0"/>
              <a:t>, 2012 SCC 36</a:t>
            </a:r>
          </a:p>
          <a:p>
            <a:pPr marL="457200" indent="-457200">
              <a:buFont typeface="+mj-lt"/>
              <a:buAutoNum type="arabicPeriod"/>
            </a:pPr>
            <a:r>
              <a:rPr lang="en-CA" sz="2000" i="1" dirty="0"/>
              <a:t>Alberta (Education) v. Canadian Copyright Licensing Agency (Access Copyright)</a:t>
            </a:r>
            <a:r>
              <a:rPr lang="en-CA" sz="2000" dirty="0"/>
              <a:t>, 2012 SCC 37</a:t>
            </a:r>
          </a:p>
          <a:p>
            <a:pPr marL="457200" indent="-457200">
              <a:buFont typeface="+mj-lt"/>
              <a:buAutoNum type="arabicPeriod"/>
            </a:pPr>
            <a:r>
              <a:rPr lang="en-CA" sz="2000" i="1" dirty="0" err="1"/>
              <a:t>Re:Sound</a:t>
            </a:r>
            <a:r>
              <a:rPr lang="en-CA" sz="2000" i="1" dirty="0"/>
              <a:t> v. Motion Picture Theatre Associations of Canada</a:t>
            </a:r>
            <a:r>
              <a:rPr lang="en-CA" sz="2000" dirty="0"/>
              <a:t>, 2012 SCC 38</a:t>
            </a:r>
          </a:p>
        </p:txBody>
      </p:sp>
      <p:sp>
        <p:nvSpPr>
          <p:cNvPr id="4" name="Footer Placeholder 3">
            <a:extLst>
              <a:ext uri="{FF2B5EF4-FFF2-40B4-BE49-F238E27FC236}">
                <a16:creationId xmlns:a16="http://schemas.microsoft.com/office/drawing/2014/main" id="{1AEC86B9-F410-44B2-B242-E53406ED31E3}"/>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9145222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78F6B-C3D7-436E-818F-325A4CFE2EA1}"/>
              </a:ext>
            </a:extLst>
          </p:cNvPr>
          <p:cNvSpPr>
            <a:spLocks noGrp="1"/>
          </p:cNvSpPr>
          <p:nvPr>
            <p:ph type="title"/>
          </p:nvPr>
        </p:nvSpPr>
        <p:spPr/>
        <p:txBody>
          <a:bodyPr/>
          <a:lstStyle/>
          <a:p>
            <a:r>
              <a:rPr lang="en-CA" dirty="0"/>
              <a:t>Follow up to ESA</a:t>
            </a:r>
          </a:p>
        </p:txBody>
      </p:sp>
      <p:sp>
        <p:nvSpPr>
          <p:cNvPr id="3" name="Content Placeholder 2">
            <a:extLst>
              <a:ext uri="{FF2B5EF4-FFF2-40B4-BE49-F238E27FC236}">
                <a16:creationId xmlns:a16="http://schemas.microsoft.com/office/drawing/2014/main" id="{7351A79D-2724-401C-8F6F-2ED0BF62C82E}"/>
              </a:ext>
            </a:extLst>
          </p:cNvPr>
          <p:cNvSpPr>
            <a:spLocks noGrp="1"/>
          </p:cNvSpPr>
          <p:nvPr>
            <p:ph idx="1"/>
          </p:nvPr>
        </p:nvSpPr>
        <p:spPr/>
        <p:txBody>
          <a:bodyPr/>
          <a:lstStyle/>
          <a:p>
            <a:pPr marL="0" indent="0">
              <a:buNone/>
            </a:pPr>
            <a:r>
              <a:rPr lang="en-CA" sz="2800" i="1" dirty="0"/>
              <a:t>Collective Administration of Performing and of Communication Rights</a:t>
            </a:r>
            <a:r>
              <a:rPr lang="en-CA" sz="2800" dirty="0"/>
              <a:t>, </a:t>
            </a:r>
            <a:r>
              <a:rPr lang="en-CA" sz="1800" dirty="0"/>
              <a:t>Copyright Board of Canada, CB-CDA 2017-085</a:t>
            </a:r>
          </a:p>
          <a:p>
            <a:pPr marL="0" indent="0">
              <a:buNone/>
            </a:pPr>
            <a:endParaRPr lang="en-CA" sz="1800" dirty="0"/>
          </a:p>
          <a:p>
            <a:pPr marL="0" indent="0">
              <a:buNone/>
            </a:pPr>
            <a:r>
              <a:rPr lang="en-CA" sz="2400" u="sng" dirty="0"/>
              <a:t>The “Making Available” right:</a:t>
            </a:r>
          </a:p>
          <a:p>
            <a:pPr marL="0" indent="0">
              <a:buNone/>
            </a:pPr>
            <a:r>
              <a:rPr lang="en-CA" sz="2400" dirty="0"/>
              <a:t>2.4 (1.1) For the purposes of this Act, communication of a work or other subject-matter to the public by telecommunication includes </a:t>
            </a:r>
            <a:r>
              <a:rPr lang="en-CA" sz="2400" b="1" dirty="0"/>
              <a:t>making it available to the public by telecommunication </a:t>
            </a:r>
            <a:r>
              <a:rPr lang="en-CA" sz="2400" dirty="0"/>
              <a:t>in a way that allows a member of the public to have access to it from a place and at a time individually chosen by that member of the public.</a:t>
            </a:r>
          </a:p>
          <a:p>
            <a:pPr marL="0" indent="0">
              <a:buNone/>
            </a:pPr>
            <a:endParaRPr lang="en-CA" sz="2800" dirty="0"/>
          </a:p>
        </p:txBody>
      </p:sp>
      <p:sp>
        <p:nvSpPr>
          <p:cNvPr id="4" name="Footer Placeholder 3">
            <a:extLst>
              <a:ext uri="{FF2B5EF4-FFF2-40B4-BE49-F238E27FC236}">
                <a16:creationId xmlns:a16="http://schemas.microsoft.com/office/drawing/2014/main" id="{89C88337-F5E6-47CB-A402-7C4B25A70BDC}"/>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821741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78F6B-C3D7-436E-818F-325A4CFE2EA1}"/>
              </a:ext>
            </a:extLst>
          </p:cNvPr>
          <p:cNvSpPr>
            <a:spLocks noGrp="1"/>
          </p:cNvSpPr>
          <p:nvPr>
            <p:ph type="title"/>
          </p:nvPr>
        </p:nvSpPr>
        <p:spPr>
          <a:xfrm>
            <a:off x="457200" y="274638"/>
            <a:ext cx="8229600" cy="691927"/>
          </a:xfrm>
        </p:spPr>
        <p:txBody>
          <a:bodyPr/>
          <a:lstStyle/>
          <a:p>
            <a:r>
              <a:rPr lang="en-CA" dirty="0"/>
              <a:t>Follow up to ESA</a:t>
            </a:r>
          </a:p>
        </p:txBody>
      </p:sp>
      <p:sp>
        <p:nvSpPr>
          <p:cNvPr id="3" name="Content Placeholder 2">
            <a:extLst>
              <a:ext uri="{FF2B5EF4-FFF2-40B4-BE49-F238E27FC236}">
                <a16:creationId xmlns:a16="http://schemas.microsoft.com/office/drawing/2014/main" id="{7351A79D-2724-401C-8F6F-2ED0BF62C82E}"/>
              </a:ext>
            </a:extLst>
          </p:cNvPr>
          <p:cNvSpPr>
            <a:spLocks noGrp="1"/>
          </p:cNvSpPr>
          <p:nvPr>
            <p:ph idx="1"/>
          </p:nvPr>
        </p:nvSpPr>
        <p:spPr>
          <a:xfrm>
            <a:off x="457200" y="1052736"/>
            <a:ext cx="8229600" cy="5073427"/>
          </a:xfrm>
        </p:spPr>
        <p:txBody>
          <a:bodyPr/>
          <a:lstStyle/>
          <a:p>
            <a:pPr marL="0" indent="0">
              <a:buNone/>
            </a:pPr>
            <a:endParaRPr lang="en-CA" sz="2400" dirty="0"/>
          </a:p>
          <a:p>
            <a:pPr marL="0" indent="0">
              <a:buNone/>
            </a:pPr>
            <a:r>
              <a:rPr lang="en-CA" sz="2400" dirty="0"/>
              <a:t>“The introduction of subsection 2.4(1.1) of the Act did not have the effect of overturning ESA. The interpretation we adopt here is not in conflict with the meaning of paragraph 3(1)(f) of the Act as described in that decision.” </a:t>
            </a:r>
          </a:p>
          <a:p>
            <a:pPr marL="0" indent="0">
              <a:buNone/>
            </a:pPr>
            <a:endParaRPr lang="en-CA" sz="2400" dirty="0"/>
          </a:p>
          <a:p>
            <a:pPr marL="0" indent="0">
              <a:buNone/>
            </a:pPr>
            <a:r>
              <a:rPr lang="en-CA" sz="2400" i="1" dirty="0"/>
              <a:t>Ed. Note</a:t>
            </a:r>
            <a:r>
              <a:rPr lang="en-CA" sz="2400" dirty="0"/>
              <a:t>: </a:t>
            </a:r>
            <a:r>
              <a:rPr lang="en-CA" sz="2400" dirty="0" err="1"/>
              <a:t>bullsh</a:t>
            </a:r>
            <a:r>
              <a:rPr lang="en-CA" sz="2400" dirty="0"/>
              <a:t>*t…</a:t>
            </a:r>
          </a:p>
          <a:p>
            <a:pPr marL="0" indent="0">
              <a:buNone/>
            </a:pPr>
            <a:endParaRPr lang="en-CA" sz="2400" dirty="0"/>
          </a:p>
          <a:p>
            <a:pPr marL="0" indent="0">
              <a:buNone/>
            </a:pPr>
            <a:r>
              <a:rPr lang="en-CA" sz="2400" dirty="0"/>
              <a:t>(re 2.4(1.1)) “The act of making a work available to the public remains a communication to the public by telecommunication regardless of whether the subsequent transmission is a download or a stream.”</a:t>
            </a:r>
          </a:p>
        </p:txBody>
      </p:sp>
      <p:sp>
        <p:nvSpPr>
          <p:cNvPr id="4" name="Footer Placeholder 3">
            <a:extLst>
              <a:ext uri="{FF2B5EF4-FFF2-40B4-BE49-F238E27FC236}">
                <a16:creationId xmlns:a16="http://schemas.microsoft.com/office/drawing/2014/main" id="{89C88337-F5E6-47CB-A402-7C4B25A70BDC}"/>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28413886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1F1EB-C4C0-45AD-9F11-04AF61E647A3}"/>
              </a:ext>
            </a:extLst>
          </p:cNvPr>
          <p:cNvSpPr>
            <a:spLocks noGrp="1"/>
          </p:cNvSpPr>
          <p:nvPr>
            <p:ph type="title"/>
          </p:nvPr>
        </p:nvSpPr>
        <p:spPr/>
        <p:txBody>
          <a:bodyPr/>
          <a:lstStyle/>
          <a:p>
            <a:r>
              <a:rPr lang="en-US" altLang="en-US" dirty="0"/>
              <a:t>C-11: </a:t>
            </a:r>
            <a:r>
              <a:rPr lang="en-US" altLang="en-US" i="1" dirty="0"/>
              <a:t>Copyright Modernization Act</a:t>
            </a:r>
            <a:endParaRPr lang="en-CA" dirty="0"/>
          </a:p>
        </p:txBody>
      </p:sp>
      <p:sp>
        <p:nvSpPr>
          <p:cNvPr id="3" name="Content Placeholder 2">
            <a:extLst>
              <a:ext uri="{FF2B5EF4-FFF2-40B4-BE49-F238E27FC236}">
                <a16:creationId xmlns:a16="http://schemas.microsoft.com/office/drawing/2014/main" id="{B1442CF3-A7F3-4CF7-A7EC-138CFB6734A7}"/>
              </a:ext>
            </a:extLst>
          </p:cNvPr>
          <p:cNvSpPr>
            <a:spLocks noGrp="1"/>
          </p:cNvSpPr>
          <p:nvPr>
            <p:ph idx="1"/>
          </p:nvPr>
        </p:nvSpPr>
        <p:spPr/>
        <p:txBody>
          <a:bodyPr/>
          <a:lstStyle/>
          <a:p>
            <a:pPr>
              <a:buNone/>
              <a:defRPr/>
            </a:pPr>
            <a:r>
              <a:rPr lang="en-US" dirty="0"/>
              <a:t>Fourth time’s a charm!</a:t>
            </a:r>
          </a:p>
          <a:p>
            <a:pPr>
              <a:buNone/>
              <a:defRPr/>
            </a:pPr>
            <a:endParaRPr lang="en-US" dirty="0"/>
          </a:p>
          <a:p>
            <a:pPr marL="514350" indent="-514350">
              <a:buFont typeface="+mj-lt"/>
              <a:buAutoNum type="arabicPeriod"/>
              <a:defRPr/>
            </a:pPr>
            <a:r>
              <a:rPr lang="en-US" dirty="0"/>
              <a:t>C-60 (2005)</a:t>
            </a:r>
          </a:p>
          <a:p>
            <a:pPr marL="514350" indent="-514350">
              <a:buFont typeface="+mj-lt"/>
              <a:buAutoNum type="arabicPeriod"/>
              <a:defRPr/>
            </a:pPr>
            <a:r>
              <a:rPr lang="en-US" dirty="0"/>
              <a:t>C-61 (2008)</a:t>
            </a:r>
          </a:p>
          <a:p>
            <a:pPr marL="514350" indent="-514350">
              <a:buFont typeface="+mj-lt"/>
              <a:buAutoNum type="arabicPeriod"/>
              <a:defRPr/>
            </a:pPr>
            <a:r>
              <a:rPr lang="en-US" dirty="0"/>
              <a:t>C-32 (2010)</a:t>
            </a:r>
          </a:p>
          <a:p>
            <a:pPr marL="514350" indent="-514350">
              <a:buFont typeface="+mj-lt"/>
              <a:buAutoNum type="arabicPeriod"/>
              <a:defRPr/>
            </a:pPr>
            <a:r>
              <a:rPr lang="en-US" dirty="0"/>
              <a:t>C-11 </a:t>
            </a:r>
            <a:r>
              <a:rPr lang="pl-PL" sz="2000" dirty="0"/>
              <a:t>S.C. 2012, c. 20</a:t>
            </a:r>
            <a:r>
              <a:rPr lang="en-CA" dirty="0"/>
              <a:t>, </a:t>
            </a:r>
            <a:r>
              <a:rPr lang="en-US" dirty="0"/>
              <a:t>assented to June 2012; in force (for the most part) November 7, 2012</a:t>
            </a:r>
          </a:p>
          <a:p>
            <a:endParaRPr lang="en-CA" dirty="0"/>
          </a:p>
        </p:txBody>
      </p:sp>
      <p:sp>
        <p:nvSpPr>
          <p:cNvPr id="4" name="Footer Placeholder 3">
            <a:extLst>
              <a:ext uri="{FF2B5EF4-FFF2-40B4-BE49-F238E27FC236}">
                <a16:creationId xmlns:a16="http://schemas.microsoft.com/office/drawing/2014/main" id="{BF4EAE52-A077-4E57-880C-83EDEEE1A4B8}"/>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20679578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70209-9F74-442A-BFAB-D09B3E8F94F6}"/>
              </a:ext>
            </a:extLst>
          </p:cNvPr>
          <p:cNvSpPr>
            <a:spLocks noGrp="1"/>
          </p:cNvSpPr>
          <p:nvPr>
            <p:ph type="title"/>
          </p:nvPr>
        </p:nvSpPr>
        <p:spPr/>
        <p:txBody>
          <a:bodyPr/>
          <a:lstStyle/>
          <a:p>
            <a:r>
              <a:rPr lang="en-US" altLang="en-US" i="1" dirty="0"/>
              <a:t>Copyright Modernization Act</a:t>
            </a:r>
            <a:endParaRPr lang="en-CA" dirty="0"/>
          </a:p>
        </p:txBody>
      </p:sp>
      <p:sp>
        <p:nvSpPr>
          <p:cNvPr id="3" name="Content Placeholder 2">
            <a:extLst>
              <a:ext uri="{FF2B5EF4-FFF2-40B4-BE49-F238E27FC236}">
                <a16:creationId xmlns:a16="http://schemas.microsoft.com/office/drawing/2014/main" id="{DB714FC2-FF57-467C-81DC-7D7853DAA49A}"/>
              </a:ext>
            </a:extLst>
          </p:cNvPr>
          <p:cNvSpPr>
            <a:spLocks noGrp="1"/>
          </p:cNvSpPr>
          <p:nvPr>
            <p:ph idx="1"/>
          </p:nvPr>
        </p:nvSpPr>
        <p:spPr/>
        <p:txBody>
          <a:bodyPr/>
          <a:lstStyle/>
          <a:p>
            <a:pPr marL="0" indent="0">
              <a:buNone/>
            </a:pPr>
            <a:r>
              <a:rPr lang="en-CA" altLang="en-US" sz="2400" b="1" dirty="0"/>
              <a:t>Summary</a:t>
            </a:r>
          </a:p>
          <a:p>
            <a:pPr marL="0" indent="0">
              <a:buNone/>
            </a:pPr>
            <a:r>
              <a:rPr lang="en-CA" altLang="en-US" sz="2400" dirty="0"/>
              <a:t>This enactment amends the </a:t>
            </a:r>
            <a:r>
              <a:rPr lang="en-CA" altLang="en-US" sz="2400" i="1" u="sng" dirty="0">
                <a:hlinkClick r:id="rId3"/>
              </a:rPr>
              <a:t>Copyright Act</a:t>
            </a:r>
            <a:r>
              <a:rPr lang="en-CA" altLang="en-US" sz="2400" dirty="0"/>
              <a:t> to</a:t>
            </a:r>
          </a:p>
          <a:p>
            <a:pPr marL="0" indent="0">
              <a:buNone/>
            </a:pPr>
            <a:endParaRPr lang="en-CA" altLang="en-US" sz="2400" dirty="0"/>
          </a:p>
          <a:p>
            <a:pPr marL="0" indent="0">
              <a:buNone/>
            </a:pPr>
            <a:r>
              <a:rPr lang="en-CA" altLang="en-US" sz="2400" dirty="0"/>
              <a:t>(</a:t>
            </a:r>
            <a:r>
              <a:rPr lang="en-CA" altLang="en-US" sz="2400" i="1" dirty="0"/>
              <a:t>a</a:t>
            </a:r>
            <a:r>
              <a:rPr lang="en-CA" altLang="en-US" sz="2400" dirty="0"/>
              <a:t>) update the rights and protections of copyright owners to better address the challenges and opportunities of the Internet, so as to be in line with international standards;</a:t>
            </a:r>
          </a:p>
          <a:p>
            <a:pPr marL="0" indent="0">
              <a:buNone/>
            </a:pPr>
            <a:r>
              <a:rPr lang="en-CA" altLang="en-US" sz="2400" dirty="0"/>
              <a:t>(</a:t>
            </a:r>
            <a:r>
              <a:rPr lang="en-CA" altLang="en-US" sz="2400" i="1" dirty="0"/>
              <a:t>b</a:t>
            </a:r>
            <a:r>
              <a:rPr lang="en-CA" altLang="en-US" sz="2400" dirty="0"/>
              <a:t>) clarify Internet service providers’ liability and make the enabling of online copyright infringement itself an infringement of copyright; (…)</a:t>
            </a:r>
          </a:p>
          <a:p>
            <a:pPr marL="0" indent="0">
              <a:buNone/>
            </a:pPr>
            <a:r>
              <a:rPr lang="en-CA" altLang="en-US" sz="2400" dirty="0"/>
              <a:t>(</a:t>
            </a:r>
            <a:r>
              <a:rPr lang="en-CA" altLang="en-US" sz="2400" i="1" dirty="0"/>
              <a:t>e</a:t>
            </a:r>
            <a:r>
              <a:rPr lang="en-CA" altLang="en-US" sz="2400" dirty="0"/>
              <a:t>) permit certain uses of copyright material by consumers; (…)</a:t>
            </a:r>
          </a:p>
          <a:p>
            <a:pPr marL="0" indent="0">
              <a:buNone/>
            </a:pPr>
            <a:r>
              <a:rPr lang="en-CA" altLang="en-US" sz="2400" dirty="0"/>
              <a:t>(</a:t>
            </a:r>
            <a:r>
              <a:rPr lang="en-CA" altLang="en-US" sz="2400" i="1" dirty="0"/>
              <a:t>g</a:t>
            </a:r>
            <a:r>
              <a:rPr lang="en-CA" altLang="en-US" sz="2400" dirty="0"/>
              <a:t>) ensure that it remains technologically neutral</a:t>
            </a:r>
            <a:endParaRPr lang="en-US" altLang="en-US" sz="2400" dirty="0"/>
          </a:p>
          <a:p>
            <a:endParaRPr lang="en-CA" dirty="0"/>
          </a:p>
        </p:txBody>
      </p:sp>
      <p:sp>
        <p:nvSpPr>
          <p:cNvPr id="4" name="Footer Placeholder 3">
            <a:extLst>
              <a:ext uri="{FF2B5EF4-FFF2-40B4-BE49-F238E27FC236}">
                <a16:creationId xmlns:a16="http://schemas.microsoft.com/office/drawing/2014/main" id="{A2E9832E-2686-4401-BE3D-C7C6EBBA4E43}"/>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18197097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BAA72-CED6-46E9-B6E4-8AC313886D3F}"/>
              </a:ext>
            </a:extLst>
          </p:cNvPr>
          <p:cNvSpPr>
            <a:spLocks noGrp="1"/>
          </p:cNvSpPr>
          <p:nvPr>
            <p:ph type="title"/>
          </p:nvPr>
        </p:nvSpPr>
        <p:spPr/>
        <p:txBody>
          <a:bodyPr/>
          <a:lstStyle/>
          <a:p>
            <a:r>
              <a:rPr lang="en-US" altLang="en-US" i="1" dirty="0"/>
              <a:t>CMA – </a:t>
            </a:r>
            <a:r>
              <a:rPr lang="en-US" altLang="en-US" dirty="0"/>
              <a:t>Notice and Notice</a:t>
            </a:r>
            <a:endParaRPr lang="en-CA" dirty="0"/>
          </a:p>
        </p:txBody>
      </p:sp>
      <p:sp>
        <p:nvSpPr>
          <p:cNvPr id="3" name="Content Placeholder 2">
            <a:extLst>
              <a:ext uri="{FF2B5EF4-FFF2-40B4-BE49-F238E27FC236}">
                <a16:creationId xmlns:a16="http://schemas.microsoft.com/office/drawing/2014/main" id="{279A8501-1397-44E6-861B-3CE8F15D13C6}"/>
              </a:ext>
            </a:extLst>
          </p:cNvPr>
          <p:cNvSpPr>
            <a:spLocks noGrp="1"/>
          </p:cNvSpPr>
          <p:nvPr>
            <p:ph idx="1"/>
          </p:nvPr>
        </p:nvSpPr>
        <p:spPr>
          <a:xfrm>
            <a:off x="457200" y="1124744"/>
            <a:ext cx="8229600" cy="5001419"/>
          </a:xfrm>
        </p:spPr>
        <p:txBody>
          <a:bodyPr/>
          <a:lstStyle/>
          <a:p>
            <a:pPr marL="0" indent="0">
              <a:buNone/>
            </a:pPr>
            <a:r>
              <a:rPr lang="en-CA" altLang="en-US" sz="2000" b="1" dirty="0"/>
              <a:t>41.25</a:t>
            </a:r>
            <a:r>
              <a:rPr lang="en-CA" altLang="en-US" sz="2000" dirty="0"/>
              <a:t> (1) An owner of the copyright in a work or other subject-matter </a:t>
            </a:r>
            <a:r>
              <a:rPr lang="en-CA" altLang="en-US" sz="2000" b="1" dirty="0"/>
              <a:t>may send a notice of claimed infringement </a:t>
            </a:r>
            <a:r>
              <a:rPr lang="en-CA" altLang="en-US" sz="2000" dirty="0"/>
              <a:t>to a person who provides</a:t>
            </a:r>
          </a:p>
          <a:p>
            <a:pPr marL="0" indent="0">
              <a:buNone/>
            </a:pPr>
            <a:r>
              <a:rPr lang="en-CA" altLang="en-US" sz="2000" dirty="0"/>
              <a:t>(a) the means, in the course of providing services related to the operation of the Internet or another digital network, of telecommunication through which the electronic location that is the subject of the claim of infringement is connected to the Internet or another digital network;</a:t>
            </a:r>
          </a:p>
          <a:p>
            <a:pPr marL="0" indent="0">
              <a:buNone/>
            </a:pPr>
            <a:r>
              <a:rPr lang="en-CA" altLang="en-US" sz="2000" dirty="0"/>
              <a:t>(b) for the purpose set out in subsection 31.1(4), the digital memory that is used for the electronic location to which the claim of infringement relates; (…)</a:t>
            </a:r>
          </a:p>
          <a:p>
            <a:pPr marL="0" indent="0">
              <a:buNone/>
            </a:pPr>
            <a:endParaRPr lang="en-CA" altLang="en-US" sz="2000" dirty="0"/>
          </a:p>
          <a:p>
            <a:pPr marL="0" indent="0">
              <a:buNone/>
            </a:pPr>
            <a:r>
              <a:rPr lang="en-CA" altLang="en-US" sz="2000" b="1" dirty="0"/>
              <a:t>41.26</a:t>
            </a:r>
            <a:r>
              <a:rPr lang="en-CA" altLang="en-US" sz="2000" dirty="0"/>
              <a:t> (1) A person described in paragraph 41.25(1)(a) or (b) who receives a notice of claimed infringement that complies with subsection 41.25(2) shall, on being paid any fee that the person has lawfully charged for doing so,</a:t>
            </a:r>
          </a:p>
          <a:p>
            <a:pPr marL="0" indent="0">
              <a:buNone/>
            </a:pPr>
            <a:r>
              <a:rPr lang="en-CA" altLang="en-US" sz="2000" dirty="0"/>
              <a:t>(a) as soon as feasible </a:t>
            </a:r>
            <a:r>
              <a:rPr lang="en-CA" altLang="en-US" sz="2000" b="1" dirty="0"/>
              <a:t>forward the notice electronically </a:t>
            </a:r>
            <a:r>
              <a:rPr lang="en-CA" altLang="en-US" sz="2000" dirty="0"/>
              <a:t>to the person to whom the electronic location identified by the location data specified in the notice belongs (…)</a:t>
            </a:r>
            <a:endParaRPr lang="en-US" altLang="en-US" sz="2000" dirty="0"/>
          </a:p>
          <a:p>
            <a:endParaRPr lang="en-CA" sz="2000" dirty="0"/>
          </a:p>
        </p:txBody>
      </p:sp>
      <p:sp>
        <p:nvSpPr>
          <p:cNvPr id="4" name="Footer Placeholder 3">
            <a:extLst>
              <a:ext uri="{FF2B5EF4-FFF2-40B4-BE49-F238E27FC236}">
                <a16:creationId xmlns:a16="http://schemas.microsoft.com/office/drawing/2014/main" id="{49644834-6A80-480B-9A6B-1D6A8E946070}"/>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9777349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C974D-3460-4B45-B982-C91797716C6B}"/>
              </a:ext>
            </a:extLst>
          </p:cNvPr>
          <p:cNvSpPr>
            <a:spLocks noGrp="1"/>
          </p:cNvSpPr>
          <p:nvPr>
            <p:ph type="title"/>
          </p:nvPr>
        </p:nvSpPr>
        <p:spPr>
          <a:xfrm>
            <a:off x="457200" y="274638"/>
            <a:ext cx="8229600" cy="706090"/>
          </a:xfrm>
        </p:spPr>
        <p:txBody>
          <a:bodyPr/>
          <a:lstStyle/>
          <a:p>
            <a:r>
              <a:rPr lang="en-CA" dirty="0"/>
              <a:t>A notice!</a:t>
            </a:r>
          </a:p>
        </p:txBody>
      </p:sp>
      <p:sp>
        <p:nvSpPr>
          <p:cNvPr id="3" name="Content Placeholder 2">
            <a:extLst>
              <a:ext uri="{FF2B5EF4-FFF2-40B4-BE49-F238E27FC236}">
                <a16:creationId xmlns:a16="http://schemas.microsoft.com/office/drawing/2014/main" id="{34EF9139-5530-4CE0-96D5-50083BCE0A52}"/>
              </a:ext>
            </a:extLst>
          </p:cNvPr>
          <p:cNvSpPr>
            <a:spLocks noGrp="1"/>
          </p:cNvSpPr>
          <p:nvPr>
            <p:ph idx="1"/>
          </p:nvPr>
        </p:nvSpPr>
        <p:spPr>
          <a:xfrm>
            <a:off x="457200" y="980728"/>
            <a:ext cx="8229600" cy="5145435"/>
          </a:xfrm>
        </p:spPr>
        <p:txBody>
          <a:bodyPr/>
          <a:lstStyle/>
          <a:p>
            <a:pPr marL="0" indent="0">
              <a:buNone/>
            </a:pPr>
            <a:r>
              <a:rPr lang="en-CA" sz="1600" dirty="0"/>
              <a:t>The Government of Canada requires by law that all Internet Service Providers (ISPs) let their clients know when content owners contact them about possible unauthorized use of the content owner's material such as illegal downloading of music, videos and games. As a result, we must let you know that we have received the below notification related to your account. </a:t>
            </a:r>
            <a:br>
              <a:rPr lang="en-CA" sz="1600" dirty="0"/>
            </a:br>
            <a:br>
              <a:rPr lang="en-CA" sz="1600" dirty="0"/>
            </a:br>
            <a:r>
              <a:rPr lang="en-CA" sz="1600" dirty="0"/>
              <a:t>We want to assure you that Bell Aliant as your Internet Service Provider played no part in the identification of possible unauthorized use of content but are only passing on the owner's message as required by law. </a:t>
            </a:r>
            <a:br>
              <a:rPr lang="en-CA" sz="1600" dirty="0"/>
            </a:br>
            <a:r>
              <a:rPr lang="en-CA" sz="1600" dirty="0"/>
              <a:t>(…)</a:t>
            </a:r>
            <a:br>
              <a:rPr lang="en-CA" sz="1600" dirty="0"/>
            </a:br>
            <a:r>
              <a:rPr lang="en-CA" sz="1600" dirty="0"/>
              <a:t>-----BEGIN PGP SIGNED MESSAGE-----</a:t>
            </a:r>
            <a:br>
              <a:rPr lang="en-CA" sz="1600" dirty="0"/>
            </a:br>
            <a:r>
              <a:rPr lang="en-CA" sz="1600" dirty="0"/>
              <a:t>Hash: SHA1</a:t>
            </a:r>
            <a:br>
              <a:rPr lang="en-CA" sz="1600" dirty="0"/>
            </a:br>
            <a:br>
              <a:rPr lang="en-CA" sz="1600" dirty="0"/>
            </a:br>
            <a:r>
              <a:rPr lang="en-CA" sz="1600" dirty="0"/>
              <a:t>***NOTE TO BELL ALIANT: Pursuant to the provisions of Sections 41.25 and 41.26 of the Canada Copyright Act, please electronically forward as soon as feasible the entire copyright infringement notice set forth below to the ACCOUNT HOLDER OF IP ADDRESS 142.162.191.180 at 2015-01-21 16:58:15 North American Eastern Time and inform us on behalf of Rights Owner once it has been forwarded or (if applicable) the reason it was not possible for you to do so.***</a:t>
            </a:r>
            <a:br>
              <a:rPr lang="en-CA" sz="1600" dirty="0"/>
            </a:br>
            <a:br>
              <a:rPr lang="en-CA" sz="1600" dirty="0"/>
            </a:br>
            <a:r>
              <a:rPr lang="en-CA" sz="1600" dirty="0"/>
              <a:t>February 26, 2015</a:t>
            </a:r>
            <a:br>
              <a:rPr lang="en-CA" sz="1600" dirty="0"/>
            </a:br>
            <a:br>
              <a:rPr lang="en-CA" sz="1600" dirty="0"/>
            </a:br>
            <a:r>
              <a:rPr lang="en-CA" sz="1600" dirty="0"/>
              <a:t>NOTICE TO BELL ALIANT ACCOUNT HOLDER</a:t>
            </a:r>
            <a:br>
              <a:rPr lang="en-CA" sz="1600" dirty="0"/>
            </a:br>
            <a:r>
              <a:rPr lang="en-CA" sz="1600" dirty="0"/>
              <a:t>IP ADDRESS 142.162.191.180 at 2015-01-21 16:58:15 North American Eastern Time</a:t>
            </a:r>
            <a:br>
              <a:rPr lang="en-CA" sz="1600" dirty="0"/>
            </a:br>
            <a:br>
              <a:rPr lang="en-CA" sz="1600" dirty="0"/>
            </a:br>
            <a:r>
              <a:rPr lang="en-CA" sz="1600" dirty="0"/>
              <a:t>Re: Notice of Unauthorized Use of Copyright Owned by EA Distribution Inc DBA Elegant Angel, Case #: C973579</a:t>
            </a:r>
            <a:br>
              <a:rPr lang="en-CA" sz="1600" dirty="0"/>
            </a:br>
            <a:br>
              <a:rPr lang="en-CA" sz="1600" dirty="0"/>
            </a:br>
            <a:r>
              <a:rPr lang="en-CA" sz="1600" dirty="0"/>
              <a:t>This notice is intended solely for the primary Bell Aliant service account holder. </a:t>
            </a:r>
            <a:br>
              <a:rPr lang="en-CA" sz="1600" dirty="0"/>
            </a:br>
            <a:br>
              <a:rPr lang="en-CA" sz="1600" dirty="0"/>
            </a:br>
            <a:r>
              <a:rPr lang="en-CA" sz="1600" dirty="0"/>
              <a:t>CEG TEK International ("CEG") is the agent for </a:t>
            </a:r>
          </a:p>
        </p:txBody>
      </p:sp>
      <p:sp>
        <p:nvSpPr>
          <p:cNvPr id="4" name="Footer Placeholder 3">
            <a:extLst>
              <a:ext uri="{FF2B5EF4-FFF2-40B4-BE49-F238E27FC236}">
                <a16:creationId xmlns:a16="http://schemas.microsoft.com/office/drawing/2014/main" id="{5511B648-7478-48C1-A2F7-DB9127625A3C}"/>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40987330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19705-2B8A-47DF-BB82-ACA003F8BE73}"/>
              </a:ext>
            </a:extLst>
          </p:cNvPr>
          <p:cNvSpPr>
            <a:spLocks noGrp="1"/>
          </p:cNvSpPr>
          <p:nvPr>
            <p:ph type="title"/>
          </p:nvPr>
        </p:nvSpPr>
        <p:spPr/>
        <p:txBody>
          <a:bodyPr/>
          <a:lstStyle/>
          <a:p>
            <a:r>
              <a:rPr lang="en-CA" i="1" dirty="0"/>
              <a:t>Voltage v. Doe: </a:t>
            </a:r>
            <a:r>
              <a:rPr lang="en-CA" dirty="0"/>
              <a:t>Part III the Revenge</a:t>
            </a:r>
          </a:p>
        </p:txBody>
      </p:sp>
      <p:sp>
        <p:nvSpPr>
          <p:cNvPr id="3" name="Content Placeholder 2">
            <a:extLst>
              <a:ext uri="{FF2B5EF4-FFF2-40B4-BE49-F238E27FC236}">
                <a16:creationId xmlns:a16="http://schemas.microsoft.com/office/drawing/2014/main" id="{FF76948D-4D7C-4C8E-B1BD-3A510F26D08D}"/>
              </a:ext>
            </a:extLst>
          </p:cNvPr>
          <p:cNvSpPr>
            <a:spLocks noGrp="1"/>
          </p:cNvSpPr>
          <p:nvPr>
            <p:ph idx="1"/>
          </p:nvPr>
        </p:nvSpPr>
        <p:spPr>
          <a:xfrm>
            <a:off x="457200" y="1600200"/>
            <a:ext cx="8229600" cy="4756150"/>
          </a:xfrm>
        </p:spPr>
        <p:txBody>
          <a:bodyPr/>
          <a:lstStyle/>
          <a:p>
            <a:pPr marL="0" indent="0">
              <a:buNone/>
            </a:pPr>
            <a:r>
              <a:rPr lang="en-CA" sz="2400" dirty="0"/>
              <a:t>2016 FC 881</a:t>
            </a:r>
          </a:p>
          <a:p>
            <a:r>
              <a:rPr lang="en-CA" sz="2400" dirty="0"/>
              <a:t>Only one John Doe – </a:t>
            </a:r>
            <a:r>
              <a:rPr lang="en-CA" sz="2400" b="1" dirty="0"/>
              <a:t>reverse class action </a:t>
            </a:r>
            <a:r>
              <a:rPr lang="en-CA" sz="2400" dirty="0"/>
              <a:t>representative </a:t>
            </a:r>
          </a:p>
          <a:p>
            <a:r>
              <a:rPr lang="en-CA" sz="2400" dirty="0"/>
              <a:t>Voltage wants Rogers to cough up Doe’s personal info</a:t>
            </a:r>
          </a:p>
          <a:p>
            <a:pPr marL="0" indent="0">
              <a:buNone/>
            </a:pPr>
            <a:r>
              <a:rPr lang="en-CA" sz="2400" dirty="0"/>
              <a:t>‘The Applicants request a disclosure order “in accordance with” sections 41.25 and 41.26 of the Copyright Act.’</a:t>
            </a:r>
          </a:p>
          <a:p>
            <a:pPr marL="0" indent="0">
              <a:buNone/>
            </a:pPr>
            <a:endParaRPr lang="en-CA" sz="2400" dirty="0"/>
          </a:p>
          <a:p>
            <a:pPr marL="0" indent="0">
              <a:buNone/>
            </a:pPr>
            <a:r>
              <a:rPr lang="en-CA" sz="2800" u="sng" dirty="0"/>
              <a:t>Held</a:t>
            </a:r>
            <a:r>
              <a:rPr lang="en-CA" sz="2800" dirty="0"/>
              <a:t> </a:t>
            </a:r>
            <a:r>
              <a:rPr lang="en-CA" sz="2800" dirty="0">
                <a:sym typeface="Wingdings" panose="05000000000000000000" pitchFamily="2" charset="2"/>
              </a:rPr>
              <a:t> That’s a load of crap, but we’ll grant a </a:t>
            </a:r>
            <a:r>
              <a:rPr lang="en-CA" sz="2800" i="1" dirty="0">
                <a:sym typeface="Wingdings" panose="05000000000000000000" pitchFamily="2" charset="2"/>
              </a:rPr>
              <a:t>Norwich</a:t>
            </a:r>
            <a:r>
              <a:rPr lang="en-CA" sz="2800" dirty="0">
                <a:sym typeface="Wingdings" panose="05000000000000000000" pitchFamily="2" charset="2"/>
              </a:rPr>
              <a:t> order under BMG principles* anyway, and Voltage must pay $100 / hour fee to Rogers to do the work of getting the subscriber info</a:t>
            </a:r>
            <a:endParaRPr lang="en-CA" sz="2000" dirty="0">
              <a:sym typeface="Wingdings" panose="05000000000000000000" pitchFamily="2" charset="2"/>
            </a:endParaRPr>
          </a:p>
          <a:p>
            <a:pPr marL="0" indent="0">
              <a:buNone/>
            </a:pPr>
            <a:r>
              <a:rPr lang="en-CA" sz="2000" dirty="0">
                <a:sym typeface="Wingdings" panose="05000000000000000000" pitchFamily="2" charset="2"/>
              </a:rPr>
              <a:t>* Cited paras. 41 and 42!</a:t>
            </a:r>
            <a:endParaRPr lang="en-CA" sz="2000" dirty="0"/>
          </a:p>
        </p:txBody>
      </p:sp>
      <p:sp>
        <p:nvSpPr>
          <p:cNvPr id="4" name="Footer Placeholder 3">
            <a:extLst>
              <a:ext uri="{FF2B5EF4-FFF2-40B4-BE49-F238E27FC236}">
                <a16:creationId xmlns:a16="http://schemas.microsoft.com/office/drawing/2014/main" id="{1CBCD4B9-39B3-4B90-9AEB-0528710F1288}"/>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1082253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DD935-062B-44D0-A12B-DAAAB1DBE9A6}"/>
              </a:ext>
            </a:extLst>
          </p:cNvPr>
          <p:cNvSpPr>
            <a:spLocks noGrp="1"/>
          </p:cNvSpPr>
          <p:nvPr>
            <p:ph type="title"/>
          </p:nvPr>
        </p:nvSpPr>
        <p:spPr/>
        <p:txBody>
          <a:bodyPr/>
          <a:lstStyle/>
          <a:p>
            <a:r>
              <a:rPr lang="en-CA" dirty="0"/>
              <a:t>News Item 1</a:t>
            </a:r>
          </a:p>
        </p:txBody>
      </p:sp>
      <p:sp>
        <p:nvSpPr>
          <p:cNvPr id="3" name="Content Placeholder 2">
            <a:extLst>
              <a:ext uri="{FF2B5EF4-FFF2-40B4-BE49-F238E27FC236}">
                <a16:creationId xmlns:a16="http://schemas.microsoft.com/office/drawing/2014/main" id="{2B4EF098-C889-4EFD-8243-A69BE09C2CAD}"/>
              </a:ext>
            </a:extLst>
          </p:cNvPr>
          <p:cNvSpPr>
            <a:spLocks noGrp="1"/>
          </p:cNvSpPr>
          <p:nvPr>
            <p:ph idx="1"/>
          </p:nvPr>
        </p:nvSpPr>
        <p:spPr/>
        <p:txBody>
          <a:bodyPr/>
          <a:lstStyle/>
          <a:p>
            <a:endParaRPr lang="en-CA" b="1" dirty="0"/>
          </a:p>
          <a:p>
            <a:endParaRPr lang="en-CA" b="1" dirty="0"/>
          </a:p>
          <a:p>
            <a:pPr marL="0" indent="0">
              <a:buNone/>
            </a:pPr>
            <a:r>
              <a:rPr lang="en-CA" b="1" dirty="0"/>
              <a:t>Aruba Mustafa </a:t>
            </a:r>
            <a:r>
              <a:rPr lang="en-CA" dirty="0"/>
              <a:t>presentation </a:t>
            </a:r>
          </a:p>
          <a:p>
            <a:endParaRPr lang="en-CA" dirty="0"/>
          </a:p>
        </p:txBody>
      </p:sp>
      <p:sp>
        <p:nvSpPr>
          <p:cNvPr id="4" name="Footer Placeholder 3">
            <a:extLst>
              <a:ext uri="{FF2B5EF4-FFF2-40B4-BE49-F238E27FC236}">
                <a16:creationId xmlns:a16="http://schemas.microsoft.com/office/drawing/2014/main" id="{AFF90D98-C4C4-45FC-9C46-3F3062336160}"/>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34270827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19705-2B8A-47DF-BB82-ACA003F8BE73}"/>
              </a:ext>
            </a:extLst>
          </p:cNvPr>
          <p:cNvSpPr>
            <a:spLocks noGrp="1"/>
          </p:cNvSpPr>
          <p:nvPr>
            <p:ph type="title"/>
          </p:nvPr>
        </p:nvSpPr>
        <p:spPr/>
        <p:txBody>
          <a:bodyPr/>
          <a:lstStyle/>
          <a:p>
            <a:r>
              <a:rPr lang="en-CA" i="1" dirty="0"/>
              <a:t>Voltage v. Doe: </a:t>
            </a:r>
            <a:r>
              <a:rPr lang="en-CA" dirty="0"/>
              <a:t>Part IV in 3-D</a:t>
            </a:r>
          </a:p>
        </p:txBody>
      </p:sp>
      <p:sp>
        <p:nvSpPr>
          <p:cNvPr id="3" name="Content Placeholder 2">
            <a:extLst>
              <a:ext uri="{FF2B5EF4-FFF2-40B4-BE49-F238E27FC236}">
                <a16:creationId xmlns:a16="http://schemas.microsoft.com/office/drawing/2014/main" id="{FF76948D-4D7C-4C8E-B1BD-3A510F26D08D}"/>
              </a:ext>
            </a:extLst>
          </p:cNvPr>
          <p:cNvSpPr>
            <a:spLocks noGrp="1"/>
          </p:cNvSpPr>
          <p:nvPr>
            <p:ph idx="1"/>
          </p:nvPr>
        </p:nvSpPr>
        <p:spPr>
          <a:xfrm>
            <a:off x="457200" y="1196752"/>
            <a:ext cx="8229600" cy="4929411"/>
          </a:xfrm>
        </p:spPr>
        <p:txBody>
          <a:bodyPr/>
          <a:lstStyle/>
          <a:p>
            <a:pPr marL="0" indent="0">
              <a:buNone/>
            </a:pPr>
            <a:r>
              <a:rPr lang="en-CA" sz="2400" dirty="0"/>
              <a:t>2017 FCA 97</a:t>
            </a:r>
          </a:p>
          <a:p>
            <a:pPr marL="0" indent="0">
              <a:buNone/>
            </a:pPr>
            <a:endParaRPr lang="en-CA" sz="2400" u="sng" dirty="0"/>
          </a:p>
          <a:p>
            <a:pPr marL="0" indent="0">
              <a:buNone/>
            </a:pPr>
            <a:r>
              <a:rPr lang="en-CA" sz="2800" u="sng" dirty="0"/>
              <a:t>Voltage</a:t>
            </a:r>
            <a:r>
              <a:rPr lang="en-CA" sz="2800" dirty="0"/>
              <a:t>: That $100 / hour fee will kill us when we ask for thousands of names / addresses for the rest of the class (up to 55,000!)</a:t>
            </a:r>
          </a:p>
          <a:p>
            <a:pPr marL="0" indent="0">
              <a:buNone/>
            </a:pPr>
            <a:r>
              <a:rPr lang="en-CA" sz="2800" u="sng" dirty="0"/>
              <a:t>CA</a:t>
            </a:r>
            <a:r>
              <a:rPr lang="en-CA" sz="2800" dirty="0"/>
              <a:t>: We agree!</a:t>
            </a:r>
          </a:p>
          <a:p>
            <a:pPr marL="0" indent="0">
              <a:buNone/>
            </a:pPr>
            <a:endParaRPr lang="en-CA" sz="2800" u="sng" dirty="0"/>
          </a:p>
          <a:p>
            <a:pPr marL="0" indent="0">
              <a:buNone/>
            </a:pPr>
            <a:r>
              <a:rPr lang="en-CA" sz="2800" u="sng" dirty="0"/>
              <a:t>Ratio</a:t>
            </a:r>
            <a:r>
              <a:rPr lang="en-CA" sz="2800" dirty="0"/>
              <a:t>: Notice and Notice regime requires by law the ISPs </a:t>
            </a:r>
            <a:r>
              <a:rPr lang="en-CA" sz="2800" i="1" dirty="0"/>
              <a:t>keep</a:t>
            </a:r>
            <a:r>
              <a:rPr lang="en-CA" sz="2800" dirty="0"/>
              <a:t> the subscriber info, they can’t get money for that. But they can get $ for </a:t>
            </a:r>
            <a:r>
              <a:rPr lang="en-CA" sz="2800" b="1" dirty="0"/>
              <a:t>delivering</a:t>
            </a:r>
            <a:r>
              <a:rPr lang="en-CA" sz="2800" dirty="0"/>
              <a:t> the info to Voltage. However…</a:t>
            </a:r>
          </a:p>
          <a:p>
            <a:pPr marL="0" indent="0">
              <a:buNone/>
            </a:pPr>
            <a:endParaRPr lang="en-CA" sz="2400" dirty="0"/>
          </a:p>
          <a:p>
            <a:pPr marL="0" indent="0">
              <a:buNone/>
            </a:pPr>
            <a:endParaRPr lang="en-CA" sz="2400" dirty="0"/>
          </a:p>
        </p:txBody>
      </p:sp>
      <p:sp>
        <p:nvSpPr>
          <p:cNvPr id="4" name="Footer Placeholder 3">
            <a:extLst>
              <a:ext uri="{FF2B5EF4-FFF2-40B4-BE49-F238E27FC236}">
                <a16:creationId xmlns:a16="http://schemas.microsoft.com/office/drawing/2014/main" id="{1CBCD4B9-39B3-4B90-9AEB-0528710F1288}"/>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716375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19705-2B8A-47DF-BB82-ACA003F8BE73}"/>
              </a:ext>
            </a:extLst>
          </p:cNvPr>
          <p:cNvSpPr>
            <a:spLocks noGrp="1"/>
          </p:cNvSpPr>
          <p:nvPr>
            <p:ph type="title"/>
          </p:nvPr>
        </p:nvSpPr>
        <p:spPr/>
        <p:txBody>
          <a:bodyPr/>
          <a:lstStyle/>
          <a:p>
            <a:r>
              <a:rPr lang="en-CA" sz="4200" i="1" dirty="0"/>
              <a:t>Voltage v. Doe: </a:t>
            </a:r>
            <a:r>
              <a:rPr lang="en-CA" sz="4200" dirty="0"/>
              <a:t>Part IV in 3-D (cont.)</a:t>
            </a:r>
          </a:p>
        </p:txBody>
      </p:sp>
      <p:sp>
        <p:nvSpPr>
          <p:cNvPr id="3" name="Content Placeholder 2">
            <a:extLst>
              <a:ext uri="{FF2B5EF4-FFF2-40B4-BE49-F238E27FC236}">
                <a16:creationId xmlns:a16="http://schemas.microsoft.com/office/drawing/2014/main" id="{FF76948D-4D7C-4C8E-B1BD-3A510F26D08D}"/>
              </a:ext>
            </a:extLst>
          </p:cNvPr>
          <p:cNvSpPr>
            <a:spLocks noGrp="1"/>
          </p:cNvSpPr>
          <p:nvPr>
            <p:ph idx="1"/>
          </p:nvPr>
        </p:nvSpPr>
        <p:spPr>
          <a:xfrm>
            <a:off x="457200" y="1196752"/>
            <a:ext cx="8229600" cy="4929411"/>
          </a:xfrm>
        </p:spPr>
        <p:txBody>
          <a:bodyPr/>
          <a:lstStyle/>
          <a:p>
            <a:pPr marL="0" indent="0">
              <a:buNone/>
            </a:pPr>
            <a:endParaRPr lang="en-CA" sz="2400" dirty="0"/>
          </a:p>
          <a:p>
            <a:pPr marL="0" indent="0">
              <a:buNone/>
            </a:pPr>
            <a:r>
              <a:rPr lang="en-CA" sz="2400" dirty="0"/>
              <a:t>“The actual, reasonable and necessary costs of delivery or electronic transmission of the records by the internet service provider are likely to be negligible. ”</a:t>
            </a:r>
          </a:p>
          <a:p>
            <a:pPr marL="0" indent="0">
              <a:buNone/>
            </a:pPr>
            <a:r>
              <a:rPr lang="en-CA" sz="2400" dirty="0"/>
              <a:t>Also costs related to proceedings but those will be negligible too</a:t>
            </a:r>
          </a:p>
          <a:p>
            <a:pPr marL="0" indent="0">
              <a:buNone/>
            </a:pPr>
            <a:endParaRPr lang="en-CA" sz="2400" dirty="0"/>
          </a:p>
          <a:p>
            <a:pPr marL="0" indent="0">
              <a:buNone/>
            </a:pPr>
            <a:r>
              <a:rPr lang="en-CA" sz="2400" dirty="0"/>
              <a:t>“Minister of Industry, may, by regulation, fix the maximum fee that an internet service provider like Rogers can charge for performing the subsection 41.26(1) obligations. But if no maximum fee is fixed by regulation, the internet service provider may not charge anything for performing the subsection 41.26(1) obligations”</a:t>
            </a:r>
          </a:p>
          <a:p>
            <a:pPr marL="0" indent="0">
              <a:buNone/>
            </a:pPr>
            <a:endParaRPr lang="en-CA" sz="2400" dirty="0"/>
          </a:p>
        </p:txBody>
      </p:sp>
      <p:sp>
        <p:nvSpPr>
          <p:cNvPr id="4" name="Footer Placeholder 3">
            <a:extLst>
              <a:ext uri="{FF2B5EF4-FFF2-40B4-BE49-F238E27FC236}">
                <a16:creationId xmlns:a16="http://schemas.microsoft.com/office/drawing/2014/main" id="{1CBCD4B9-39B3-4B90-9AEB-0528710F1288}"/>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34646423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0AB89-F4C1-426E-AC1D-1659FE0DAF05}"/>
              </a:ext>
            </a:extLst>
          </p:cNvPr>
          <p:cNvSpPr>
            <a:spLocks noGrp="1"/>
          </p:cNvSpPr>
          <p:nvPr>
            <p:ph type="title"/>
          </p:nvPr>
        </p:nvSpPr>
        <p:spPr>
          <a:xfrm>
            <a:off x="0" y="274638"/>
            <a:ext cx="9144000" cy="1143000"/>
          </a:xfrm>
        </p:spPr>
        <p:txBody>
          <a:bodyPr/>
          <a:lstStyle/>
          <a:p>
            <a:r>
              <a:rPr lang="en-CA" i="1" dirty="0"/>
              <a:t>Voltage v. Doe: </a:t>
            </a:r>
            <a:r>
              <a:rPr lang="en-CA" dirty="0"/>
              <a:t>Part V - The Reckoning</a:t>
            </a:r>
          </a:p>
        </p:txBody>
      </p:sp>
      <p:sp>
        <p:nvSpPr>
          <p:cNvPr id="3" name="Content Placeholder 2">
            <a:extLst>
              <a:ext uri="{FF2B5EF4-FFF2-40B4-BE49-F238E27FC236}">
                <a16:creationId xmlns:a16="http://schemas.microsoft.com/office/drawing/2014/main" id="{C3E59246-533C-4BEB-8FF9-6DE1BA4946E6}"/>
              </a:ext>
            </a:extLst>
          </p:cNvPr>
          <p:cNvSpPr>
            <a:spLocks noGrp="1"/>
          </p:cNvSpPr>
          <p:nvPr>
            <p:ph idx="1"/>
          </p:nvPr>
        </p:nvSpPr>
        <p:spPr/>
        <p:txBody>
          <a:bodyPr/>
          <a:lstStyle/>
          <a:p>
            <a:pPr marL="0" indent="0">
              <a:buNone/>
            </a:pPr>
            <a:r>
              <a:rPr lang="en-CA" i="1" dirty="0"/>
              <a:t>Rogers Communications Inc. v. Voltage Pictures, LLC</a:t>
            </a:r>
            <a:r>
              <a:rPr lang="en-CA" dirty="0"/>
              <a:t>, </a:t>
            </a:r>
            <a:r>
              <a:rPr lang="en-CA" sz="2000" dirty="0"/>
              <a:t>2018 SCC 38 (2018-09-14)</a:t>
            </a:r>
          </a:p>
          <a:p>
            <a:pPr marL="0" indent="0">
              <a:buNone/>
            </a:pPr>
            <a:r>
              <a:rPr lang="en-CA" sz="2800" u="sng" dirty="0"/>
              <a:t>F</a:t>
            </a:r>
            <a:r>
              <a:rPr lang="en-CA" sz="2800" dirty="0"/>
              <a:t>: illegal downloading, </a:t>
            </a:r>
            <a:r>
              <a:rPr lang="en-CA" sz="2800" dirty="0" err="1"/>
              <a:t>bla</a:t>
            </a:r>
            <a:r>
              <a:rPr lang="en-CA" sz="2800" dirty="0"/>
              <a:t> </a:t>
            </a:r>
            <a:r>
              <a:rPr lang="en-CA" sz="2800" dirty="0" err="1"/>
              <a:t>bla</a:t>
            </a:r>
            <a:r>
              <a:rPr lang="en-CA" sz="2800" dirty="0"/>
              <a:t> </a:t>
            </a:r>
            <a:r>
              <a:rPr lang="en-CA" sz="2800" dirty="0" err="1"/>
              <a:t>bla</a:t>
            </a:r>
            <a:r>
              <a:rPr lang="en-CA" sz="2800" dirty="0"/>
              <a:t>, you should know them by now</a:t>
            </a:r>
          </a:p>
          <a:p>
            <a:pPr marL="0" indent="0">
              <a:buNone/>
            </a:pPr>
            <a:r>
              <a:rPr lang="en-CA" sz="2800" u="sng" dirty="0"/>
              <a:t>Issue</a:t>
            </a:r>
            <a:r>
              <a:rPr lang="en-CA" sz="2800" dirty="0"/>
              <a:t>: Can Rogers get that $100 /hr for finding the subscriber info and delivering it to Voltage?</a:t>
            </a:r>
          </a:p>
          <a:p>
            <a:pPr marL="0" indent="0">
              <a:buNone/>
            </a:pPr>
            <a:r>
              <a:rPr lang="en-CA" sz="2800" u="sng" dirty="0"/>
              <a:t>Held (9-0)</a:t>
            </a:r>
            <a:r>
              <a:rPr lang="en-CA" sz="2800" dirty="0"/>
              <a:t>: Well they can get </a:t>
            </a:r>
            <a:r>
              <a:rPr lang="en-CA" sz="2800" i="1" dirty="0"/>
              <a:t>some</a:t>
            </a:r>
            <a:r>
              <a:rPr lang="en-CA" sz="2800" dirty="0"/>
              <a:t> costs, but we’ll send it back to the Motions judge to hear evidence as to what costs are reasonable</a:t>
            </a:r>
          </a:p>
        </p:txBody>
      </p:sp>
      <p:sp>
        <p:nvSpPr>
          <p:cNvPr id="4" name="Footer Placeholder 3">
            <a:extLst>
              <a:ext uri="{FF2B5EF4-FFF2-40B4-BE49-F238E27FC236}">
                <a16:creationId xmlns:a16="http://schemas.microsoft.com/office/drawing/2014/main" id="{64FAEB63-0755-4994-9721-F1D65F459FC0}"/>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27544069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0AB89-F4C1-426E-AC1D-1659FE0DAF05}"/>
              </a:ext>
            </a:extLst>
          </p:cNvPr>
          <p:cNvSpPr>
            <a:spLocks noGrp="1"/>
          </p:cNvSpPr>
          <p:nvPr>
            <p:ph type="title"/>
          </p:nvPr>
        </p:nvSpPr>
        <p:spPr>
          <a:xfrm>
            <a:off x="0" y="274638"/>
            <a:ext cx="9144000" cy="1143000"/>
          </a:xfrm>
        </p:spPr>
        <p:txBody>
          <a:bodyPr/>
          <a:lstStyle/>
          <a:p>
            <a:r>
              <a:rPr lang="en-CA" i="1" dirty="0"/>
              <a:t>Voltage v. Doe: </a:t>
            </a:r>
            <a:r>
              <a:rPr lang="en-CA" dirty="0"/>
              <a:t>Part V - The Reckoning</a:t>
            </a:r>
          </a:p>
        </p:txBody>
      </p:sp>
      <p:sp>
        <p:nvSpPr>
          <p:cNvPr id="3" name="Content Placeholder 2">
            <a:extLst>
              <a:ext uri="{FF2B5EF4-FFF2-40B4-BE49-F238E27FC236}">
                <a16:creationId xmlns:a16="http://schemas.microsoft.com/office/drawing/2014/main" id="{C3E59246-533C-4BEB-8FF9-6DE1BA4946E6}"/>
              </a:ext>
            </a:extLst>
          </p:cNvPr>
          <p:cNvSpPr>
            <a:spLocks noGrp="1"/>
          </p:cNvSpPr>
          <p:nvPr>
            <p:ph idx="1"/>
          </p:nvPr>
        </p:nvSpPr>
        <p:spPr/>
        <p:txBody>
          <a:bodyPr/>
          <a:lstStyle/>
          <a:p>
            <a:pPr marL="0" indent="0">
              <a:buNone/>
            </a:pPr>
            <a:r>
              <a:rPr lang="en-CA" sz="2800" u="sng" dirty="0"/>
              <a:t>Ratio</a:t>
            </a:r>
          </a:p>
          <a:p>
            <a:pPr marL="0" indent="0">
              <a:buNone/>
            </a:pPr>
            <a:r>
              <a:rPr lang="en-CA" sz="2000" dirty="0"/>
              <a:t>“a copyright owner who wishes to sue a person alleged to have infringed copyright online must obtain a Norwich order to compel the ISP to disclose that person’s identity. The statutory notice and notice regime has not displaced this requirement, but operates in tandem with it”</a:t>
            </a:r>
          </a:p>
          <a:p>
            <a:pPr marL="0" indent="0">
              <a:buNone/>
            </a:pPr>
            <a:endParaRPr lang="en-CA" sz="2000" dirty="0"/>
          </a:p>
          <a:p>
            <a:pPr marL="0" indent="0">
              <a:buNone/>
            </a:pPr>
            <a:r>
              <a:rPr lang="en-CA" sz="2000" dirty="0"/>
              <a:t>“the statutory notice and notice regime, as I read it, does not require an ISP to maintain records in a manner or form that would allow copyright owners or a court to discern the identity and physical address of the person to whom notice was sent. In response to a Norwich order requiring it to furnish such information (or other supporting information), an ISP is therefore entitled to </a:t>
            </a:r>
            <a:r>
              <a:rPr lang="en-CA" sz="2000" b="1" dirty="0"/>
              <a:t>the reasonable costs of steps that are necessary to discern a person’s identity </a:t>
            </a:r>
            <a:r>
              <a:rPr lang="en-CA" sz="2000" dirty="0"/>
              <a:t>from the accurate records retained under s. 41.26(1)(b)” (…)</a:t>
            </a:r>
          </a:p>
        </p:txBody>
      </p:sp>
      <p:sp>
        <p:nvSpPr>
          <p:cNvPr id="4" name="Footer Placeholder 3">
            <a:extLst>
              <a:ext uri="{FF2B5EF4-FFF2-40B4-BE49-F238E27FC236}">
                <a16:creationId xmlns:a16="http://schemas.microsoft.com/office/drawing/2014/main" id="{64FAEB63-0755-4994-9721-F1D65F459FC0}"/>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7132730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0AB89-F4C1-426E-AC1D-1659FE0DAF05}"/>
              </a:ext>
            </a:extLst>
          </p:cNvPr>
          <p:cNvSpPr>
            <a:spLocks noGrp="1"/>
          </p:cNvSpPr>
          <p:nvPr>
            <p:ph type="title"/>
          </p:nvPr>
        </p:nvSpPr>
        <p:spPr>
          <a:xfrm>
            <a:off x="0" y="274638"/>
            <a:ext cx="9144000" cy="1143000"/>
          </a:xfrm>
        </p:spPr>
        <p:txBody>
          <a:bodyPr/>
          <a:lstStyle/>
          <a:p>
            <a:r>
              <a:rPr lang="en-CA" i="1" dirty="0"/>
              <a:t>Voltage v. Doe: </a:t>
            </a:r>
            <a:r>
              <a:rPr lang="en-CA" dirty="0"/>
              <a:t>Part V - The Reckoning</a:t>
            </a:r>
          </a:p>
        </p:txBody>
      </p:sp>
      <p:sp>
        <p:nvSpPr>
          <p:cNvPr id="3" name="Content Placeholder 2">
            <a:extLst>
              <a:ext uri="{FF2B5EF4-FFF2-40B4-BE49-F238E27FC236}">
                <a16:creationId xmlns:a16="http://schemas.microsoft.com/office/drawing/2014/main" id="{C3E59246-533C-4BEB-8FF9-6DE1BA4946E6}"/>
              </a:ext>
            </a:extLst>
          </p:cNvPr>
          <p:cNvSpPr>
            <a:spLocks noGrp="1"/>
          </p:cNvSpPr>
          <p:nvPr>
            <p:ph idx="1"/>
          </p:nvPr>
        </p:nvSpPr>
        <p:spPr/>
        <p:txBody>
          <a:bodyPr/>
          <a:lstStyle/>
          <a:p>
            <a:pPr marL="0" indent="0">
              <a:buNone/>
            </a:pPr>
            <a:r>
              <a:rPr lang="en-CA" sz="2800" u="sng" dirty="0"/>
              <a:t>Ratio</a:t>
            </a:r>
          </a:p>
          <a:p>
            <a:pPr marL="0" indent="0">
              <a:buNone/>
            </a:pPr>
            <a:r>
              <a:rPr lang="en-CA" sz="2000" dirty="0"/>
              <a:t>“While these costs, even when combined, may well be small, I would not assume that they will always be ‘negligible’ as the Federal Court of Appeal anticipates.”</a:t>
            </a:r>
          </a:p>
          <a:p>
            <a:pPr marL="0" indent="0">
              <a:buNone/>
            </a:pPr>
            <a:endParaRPr lang="en-CA" sz="2000" dirty="0"/>
          </a:p>
          <a:p>
            <a:pPr>
              <a:buFont typeface="Wingdings" panose="05000000000000000000" pitchFamily="2" charset="2"/>
              <a:buChar char="à"/>
            </a:pPr>
            <a:r>
              <a:rPr lang="en-CA" sz="2400" dirty="0">
                <a:sym typeface="Wingdings" panose="05000000000000000000" pitchFamily="2" charset="2"/>
              </a:rPr>
              <a:t>Rogers had 8 steps to get the subscriber information</a:t>
            </a:r>
          </a:p>
          <a:p>
            <a:pPr>
              <a:buFont typeface="Wingdings" panose="05000000000000000000" pitchFamily="2" charset="2"/>
              <a:buChar char="à"/>
            </a:pPr>
            <a:r>
              <a:rPr lang="en-CA" sz="2400" dirty="0">
                <a:sym typeface="Wingdings" panose="05000000000000000000" pitchFamily="2" charset="2"/>
              </a:rPr>
              <a:t>Majority (8) decision said some of the steps overlapped with 41.26 obligations, can’t get compensated for those</a:t>
            </a:r>
          </a:p>
          <a:p>
            <a:pPr>
              <a:buFont typeface="Wingdings" panose="05000000000000000000" pitchFamily="2" charset="2"/>
              <a:buChar char="à"/>
            </a:pPr>
            <a:r>
              <a:rPr lang="en-CA" sz="2400" dirty="0"/>
              <a:t>Justice C</a:t>
            </a:r>
            <a:r>
              <a:rPr lang="fr-CA" sz="2400" dirty="0"/>
              <a:t>ôté </a:t>
            </a:r>
            <a:r>
              <a:rPr lang="en-CA" sz="2400" dirty="0"/>
              <a:t>(concurring) said none of the 8 steps overlap, Rogers should get compensation for all of them</a:t>
            </a:r>
          </a:p>
          <a:p>
            <a:pPr marL="0" indent="0">
              <a:buNone/>
            </a:pPr>
            <a:endParaRPr lang="en-CA" sz="2000" dirty="0"/>
          </a:p>
          <a:p>
            <a:pPr marL="0" indent="0">
              <a:buNone/>
            </a:pPr>
            <a:endParaRPr lang="en-CA" sz="2000" dirty="0"/>
          </a:p>
        </p:txBody>
      </p:sp>
      <p:sp>
        <p:nvSpPr>
          <p:cNvPr id="4" name="Footer Placeholder 3">
            <a:extLst>
              <a:ext uri="{FF2B5EF4-FFF2-40B4-BE49-F238E27FC236}">
                <a16:creationId xmlns:a16="http://schemas.microsoft.com/office/drawing/2014/main" id="{64FAEB63-0755-4994-9721-F1D65F459FC0}"/>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36544012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0AB89-F4C1-426E-AC1D-1659FE0DAF05}"/>
              </a:ext>
            </a:extLst>
          </p:cNvPr>
          <p:cNvSpPr>
            <a:spLocks noGrp="1"/>
          </p:cNvSpPr>
          <p:nvPr>
            <p:ph type="title"/>
          </p:nvPr>
        </p:nvSpPr>
        <p:spPr>
          <a:xfrm>
            <a:off x="0" y="274638"/>
            <a:ext cx="9144000" cy="1325562"/>
          </a:xfrm>
        </p:spPr>
        <p:txBody>
          <a:bodyPr/>
          <a:lstStyle/>
          <a:p>
            <a:r>
              <a:rPr lang="en-CA" i="1" dirty="0"/>
              <a:t>Voltage v. Doe: </a:t>
            </a:r>
            <a:r>
              <a:rPr lang="en-CA" dirty="0"/>
              <a:t>Part VI – </a:t>
            </a:r>
            <a:br>
              <a:rPr lang="en-CA" dirty="0"/>
            </a:br>
            <a:r>
              <a:rPr lang="en-CA" dirty="0"/>
              <a:t>The Force Awakens</a:t>
            </a:r>
          </a:p>
        </p:txBody>
      </p:sp>
      <p:sp>
        <p:nvSpPr>
          <p:cNvPr id="3" name="Content Placeholder 2">
            <a:extLst>
              <a:ext uri="{FF2B5EF4-FFF2-40B4-BE49-F238E27FC236}">
                <a16:creationId xmlns:a16="http://schemas.microsoft.com/office/drawing/2014/main" id="{C3E59246-533C-4BEB-8FF9-6DE1BA4946E6}"/>
              </a:ext>
            </a:extLst>
          </p:cNvPr>
          <p:cNvSpPr>
            <a:spLocks noGrp="1"/>
          </p:cNvSpPr>
          <p:nvPr>
            <p:ph idx="1"/>
          </p:nvPr>
        </p:nvSpPr>
        <p:spPr>
          <a:xfrm>
            <a:off x="457200" y="1700808"/>
            <a:ext cx="8229600" cy="4425355"/>
          </a:xfrm>
        </p:spPr>
        <p:txBody>
          <a:bodyPr/>
          <a:lstStyle/>
          <a:p>
            <a:pPr marL="0" indent="0">
              <a:buNone/>
            </a:pPr>
            <a:r>
              <a:rPr lang="en-CA" sz="2800" i="1" dirty="0"/>
              <a:t>Voltage Pictures, LLC v. </a:t>
            </a:r>
            <a:r>
              <a:rPr lang="en-CA" sz="2800" i="1" dirty="0" err="1"/>
              <a:t>Salna</a:t>
            </a:r>
            <a:r>
              <a:rPr lang="en-CA" sz="2800" dirty="0"/>
              <a:t>, 2019 FC 1047 (August)</a:t>
            </a:r>
          </a:p>
          <a:p>
            <a:pPr marL="0" indent="0">
              <a:buNone/>
            </a:pPr>
            <a:endParaRPr lang="en-CA" sz="2000" dirty="0"/>
          </a:p>
          <a:p>
            <a:pPr marL="0" indent="0">
              <a:buNone/>
            </a:pPr>
            <a:r>
              <a:rPr lang="en-CA" sz="1600" dirty="0"/>
              <a:t>“Rogers recoverable costs for complying with the Norwich Order are the value of the time associated with:</a:t>
            </a:r>
          </a:p>
          <a:p>
            <a:r>
              <a:rPr lang="en-CA" sz="1600" dirty="0"/>
              <a:t>reviewing the order and identifying the relevant Rogers IP addresses; this step takes 1.65 minutes per time stamp;</a:t>
            </a:r>
          </a:p>
          <a:p>
            <a:r>
              <a:rPr lang="en-CA" sz="1600" dirty="0"/>
              <a:t>logging the request to permit it to be tracked through the workflow process, and also to ensure that the screenshots and information generated and saved during the search can be found in the future if needed; this step takes 0.7 minutes per time stamp;</a:t>
            </a:r>
          </a:p>
          <a:p>
            <a:r>
              <a:rPr lang="en-CA" sz="1600" dirty="0"/>
              <a:t>linking between the cable modem and the customer name and current address on file in Rogers’ billing system; this takes 19.4 minutes per time stamp; and</a:t>
            </a:r>
          </a:p>
          <a:p>
            <a:r>
              <a:rPr lang="en-CA" sz="1600" dirty="0"/>
              <a:t>Compiling all of the information into an Excel file; this step takes 1.3 minutes per time stamp.”</a:t>
            </a:r>
          </a:p>
        </p:txBody>
      </p:sp>
      <p:sp>
        <p:nvSpPr>
          <p:cNvPr id="4" name="Footer Placeholder 3">
            <a:extLst>
              <a:ext uri="{FF2B5EF4-FFF2-40B4-BE49-F238E27FC236}">
                <a16:creationId xmlns:a16="http://schemas.microsoft.com/office/drawing/2014/main" id="{64FAEB63-0755-4994-9721-F1D65F459FC0}"/>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23194151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0AB89-F4C1-426E-AC1D-1659FE0DAF05}"/>
              </a:ext>
            </a:extLst>
          </p:cNvPr>
          <p:cNvSpPr>
            <a:spLocks noGrp="1"/>
          </p:cNvSpPr>
          <p:nvPr>
            <p:ph type="title"/>
          </p:nvPr>
        </p:nvSpPr>
        <p:spPr>
          <a:xfrm>
            <a:off x="0" y="274638"/>
            <a:ext cx="9144000" cy="1325562"/>
          </a:xfrm>
        </p:spPr>
        <p:txBody>
          <a:bodyPr/>
          <a:lstStyle/>
          <a:p>
            <a:r>
              <a:rPr lang="en-CA" i="1" dirty="0"/>
              <a:t>Voltage v. Doe: </a:t>
            </a:r>
            <a:r>
              <a:rPr lang="en-CA" dirty="0"/>
              <a:t>Part VI – </a:t>
            </a:r>
            <a:br>
              <a:rPr lang="en-CA" dirty="0"/>
            </a:br>
            <a:r>
              <a:rPr lang="en-CA" dirty="0"/>
              <a:t>The Force Awakens</a:t>
            </a:r>
          </a:p>
        </p:txBody>
      </p:sp>
      <p:sp>
        <p:nvSpPr>
          <p:cNvPr id="3" name="Content Placeholder 2">
            <a:extLst>
              <a:ext uri="{FF2B5EF4-FFF2-40B4-BE49-F238E27FC236}">
                <a16:creationId xmlns:a16="http://schemas.microsoft.com/office/drawing/2014/main" id="{C3E59246-533C-4BEB-8FF9-6DE1BA4946E6}"/>
              </a:ext>
            </a:extLst>
          </p:cNvPr>
          <p:cNvSpPr>
            <a:spLocks noGrp="1"/>
          </p:cNvSpPr>
          <p:nvPr>
            <p:ph idx="1"/>
          </p:nvPr>
        </p:nvSpPr>
        <p:spPr>
          <a:xfrm>
            <a:off x="457200" y="1700808"/>
            <a:ext cx="8229600" cy="4425355"/>
          </a:xfrm>
        </p:spPr>
        <p:txBody>
          <a:bodyPr/>
          <a:lstStyle/>
          <a:p>
            <a:pPr marL="0" indent="0">
              <a:buNone/>
            </a:pPr>
            <a:r>
              <a:rPr lang="en-CA" sz="2800" i="1" dirty="0"/>
              <a:t>Voltage Pictures, LLC v. </a:t>
            </a:r>
            <a:r>
              <a:rPr lang="en-CA" sz="2800" i="1" dirty="0" err="1"/>
              <a:t>Salna</a:t>
            </a:r>
            <a:r>
              <a:rPr lang="en-CA" sz="2800" dirty="0"/>
              <a:t>, 2019 FC 1047 (August)</a:t>
            </a:r>
          </a:p>
          <a:p>
            <a:pPr marL="0" indent="0">
              <a:buNone/>
            </a:pPr>
            <a:endParaRPr lang="en-CA" sz="2000" dirty="0"/>
          </a:p>
          <a:p>
            <a:pPr marL="0" indent="0">
              <a:buNone/>
            </a:pPr>
            <a:r>
              <a:rPr lang="en-CA" sz="2000" dirty="0"/>
              <a:t>“it would have taken Rogers a total of 115.25 minutes to identify the customer information associated with the five IP addresses in the </a:t>
            </a:r>
            <a:r>
              <a:rPr lang="en-CA" sz="2000" i="1" dirty="0"/>
              <a:t>Norwich</a:t>
            </a:r>
            <a:r>
              <a:rPr lang="en-CA" sz="2000" dirty="0"/>
              <a:t> Order, Rogers is entitled to compensation of $67.23, plus HST, for searching and disclosing the customer name and address information associated with the five time stamps in the </a:t>
            </a:r>
            <a:r>
              <a:rPr lang="en-CA" sz="2000" i="1" dirty="0"/>
              <a:t>Norwich</a:t>
            </a:r>
            <a:r>
              <a:rPr lang="en-CA" sz="2000" dirty="0"/>
              <a:t> Order (i.e., $35.00 x 115.25 minutes/ 60 minutes = $67.23). </a:t>
            </a:r>
            <a:r>
              <a:rPr lang="en-CA" sz="3600" b="1" dirty="0"/>
              <a:t>Voltage shall pay Rogers the amount of $67.23, plus HST, within 30 days of the date of this order.”</a:t>
            </a:r>
          </a:p>
        </p:txBody>
      </p:sp>
      <p:sp>
        <p:nvSpPr>
          <p:cNvPr id="4" name="Footer Placeholder 3">
            <a:extLst>
              <a:ext uri="{FF2B5EF4-FFF2-40B4-BE49-F238E27FC236}">
                <a16:creationId xmlns:a16="http://schemas.microsoft.com/office/drawing/2014/main" id="{64FAEB63-0755-4994-9721-F1D65F459FC0}"/>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23767636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0AB89-F4C1-426E-AC1D-1659FE0DAF05}"/>
              </a:ext>
            </a:extLst>
          </p:cNvPr>
          <p:cNvSpPr>
            <a:spLocks noGrp="1"/>
          </p:cNvSpPr>
          <p:nvPr>
            <p:ph type="title"/>
          </p:nvPr>
        </p:nvSpPr>
        <p:spPr>
          <a:xfrm>
            <a:off x="0" y="274638"/>
            <a:ext cx="9144000" cy="1325562"/>
          </a:xfrm>
        </p:spPr>
        <p:txBody>
          <a:bodyPr/>
          <a:lstStyle/>
          <a:p>
            <a:r>
              <a:rPr lang="en-CA" i="1" dirty="0"/>
              <a:t>Voltage v. Doe: </a:t>
            </a:r>
            <a:r>
              <a:rPr lang="en-CA" dirty="0"/>
              <a:t>Part </a:t>
            </a:r>
            <a:r>
              <a:rPr lang="en-CA" dirty="0" err="1"/>
              <a:t>VIa</a:t>
            </a:r>
            <a:r>
              <a:rPr lang="en-CA" dirty="0"/>
              <a:t>. – </a:t>
            </a:r>
            <a:br>
              <a:rPr lang="en-CA" dirty="0"/>
            </a:br>
            <a:r>
              <a:rPr lang="en-CA" dirty="0"/>
              <a:t>The Force Awakens?</a:t>
            </a:r>
          </a:p>
        </p:txBody>
      </p:sp>
      <p:sp>
        <p:nvSpPr>
          <p:cNvPr id="3" name="Content Placeholder 2">
            <a:extLst>
              <a:ext uri="{FF2B5EF4-FFF2-40B4-BE49-F238E27FC236}">
                <a16:creationId xmlns:a16="http://schemas.microsoft.com/office/drawing/2014/main" id="{C3E59246-533C-4BEB-8FF9-6DE1BA4946E6}"/>
              </a:ext>
            </a:extLst>
          </p:cNvPr>
          <p:cNvSpPr>
            <a:spLocks noGrp="1"/>
          </p:cNvSpPr>
          <p:nvPr>
            <p:ph idx="1"/>
          </p:nvPr>
        </p:nvSpPr>
        <p:spPr>
          <a:xfrm>
            <a:off x="457200" y="1916832"/>
            <a:ext cx="8229600" cy="4209331"/>
          </a:xfrm>
        </p:spPr>
        <p:txBody>
          <a:bodyPr/>
          <a:lstStyle/>
          <a:p>
            <a:pPr marL="0" indent="0" algn="ctr">
              <a:buNone/>
            </a:pPr>
            <a:r>
              <a:rPr lang="en-CA" sz="2800" i="1" dirty="0"/>
              <a:t>Voltage Pictures, LLC v. </a:t>
            </a:r>
            <a:r>
              <a:rPr lang="en-CA" sz="2800" i="1" dirty="0" err="1"/>
              <a:t>Salna</a:t>
            </a:r>
            <a:endParaRPr lang="en-CA" sz="2800" dirty="0"/>
          </a:p>
          <a:p>
            <a:pPr marL="0" indent="0">
              <a:buNone/>
            </a:pPr>
            <a:endParaRPr lang="en-CA" sz="2800" dirty="0"/>
          </a:p>
          <a:p>
            <a:pPr>
              <a:buFont typeface="Wingdings" panose="05000000000000000000" pitchFamily="2" charset="2"/>
              <a:buChar char="à"/>
            </a:pPr>
            <a:r>
              <a:rPr lang="en-CA" sz="2800" dirty="0">
                <a:sym typeface="Wingdings" panose="05000000000000000000" pitchFamily="2" charset="2"/>
              </a:rPr>
              <a:t>Reverse class action certification?</a:t>
            </a:r>
          </a:p>
          <a:p>
            <a:pPr>
              <a:buFont typeface="Wingdings" panose="05000000000000000000" pitchFamily="2" charset="2"/>
              <a:buChar char="à"/>
            </a:pPr>
            <a:r>
              <a:rPr lang="en-CA" sz="2800" dirty="0">
                <a:sym typeface="Wingdings" panose="05000000000000000000" pitchFamily="2" charset="2"/>
              </a:rPr>
              <a:t>Hearing September 23 and 24</a:t>
            </a:r>
            <a:endParaRPr lang="en-CA" sz="2800" dirty="0"/>
          </a:p>
          <a:p>
            <a:pPr marL="0" indent="0">
              <a:buNone/>
            </a:pPr>
            <a:endParaRPr lang="en-CA" sz="2000" dirty="0"/>
          </a:p>
        </p:txBody>
      </p:sp>
      <p:sp>
        <p:nvSpPr>
          <p:cNvPr id="4" name="Footer Placeholder 3">
            <a:extLst>
              <a:ext uri="{FF2B5EF4-FFF2-40B4-BE49-F238E27FC236}">
                <a16:creationId xmlns:a16="http://schemas.microsoft.com/office/drawing/2014/main" id="{64FAEB63-0755-4994-9721-F1D65F459FC0}"/>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505866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7F861-D432-4554-8560-FCB42B1F671A}"/>
              </a:ext>
            </a:extLst>
          </p:cNvPr>
          <p:cNvSpPr>
            <a:spLocks noGrp="1"/>
          </p:cNvSpPr>
          <p:nvPr>
            <p:ph type="title"/>
          </p:nvPr>
        </p:nvSpPr>
        <p:spPr>
          <a:xfrm>
            <a:off x="457200" y="274638"/>
            <a:ext cx="8229600" cy="922114"/>
          </a:xfrm>
        </p:spPr>
        <p:txBody>
          <a:bodyPr/>
          <a:lstStyle/>
          <a:p>
            <a:r>
              <a:rPr lang="en-CA" dirty="0"/>
              <a:t>USA  - “Notice and Takedown” </a:t>
            </a:r>
          </a:p>
        </p:txBody>
      </p:sp>
      <p:sp>
        <p:nvSpPr>
          <p:cNvPr id="3" name="Content Placeholder 2">
            <a:extLst>
              <a:ext uri="{FF2B5EF4-FFF2-40B4-BE49-F238E27FC236}">
                <a16:creationId xmlns:a16="http://schemas.microsoft.com/office/drawing/2014/main" id="{E1A19EFE-5941-46EE-B5AD-2DA81799D093}"/>
              </a:ext>
            </a:extLst>
          </p:cNvPr>
          <p:cNvSpPr>
            <a:spLocks noGrp="1"/>
          </p:cNvSpPr>
          <p:nvPr>
            <p:ph idx="1"/>
          </p:nvPr>
        </p:nvSpPr>
        <p:spPr>
          <a:xfrm>
            <a:off x="457200" y="1196752"/>
            <a:ext cx="8229600" cy="4929411"/>
          </a:xfrm>
        </p:spPr>
        <p:txBody>
          <a:bodyPr/>
          <a:lstStyle/>
          <a:p>
            <a:pPr marL="0" indent="0">
              <a:buNone/>
            </a:pPr>
            <a:r>
              <a:rPr lang="en-CA" sz="2800" dirty="0"/>
              <a:t>(Recall from earlier: 17 U.S. Code § 512  (DMCA)</a:t>
            </a:r>
          </a:p>
          <a:p>
            <a:pPr marL="0" indent="0">
              <a:buNone/>
            </a:pPr>
            <a:r>
              <a:rPr lang="en-CA" sz="2800" b="1" dirty="0"/>
              <a:t>IF </a:t>
            </a:r>
            <a:r>
              <a:rPr lang="en-CA" sz="2800" b="1" dirty="0" err="1"/>
              <a:t>IF</a:t>
            </a:r>
            <a:r>
              <a:rPr lang="en-CA" sz="2800" b="1" dirty="0"/>
              <a:t> </a:t>
            </a:r>
            <a:r>
              <a:rPr lang="en-CA" sz="2800" b="1" dirty="0" err="1"/>
              <a:t>IF</a:t>
            </a:r>
            <a:r>
              <a:rPr lang="en-CA" sz="2800" b="1" dirty="0"/>
              <a:t> </a:t>
            </a:r>
            <a:r>
              <a:rPr lang="en-CA" sz="2800" dirty="0"/>
              <a:t>they comply with something we’ll talk about later)</a:t>
            </a:r>
          </a:p>
          <a:p>
            <a:pPr marL="0" indent="0">
              <a:buNone/>
            </a:pPr>
            <a:endParaRPr lang="en-CA" sz="2800" dirty="0"/>
          </a:p>
          <a:p>
            <a:pPr marL="0" indent="0">
              <a:buNone/>
            </a:pPr>
            <a:r>
              <a:rPr lang="en-CA" sz="2800" dirty="0"/>
              <a:t>“A service provider shall not be liable …for infringement of copyright... in a case which … the material is made available online by a person other than the service provider… [IF </a:t>
            </a:r>
            <a:r>
              <a:rPr lang="en-CA" sz="2800" dirty="0" err="1"/>
              <a:t>IF</a:t>
            </a:r>
            <a:r>
              <a:rPr lang="en-CA" sz="2800" dirty="0"/>
              <a:t> IF] … the service provider responds expeditiously to remove, or disable access to, the material that is claimed to be infringing upon notification of claimed infringement”</a:t>
            </a:r>
          </a:p>
          <a:p>
            <a:pPr marL="0" indent="0">
              <a:buNone/>
            </a:pPr>
            <a:endParaRPr lang="en-CA" sz="2800" dirty="0"/>
          </a:p>
          <a:p>
            <a:pPr marL="0" indent="0">
              <a:buNone/>
            </a:pPr>
            <a:endParaRPr lang="en-CA" dirty="0"/>
          </a:p>
          <a:p>
            <a:pPr marL="0" indent="0">
              <a:buNone/>
            </a:pPr>
            <a:endParaRPr lang="en-CA" dirty="0"/>
          </a:p>
        </p:txBody>
      </p:sp>
      <p:sp>
        <p:nvSpPr>
          <p:cNvPr id="4" name="Footer Placeholder 3">
            <a:extLst>
              <a:ext uri="{FF2B5EF4-FFF2-40B4-BE49-F238E27FC236}">
                <a16:creationId xmlns:a16="http://schemas.microsoft.com/office/drawing/2014/main" id="{63CBB7FE-865D-404C-8A5A-B163B1312ECA}"/>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42634467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1E652-635A-41A0-A653-A31538231735}"/>
              </a:ext>
            </a:extLst>
          </p:cNvPr>
          <p:cNvSpPr>
            <a:spLocks noGrp="1"/>
          </p:cNvSpPr>
          <p:nvPr>
            <p:ph type="title"/>
          </p:nvPr>
        </p:nvSpPr>
        <p:spPr/>
        <p:txBody>
          <a:bodyPr/>
          <a:lstStyle/>
          <a:p>
            <a:r>
              <a:rPr lang="en-US" altLang="en-US" i="1" dirty="0"/>
              <a:t>CMA</a:t>
            </a:r>
            <a:r>
              <a:rPr lang="en-US" altLang="en-US" dirty="0"/>
              <a:t> - Enabling © infringement</a:t>
            </a:r>
            <a:endParaRPr lang="en-CA" dirty="0"/>
          </a:p>
        </p:txBody>
      </p:sp>
      <p:sp>
        <p:nvSpPr>
          <p:cNvPr id="3" name="Content Placeholder 2">
            <a:extLst>
              <a:ext uri="{FF2B5EF4-FFF2-40B4-BE49-F238E27FC236}">
                <a16:creationId xmlns:a16="http://schemas.microsoft.com/office/drawing/2014/main" id="{DC5EB035-43C4-43FA-91AD-C60D52D91D4D}"/>
              </a:ext>
            </a:extLst>
          </p:cNvPr>
          <p:cNvSpPr>
            <a:spLocks noGrp="1"/>
          </p:cNvSpPr>
          <p:nvPr>
            <p:ph idx="1"/>
          </p:nvPr>
        </p:nvSpPr>
        <p:spPr/>
        <p:txBody>
          <a:bodyPr/>
          <a:lstStyle/>
          <a:p>
            <a:pPr eaLnBrk="1" fontAlgn="auto" hangingPunct="1">
              <a:spcAft>
                <a:spcPts val="0"/>
              </a:spcAft>
              <a:defRPr/>
            </a:pPr>
            <a:r>
              <a:rPr lang="en-US" dirty="0"/>
              <a:t>Secondary infringement – enabling:</a:t>
            </a:r>
          </a:p>
          <a:p>
            <a:pPr lvl="1" eaLnBrk="1" fontAlgn="auto" hangingPunct="1">
              <a:spcAft>
                <a:spcPts val="0"/>
              </a:spcAft>
              <a:buNone/>
              <a:defRPr/>
            </a:pPr>
            <a:r>
              <a:rPr lang="en-CA" b="1" dirty="0"/>
              <a:t>27 (2.3) </a:t>
            </a:r>
            <a:r>
              <a:rPr lang="en-CA" dirty="0"/>
              <a:t>It is an infringement of copyright for a person, by means of the Internet or another digital network, to provide </a:t>
            </a:r>
            <a:r>
              <a:rPr lang="en-CA" b="1" dirty="0"/>
              <a:t>a service primarily for the purpose of enabling acts of copyright infringement</a:t>
            </a:r>
            <a:r>
              <a:rPr lang="en-CA" dirty="0"/>
              <a:t> if an actual infringement of copyright occurs by means of the Internet or another digital network as a result of the use of that service.</a:t>
            </a:r>
            <a:endParaRPr lang="en-US" dirty="0"/>
          </a:p>
          <a:p>
            <a:pPr eaLnBrk="1" fontAlgn="auto" hangingPunct="1">
              <a:spcAft>
                <a:spcPts val="0"/>
              </a:spcAft>
              <a:defRPr/>
            </a:pPr>
            <a:r>
              <a:rPr lang="en-US" dirty="0"/>
              <a:t>piratebay.org, </a:t>
            </a:r>
            <a:r>
              <a:rPr lang="en-US" dirty="0">
                <a:solidFill>
                  <a:schemeClr val="tx1"/>
                </a:solidFill>
              </a:rPr>
              <a:t>isohunt.com</a:t>
            </a:r>
          </a:p>
          <a:p>
            <a:pPr marL="0" indent="0">
              <a:buNone/>
            </a:pPr>
            <a:endParaRPr lang="en-CA" dirty="0"/>
          </a:p>
        </p:txBody>
      </p:sp>
      <p:sp>
        <p:nvSpPr>
          <p:cNvPr id="4" name="Footer Placeholder 3">
            <a:extLst>
              <a:ext uri="{FF2B5EF4-FFF2-40B4-BE49-F238E27FC236}">
                <a16:creationId xmlns:a16="http://schemas.microsoft.com/office/drawing/2014/main" id="{04A6AB68-3802-4649-90A9-B6CDF18782FF}"/>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282669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CAEFD-DFD1-40A3-A26B-B53E86EEDDAC}"/>
              </a:ext>
            </a:extLst>
          </p:cNvPr>
          <p:cNvSpPr>
            <a:spLocks noGrp="1"/>
          </p:cNvSpPr>
          <p:nvPr>
            <p:ph type="title"/>
          </p:nvPr>
        </p:nvSpPr>
        <p:spPr/>
        <p:txBody>
          <a:bodyPr/>
          <a:lstStyle/>
          <a:p>
            <a:r>
              <a:rPr lang="en-CA" dirty="0"/>
              <a:t>In the News - Jurisprudence</a:t>
            </a:r>
          </a:p>
        </p:txBody>
      </p:sp>
      <p:sp>
        <p:nvSpPr>
          <p:cNvPr id="3" name="Content Placeholder 2">
            <a:extLst>
              <a:ext uri="{FF2B5EF4-FFF2-40B4-BE49-F238E27FC236}">
                <a16:creationId xmlns:a16="http://schemas.microsoft.com/office/drawing/2014/main" id="{20F4F685-D0C9-48C8-BBD7-69E68B3BF9ED}"/>
              </a:ext>
            </a:extLst>
          </p:cNvPr>
          <p:cNvSpPr>
            <a:spLocks noGrp="1"/>
          </p:cNvSpPr>
          <p:nvPr>
            <p:ph idx="1"/>
          </p:nvPr>
        </p:nvSpPr>
        <p:spPr/>
        <p:txBody>
          <a:bodyPr/>
          <a:lstStyle/>
          <a:p>
            <a:pPr marL="514350" indent="-514350">
              <a:buFont typeface="+mj-lt"/>
              <a:buAutoNum type="arabicPeriod"/>
            </a:pPr>
            <a:r>
              <a:rPr lang="en-CA" sz="2800" i="1" dirty="0"/>
              <a:t>BELL MEDIA INC. et al. v. JOHN DOE 1 dba GOLDTV.BIZ et al., </a:t>
            </a:r>
            <a:r>
              <a:rPr lang="en-CA" sz="2800" dirty="0"/>
              <a:t>Fed Ct docket T-1169-19, (to be discussed later today)</a:t>
            </a:r>
          </a:p>
          <a:p>
            <a:pPr marL="514350" indent="-514350">
              <a:buFont typeface="+mj-lt"/>
              <a:buAutoNum type="arabicPeriod"/>
            </a:pPr>
            <a:endParaRPr lang="en-CA" sz="2800" dirty="0"/>
          </a:p>
          <a:p>
            <a:pPr marL="514350" indent="-514350">
              <a:buFont typeface="+mj-lt"/>
              <a:buAutoNum type="arabicPeriod"/>
            </a:pPr>
            <a:r>
              <a:rPr lang="fr-FR" sz="2800" i="1" dirty="0"/>
              <a:t>Google LLC v. Commission nationale de l’informatique et des libertés (CNIL)</a:t>
            </a:r>
            <a:r>
              <a:rPr lang="fr-FR" sz="2800" dirty="0"/>
              <a:t>, Sept. 24, 2019, to </a:t>
            </a:r>
            <a:r>
              <a:rPr lang="fr-FR" sz="2800" dirty="0" err="1"/>
              <a:t>be</a:t>
            </a:r>
            <a:r>
              <a:rPr lang="fr-FR" sz="2800" dirty="0"/>
              <a:t> </a:t>
            </a:r>
            <a:r>
              <a:rPr lang="fr-FR" sz="2800" dirty="0" err="1"/>
              <a:t>discussed</a:t>
            </a:r>
            <a:r>
              <a:rPr lang="fr-FR" sz="2800" dirty="0"/>
              <a:t> in </a:t>
            </a:r>
            <a:r>
              <a:rPr lang="fr-FR" sz="2800" dirty="0" err="1"/>
              <a:t>detail</a:t>
            </a:r>
            <a:r>
              <a:rPr lang="fr-FR" sz="2800" dirty="0"/>
              <a:t> </a:t>
            </a:r>
            <a:r>
              <a:rPr lang="fr-FR" sz="2800" dirty="0" err="1"/>
              <a:t>October</a:t>
            </a:r>
            <a:r>
              <a:rPr lang="fr-FR" sz="2800" dirty="0"/>
              <a:t> 30 (RTBF)</a:t>
            </a:r>
            <a:endParaRPr lang="en-CA" sz="2800" i="1" dirty="0"/>
          </a:p>
          <a:p>
            <a:pPr marL="514350" indent="-514350">
              <a:buFont typeface="+mj-lt"/>
              <a:buAutoNum type="arabicPeriod"/>
            </a:pPr>
            <a:endParaRPr lang="en-CA" dirty="0"/>
          </a:p>
        </p:txBody>
      </p:sp>
      <p:sp>
        <p:nvSpPr>
          <p:cNvPr id="4" name="Footer Placeholder 3">
            <a:extLst>
              <a:ext uri="{FF2B5EF4-FFF2-40B4-BE49-F238E27FC236}">
                <a16:creationId xmlns:a16="http://schemas.microsoft.com/office/drawing/2014/main" id="{83CEC072-8329-41A5-B07F-E70209318C01}"/>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14022082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C91D1-86E0-4934-9B14-C920B38AE2DD}"/>
              </a:ext>
            </a:extLst>
          </p:cNvPr>
          <p:cNvSpPr>
            <a:spLocks noGrp="1"/>
          </p:cNvSpPr>
          <p:nvPr>
            <p:ph type="title"/>
          </p:nvPr>
        </p:nvSpPr>
        <p:spPr/>
        <p:txBody>
          <a:bodyPr/>
          <a:lstStyle/>
          <a:p>
            <a:r>
              <a:rPr lang="en-US" altLang="en-US" dirty="0"/>
              <a:t>Enabling © infringement - factors</a:t>
            </a:r>
            <a:endParaRPr lang="en-CA" dirty="0"/>
          </a:p>
        </p:txBody>
      </p:sp>
      <p:sp>
        <p:nvSpPr>
          <p:cNvPr id="3" name="Content Placeholder 2">
            <a:extLst>
              <a:ext uri="{FF2B5EF4-FFF2-40B4-BE49-F238E27FC236}">
                <a16:creationId xmlns:a16="http://schemas.microsoft.com/office/drawing/2014/main" id="{C8905245-688F-4335-B628-C5B63799E645}"/>
              </a:ext>
            </a:extLst>
          </p:cNvPr>
          <p:cNvSpPr>
            <a:spLocks noGrp="1"/>
          </p:cNvSpPr>
          <p:nvPr>
            <p:ph idx="1"/>
          </p:nvPr>
        </p:nvSpPr>
        <p:spPr/>
        <p:txBody>
          <a:bodyPr/>
          <a:lstStyle/>
          <a:p>
            <a:pPr>
              <a:buNone/>
              <a:defRPr/>
            </a:pPr>
            <a:r>
              <a:rPr lang="en-CA" sz="2000" dirty="0"/>
              <a:t>27 (2.4) In determining whether a person has infringed copyright under subsection (2.3), </a:t>
            </a:r>
            <a:r>
              <a:rPr lang="en-CA" sz="2000" b="1" dirty="0"/>
              <a:t>the court may consider</a:t>
            </a:r>
          </a:p>
          <a:p>
            <a:pPr>
              <a:buNone/>
              <a:defRPr/>
            </a:pPr>
            <a:r>
              <a:rPr lang="en-CA" sz="2000" dirty="0"/>
              <a:t>(</a:t>
            </a:r>
            <a:r>
              <a:rPr lang="en-CA" sz="2000" i="1" dirty="0"/>
              <a:t>a</a:t>
            </a:r>
            <a:r>
              <a:rPr lang="en-CA" sz="2000" dirty="0"/>
              <a:t>) whether the person expressly or implicitly </a:t>
            </a:r>
            <a:r>
              <a:rPr lang="en-CA" sz="2000" b="1" dirty="0"/>
              <a:t>marketed</a:t>
            </a:r>
            <a:r>
              <a:rPr lang="en-CA" sz="2000" dirty="0"/>
              <a:t> or promoted the service as one that could be used to enable acts of copyright infringement;</a:t>
            </a:r>
          </a:p>
          <a:p>
            <a:pPr>
              <a:buNone/>
              <a:defRPr/>
            </a:pPr>
            <a:r>
              <a:rPr lang="en-CA" sz="2000" dirty="0"/>
              <a:t>(</a:t>
            </a:r>
            <a:r>
              <a:rPr lang="en-CA" sz="2000" i="1" dirty="0"/>
              <a:t>b</a:t>
            </a:r>
            <a:r>
              <a:rPr lang="en-CA" sz="2000" dirty="0"/>
              <a:t>) whether the person had </a:t>
            </a:r>
            <a:r>
              <a:rPr lang="en-CA" sz="2000" b="1" dirty="0"/>
              <a:t>knowledge</a:t>
            </a:r>
            <a:r>
              <a:rPr lang="en-CA" sz="2000" dirty="0"/>
              <a:t> that the service was used to enable a significant number of acts of copyright infringement;</a:t>
            </a:r>
          </a:p>
          <a:p>
            <a:pPr>
              <a:buNone/>
              <a:defRPr/>
            </a:pPr>
            <a:r>
              <a:rPr lang="en-CA" sz="2000" dirty="0"/>
              <a:t>(</a:t>
            </a:r>
            <a:r>
              <a:rPr lang="en-CA" sz="2000" i="1" dirty="0"/>
              <a:t>c</a:t>
            </a:r>
            <a:r>
              <a:rPr lang="en-CA" sz="2000" dirty="0"/>
              <a:t>) whether the service has </a:t>
            </a:r>
            <a:r>
              <a:rPr lang="en-CA" sz="2000" b="1" dirty="0"/>
              <a:t>significant uses other than </a:t>
            </a:r>
            <a:r>
              <a:rPr lang="en-CA" sz="2000" dirty="0"/>
              <a:t>to enable acts of copyright infringement;</a:t>
            </a:r>
          </a:p>
          <a:p>
            <a:pPr>
              <a:buNone/>
              <a:defRPr/>
            </a:pPr>
            <a:r>
              <a:rPr lang="en-CA" sz="2000" dirty="0"/>
              <a:t>(</a:t>
            </a:r>
            <a:r>
              <a:rPr lang="en-CA" sz="2000" i="1" dirty="0"/>
              <a:t>d</a:t>
            </a:r>
            <a:r>
              <a:rPr lang="en-CA" sz="2000" dirty="0"/>
              <a:t>) the person’s ability, as part of providing the service, </a:t>
            </a:r>
            <a:r>
              <a:rPr lang="en-CA" sz="2000" b="1" dirty="0"/>
              <a:t>to limit acts of copyright infringement</a:t>
            </a:r>
            <a:r>
              <a:rPr lang="en-CA" sz="2000" dirty="0"/>
              <a:t>, and any action taken by the person to do so;</a:t>
            </a:r>
          </a:p>
          <a:p>
            <a:pPr>
              <a:buNone/>
              <a:defRPr/>
            </a:pPr>
            <a:r>
              <a:rPr lang="en-CA" sz="2000" dirty="0"/>
              <a:t>(</a:t>
            </a:r>
            <a:r>
              <a:rPr lang="en-CA" sz="2000" i="1" dirty="0"/>
              <a:t>e</a:t>
            </a:r>
            <a:r>
              <a:rPr lang="en-CA" sz="2000" dirty="0"/>
              <a:t>) any </a:t>
            </a:r>
            <a:r>
              <a:rPr lang="en-CA" sz="2000" b="1" dirty="0"/>
              <a:t>benefits</a:t>
            </a:r>
            <a:r>
              <a:rPr lang="en-CA" sz="2000" dirty="0"/>
              <a:t> the person received as a result of enabling the acts of copyright infringement; and</a:t>
            </a:r>
          </a:p>
          <a:p>
            <a:pPr>
              <a:buNone/>
              <a:defRPr/>
            </a:pPr>
            <a:r>
              <a:rPr lang="en-CA" sz="2000" dirty="0"/>
              <a:t>(</a:t>
            </a:r>
            <a:r>
              <a:rPr lang="en-CA" sz="2000" i="1" dirty="0"/>
              <a:t>f</a:t>
            </a:r>
            <a:r>
              <a:rPr lang="en-CA" sz="2000" dirty="0"/>
              <a:t>) the economic viability of the provision of the service if it were not used to enable acts of copyright infringement.</a:t>
            </a:r>
          </a:p>
          <a:p>
            <a:pPr marL="0" indent="0">
              <a:buNone/>
            </a:pPr>
            <a:endParaRPr lang="en-CA" sz="2000" dirty="0"/>
          </a:p>
        </p:txBody>
      </p:sp>
      <p:sp>
        <p:nvSpPr>
          <p:cNvPr id="4" name="Footer Placeholder 3">
            <a:extLst>
              <a:ext uri="{FF2B5EF4-FFF2-40B4-BE49-F238E27FC236}">
                <a16:creationId xmlns:a16="http://schemas.microsoft.com/office/drawing/2014/main" id="{00AAAED6-5157-40B3-A50C-957A097D1A0A}"/>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38134688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21359-F759-4015-8433-160F999FF5ED}"/>
              </a:ext>
            </a:extLst>
          </p:cNvPr>
          <p:cNvSpPr>
            <a:spLocks noGrp="1"/>
          </p:cNvSpPr>
          <p:nvPr>
            <p:ph type="title"/>
          </p:nvPr>
        </p:nvSpPr>
        <p:spPr/>
        <p:txBody>
          <a:bodyPr/>
          <a:lstStyle/>
          <a:p>
            <a:r>
              <a:rPr lang="en-CA" dirty="0"/>
              <a:t>Mashups!</a:t>
            </a:r>
          </a:p>
        </p:txBody>
      </p:sp>
      <p:sp>
        <p:nvSpPr>
          <p:cNvPr id="3" name="Content Placeholder 2">
            <a:extLst>
              <a:ext uri="{FF2B5EF4-FFF2-40B4-BE49-F238E27FC236}">
                <a16:creationId xmlns:a16="http://schemas.microsoft.com/office/drawing/2014/main" id="{3323292C-5816-4DD0-B20E-55C58BE06526}"/>
              </a:ext>
            </a:extLst>
          </p:cNvPr>
          <p:cNvSpPr>
            <a:spLocks noGrp="1"/>
          </p:cNvSpPr>
          <p:nvPr>
            <p:ph idx="1"/>
          </p:nvPr>
        </p:nvSpPr>
        <p:spPr/>
        <p:txBody>
          <a:bodyPr/>
          <a:lstStyle/>
          <a:p>
            <a:pPr>
              <a:buFont typeface="Arial" charset="0"/>
              <a:buChar char="•"/>
              <a:defRPr/>
            </a:pPr>
            <a:r>
              <a:rPr lang="en-US" sz="2800" dirty="0"/>
              <a:t>Non-commercial user-generated content</a:t>
            </a:r>
          </a:p>
          <a:p>
            <a:pPr lvl="1">
              <a:buFont typeface="Arial" charset="0"/>
              <a:buNone/>
              <a:defRPr/>
            </a:pPr>
            <a:r>
              <a:rPr lang="en-CA" b="1" dirty="0"/>
              <a:t>29.21</a:t>
            </a:r>
            <a:r>
              <a:rPr lang="en-CA" dirty="0"/>
              <a:t> </a:t>
            </a:r>
            <a:r>
              <a:rPr lang="en-CA" b="1" dirty="0"/>
              <a:t>(1) </a:t>
            </a:r>
            <a:r>
              <a:rPr lang="en-CA" dirty="0"/>
              <a:t>It is not an infringement of copyright for an individual to use an existing work or other subject-matter or copy of one, which has been published or otherwise made available to the public, in the creation of a new work or other subject-matter in which copyright subsists…</a:t>
            </a:r>
          </a:p>
          <a:p>
            <a:pPr>
              <a:buFont typeface="Arial" charset="0"/>
              <a:buNone/>
              <a:defRPr/>
            </a:pPr>
            <a:r>
              <a:rPr lang="en-US" sz="2800" dirty="0">
                <a:sym typeface="Wingdings" pitchFamily="2" charset="2"/>
              </a:rPr>
              <a:t> Conditions: 1. attribution; 2. non-commercial; 3. original work did not violate ©; 4. no adverse effect (financial or otherwise) on original work </a:t>
            </a:r>
            <a:endParaRPr lang="en-US" sz="2800" dirty="0"/>
          </a:p>
          <a:p>
            <a:endParaRPr lang="en-CA" dirty="0"/>
          </a:p>
        </p:txBody>
      </p:sp>
      <p:sp>
        <p:nvSpPr>
          <p:cNvPr id="4" name="Footer Placeholder 3">
            <a:extLst>
              <a:ext uri="{FF2B5EF4-FFF2-40B4-BE49-F238E27FC236}">
                <a16:creationId xmlns:a16="http://schemas.microsoft.com/office/drawing/2014/main" id="{5B8E5E74-FBDB-424E-9758-B894A3FE24D5}"/>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30447594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D43B7-A9A1-4980-B95E-BE83709578F3}"/>
              </a:ext>
            </a:extLst>
          </p:cNvPr>
          <p:cNvSpPr>
            <a:spLocks noGrp="1"/>
          </p:cNvSpPr>
          <p:nvPr>
            <p:ph type="title"/>
          </p:nvPr>
        </p:nvSpPr>
        <p:spPr>
          <a:xfrm>
            <a:off x="457200" y="274638"/>
            <a:ext cx="8229600" cy="1786210"/>
          </a:xfrm>
        </p:spPr>
        <p:txBody>
          <a:bodyPr/>
          <a:lstStyle/>
          <a:p>
            <a:r>
              <a:rPr lang="en-CA" dirty="0"/>
              <a:t>Fighting internet piracy:</a:t>
            </a:r>
            <a:br>
              <a:rPr lang="en-CA" dirty="0"/>
            </a:br>
            <a:r>
              <a:rPr lang="en-CA" b="1" dirty="0"/>
              <a:t>Fair Play Coalition </a:t>
            </a:r>
            <a:r>
              <a:rPr lang="en-CA" dirty="0"/>
              <a:t>(Feb. 2018)</a:t>
            </a:r>
          </a:p>
        </p:txBody>
      </p:sp>
      <p:sp>
        <p:nvSpPr>
          <p:cNvPr id="3" name="Content Placeholder 2">
            <a:extLst>
              <a:ext uri="{FF2B5EF4-FFF2-40B4-BE49-F238E27FC236}">
                <a16:creationId xmlns:a16="http://schemas.microsoft.com/office/drawing/2014/main" id="{B1B55457-D690-4618-A4F9-4BAAD72380E3}"/>
              </a:ext>
            </a:extLst>
          </p:cNvPr>
          <p:cNvSpPr>
            <a:spLocks noGrp="1"/>
          </p:cNvSpPr>
          <p:nvPr>
            <p:ph idx="1"/>
          </p:nvPr>
        </p:nvSpPr>
        <p:spPr>
          <a:xfrm>
            <a:off x="457200" y="2060848"/>
            <a:ext cx="8229600" cy="4065315"/>
          </a:xfrm>
        </p:spPr>
        <p:txBody>
          <a:bodyPr/>
          <a:lstStyle/>
          <a:p>
            <a:pPr marL="0" indent="0">
              <a:buNone/>
            </a:pPr>
            <a:r>
              <a:rPr lang="en-CA" dirty="0"/>
              <a:t>Big media companies and content producers ask CRTC to establish:</a:t>
            </a:r>
          </a:p>
          <a:p>
            <a:pPr marL="400050" lvl="1" indent="0">
              <a:buNone/>
            </a:pPr>
            <a:r>
              <a:rPr lang="en-CA" dirty="0"/>
              <a:t>“an independent agency to identify websites and services that are blatantly, overwhelmingly, or structurally engaged in piracy. Following due process and subject to judicial oversight, </a:t>
            </a:r>
            <a:r>
              <a:rPr lang="en-CA" b="1" dirty="0"/>
              <a:t>ISPs would ultimately be required to disable access to the identified piracy sites and services”</a:t>
            </a:r>
            <a:endParaRPr lang="en-CA" dirty="0"/>
          </a:p>
        </p:txBody>
      </p:sp>
      <p:sp>
        <p:nvSpPr>
          <p:cNvPr id="4" name="Footer Placeholder 3">
            <a:extLst>
              <a:ext uri="{FF2B5EF4-FFF2-40B4-BE49-F238E27FC236}">
                <a16:creationId xmlns:a16="http://schemas.microsoft.com/office/drawing/2014/main" id="{5C238286-85A3-4F63-BA80-EBE53D13D4ED}"/>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10167129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CAEFD-DFD1-40A3-A26B-B53E86EEDDAC}"/>
              </a:ext>
            </a:extLst>
          </p:cNvPr>
          <p:cNvSpPr>
            <a:spLocks noGrp="1"/>
          </p:cNvSpPr>
          <p:nvPr>
            <p:ph type="title"/>
          </p:nvPr>
        </p:nvSpPr>
        <p:spPr>
          <a:xfrm>
            <a:off x="457200" y="274638"/>
            <a:ext cx="8229600" cy="778098"/>
          </a:xfrm>
        </p:spPr>
        <p:txBody>
          <a:bodyPr/>
          <a:lstStyle/>
          <a:p>
            <a:r>
              <a:rPr lang="en-CA" dirty="0"/>
              <a:t>Nice try!</a:t>
            </a:r>
          </a:p>
        </p:txBody>
      </p:sp>
      <p:sp>
        <p:nvSpPr>
          <p:cNvPr id="3" name="Content Placeholder 2">
            <a:extLst>
              <a:ext uri="{FF2B5EF4-FFF2-40B4-BE49-F238E27FC236}">
                <a16:creationId xmlns:a16="http://schemas.microsoft.com/office/drawing/2014/main" id="{20F4F685-D0C9-48C8-BBD7-69E68B3BF9ED}"/>
              </a:ext>
            </a:extLst>
          </p:cNvPr>
          <p:cNvSpPr>
            <a:spLocks noGrp="1"/>
          </p:cNvSpPr>
          <p:nvPr>
            <p:ph idx="1"/>
          </p:nvPr>
        </p:nvSpPr>
        <p:spPr>
          <a:xfrm>
            <a:off x="457200" y="1052736"/>
            <a:ext cx="8229600" cy="5073427"/>
          </a:xfrm>
        </p:spPr>
        <p:txBody>
          <a:bodyPr/>
          <a:lstStyle/>
          <a:p>
            <a:r>
              <a:rPr lang="en-CA" dirty="0"/>
              <a:t>Telecom Decision CRTC 2018-384</a:t>
            </a:r>
          </a:p>
          <a:p>
            <a:pPr marL="457200" lvl="1" indent="0">
              <a:buNone/>
            </a:pPr>
            <a:endParaRPr lang="en-CA" sz="2400" dirty="0"/>
          </a:p>
          <a:p>
            <a:pPr marL="457200" lvl="1" indent="0">
              <a:buNone/>
            </a:pPr>
            <a:r>
              <a:rPr lang="en-CA" dirty="0"/>
              <a:t>“sections 24 and 24.1 of the </a:t>
            </a:r>
            <a:r>
              <a:rPr lang="en-CA" i="1" dirty="0"/>
              <a:t>Telecommunications Act </a:t>
            </a:r>
            <a:r>
              <a:rPr lang="en-CA" dirty="0"/>
              <a:t>do not contain explicit language conferring copyright jurisdiction on the Commission. The creation of new copyright remedies under the </a:t>
            </a:r>
            <a:r>
              <a:rPr lang="en-CA" i="1" dirty="0"/>
              <a:t>Telecommunications Act </a:t>
            </a:r>
            <a:r>
              <a:rPr lang="en-CA" dirty="0"/>
              <a:t>in the absence of clear statutory language would conflict with Parliament’s intent in creating an exhaustive copyright code in the </a:t>
            </a:r>
            <a:r>
              <a:rPr lang="en-CA" i="1" dirty="0"/>
              <a:t>Copyright Act</a:t>
            </a:r>
            <a:r>
              <a:rPr lang="en-CA" dirty="0"/>
              <a:t>.”</a:t>
            </a:r>
          </a:p>
        </p:txBody>
      </p:sp>
      <p:sp>
        <p:nvSpPr>
          <p:cNvPr id="4" name="Footer Placeholder 3">
            <a:extLst>
              <a:ext uri="{FF2B5EF4-FFF2-40B4-BE49-F238E27FC236}">
                <a16:creationId xmlns:a16="http://schemas.microsoft.com/office/drawing/2014/main" id="{83CEC072-8329-41A5-B07F-E70209318C01}"/>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38494264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CAEFD-DFD1-40A3-A26B-B53E86EEDDAC}"/>
              </a:ext>
            </a:extLst>
          </p:cNvPr>
          <p:cNvSpPr>
            <a:spLocks noGrp="1"/>
          </p:cNvSpPr>
          <p:nvPr>
            <p:ph type="title"/>
          </p:nvPr>
        </p:nvSpPr>
        <p:spPr>
          <a:xfrm>
            <a:off x="457200" y="274638"/>
            <a:ext cx="8229600" cy="778098"/>
          </a:xfrm>
        </p:spPr>
        <p:txBody>
          <a:bodyPr/>
          <a:lstStyle/>
          <a:p>
            <a:r>
              <a:rPr lang="en-CA" dirty="0"/>
              <a:t>Nice try!</a:t>
            </a:r>
          </a:p>
        </p:txBody>
      </p:sp>
      <p:sp>
        <p:nvSpPr>
          <p:cNvPr id="3" name="Content Placeholder 2">
            <a:extLst>
              <a:ext uri="{FF2B5EF4-FFF2-40B4-BE49-F238E27FC236}">
                <a16:creationId xmlns:a16="http://schemas.microsoft.com/office/drawing/2014/main" id="{20F4F685-D0C9-48C8-BBD7-69E68B3BF9ED}"/>
              </a:ext>
            </a:extLst>
          </p:cNvPr>
          <p:cNvSpPr>
            <a:spLocks noGrp="1"/>
          </p:cNvSpPr>
          <p:nvPr>
            <p:ph idx="1"/>
          </p:nvPr>
        </p:nvSpPr>
        <p:spPr>
          <a:xfrm>
            <a:off x="457200" y="1052736"/>
            <a:ext cx="8229600" cy="5073427"/>
          </a:xfrm>
        </p:spPr>
        <p:txBody>
          <a:bodyPr/>
          <a:lstStyle/>
          <a:p>
            <a:r>
              <a:rPr lang="en-CA" dirty="0"/>
              <a:t>Telecom Decision CRTC 2018-384</a:t>
            </a:r>
          </a:p>
          <a:p>
            <a:pPr lvl="1"/>
            <a:r>
              <a:rPr lang="en-CA" sz="2400" dirty="0"/>
              <a:t>“in the case of the proposed regime, which relates at its heart to the enforcement of the </a:t>
            </a:r>
            <a:r>
              <a:rPr lang="en-CA" sz="2400" i="1" dirty="0"/>
              <a:t>Copyright Act </a:t>
            </a:r>
            <a:r>
              <a:rPr lang="en-CA" sz="2400" dirty="0"/>
              <a:t>in the absence of a specific enforcement mechanism established by Parliament, any link to the policy objectives in the Telecommunications Act is tenuous, such that the Commission cannot support a finding of jurisdiction”</a:t>
            </a:r>
          </a:p>
          <a:p>
            <a:pPr lvl="1"/>
            <a:r>
              <a:rPr lang="en-CA" sz="2400" dirty="0"/>
              <a:t>“The Commission notes that there are existing enforcement mechanisms for addressing online copyright piracy. There are also other avenues to further examine the means of minimizing or addressing the impact of copyright piracy, including the parliamentary review of the </a:t>
            </a:r>
            <a:r>
              <a:rPr lang="en-CA" sz="2400" i="1" dirty="0"/>
              <a:t>Copyright Act</a:t>
            </a:r>
            <a:r>
              <a:rPr lang="en-CA" sz="2400" dirty="0"/>
              <a:t>”</a:t>
            </a:r>
            <a:endParaRPr lang="en-CA" dirty="0"/>
          </a:p>
        </p:txBody>
      </p:sp>
      <p:sp>
        <p:nvSpPr>
          <p:cNvPr id="4" name="Footer Placeholder 3">
            <a:extLst>
              <a:ext uri="{FF2B5EF4-FFF2-40B4-BE49-F238E27FC236}">
                <a16:creationId xmlns:a16="http://schemas.microsoft.com/office/drawing/2014/main" id="{83CEC072-8329-41A5-B07F-E70209318C01}"/>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732580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E18F9-1BE7-42B6-BFC0-2CDF8DD82946}"/>
              </a:ext>
            </a:extLst>
          </p:cNvPr>
          <p:cNvSpPr>
            <a:spLocks noGrp="1"/>
          </p:cNvSpPr>
          <p:nvPr>
            <p:ph type="title"/>
          </p:nvPr>
        </p:nvSpPr>
        <p:spPr>
          <a:xfrm>
            <a:off x="457200" y="274638"/>
            <a:ext cx="8229600" cy="619919"/>
          </a:xfrm>
        </p:spPr>
        <p:txBody>
          <a:bodyPr/>
          <a:lstStyle/>
          <a:p>
            <a:r>
              <a:rPr lang="en-CA" dirty="0"/>
              <a:t>Recall… In the News</a:t>
            </a:r>
          </a:p>
        </p:txBody>
      </p:sp>
      <p:sp>
        <p:nvSpPr>
          <p:cNvPr id="3" name="Content Placeholder 2">
            <a:extLst>
              <a:ext uri="{FF2B5EF4-FFF2-40B4-BE49-F238E27FC236}">
                <a16:creationId xmlns:a16="http://schemas.microsoft.com/office/drawing/2014/main" id="{69CAE4B4-36FB-4932-BEB3-92A5CD5EDBD2}"/>
              </a:ext>
            </a:extLst>
          </p:cNvPr>
          <p:cNvSpPr>
            <a:spLocks noGrp="1"/>
          </p:cNvSpPr>
          <p:nvPr>
            <p:ph idx="1"/>
          </p:nvPr>
        </p:nvSpPr>
        <p:spPr>
          <a:xfrm>
            <a:off x="457200" y="1124744"/>
            <a:ext cx="8229600" cy="5001419"/>
          </a:xfrm>
        </p:spPr>
        <p:txBody>
          <a:bodyPr/>
          <a:lstStyle/>
          <a:p>
            <a:pPr marL="0" indent="0">
              <a:buNone/>
            </a:pPr>
            <a:r>
              <a:rPr lang="en-CA" i="1" dirty="0"/>
              <a:t>BELL MEDIA INC. et al. v. JOHN DOE 1 dba GOLDTV.BIZ et al.</a:t>
            </a:r>
          </a:p>
          <a:p>
            <a:r>
              <a:rPr lang="en-CA" sz="2400" dirty="0"/>
              <a:t>Bell, Rogers &amp; TVA want goldtv.biz and goldtv.ca shut down</a:t>
            </a:r>
          </a:p>
          <a:p>
            <a:r>
              <a:rPr lang="en-CA" sz="2400" dirty="0"/>
              <a:t>Interlocutory injunction granted to shut down sites (August 2018) BUT ALSO…</a:t>
            </a:r>
          </a:p>
          <a:p>
            <a:r>
              <a:rPr lang="en-CA" sz="2800" dirty="0"/>
              <a:t>“…order, which they plan to formally request in September, will request various ISPs including Bell Media, Eastlink, Cogeco Inc., Rogers’ Fido, Shaw Communications Inc., </a:t>
            </a:r>
            <a:r>
              <a:rPr lang="en-CA" sz="2800" dirty="0" err="1"/>
              <a:t>TekSavvy</a:t>
            </a:r>
            <a:r>
              <a:rPr lang="en-CA" sz="2800" dirty="0"/>
              <a:t> Solutions Inc., Telus Corp., and Videotron to block the </a:t>
            </a:r>
            <a:r>
              <a:rPr lang="en-CA" sz="2800" dirty="0" err="1"/>
              <a:t>GoldTV</a:t>
            </a:r>
            <a:r>
              <a:rPr lang="en-CA" sz="2800" dirty="0"/>
              <a:t> sites.” (via </a:t>
            </a:r>
            <a:r>
              <a:rPr lang="en-CA" sz="2800" dirty="0" err="1"/>
              <a:t>TorrentFreak</a:t>
            </a:r>
            <a:r>
              <a:rPr lang="en-CA" sz="2800" dirty="0"/>
              <a:t>)</a:t>
            </a:r>
          </a:p>
          <a:p>
            <a:pPr marL="0" indent="0">
              <a:buNone/>
            </a:pPr>
            <a:endParaRPr lang="en-CA" dirty="0"/>
          </a:p>
        </p:txBody>
      </p:sp>
      <p:sp>
        <p:nvSpPr>
          <p:cNvPr id="4" name="Footer Placeholder 3">
            <a:extLst>
              <a:ext uri="{FF2B5EF4-FFF2-40B4-BE49-F238E27FC236}">
                <a16:creationId xmlns:a16="http://schemas.microsoft.com/office/drawing/2014/main" id="{DB0047A3-7D74-49D4-9E18-AA47F4F6C6BE}"/>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14312177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BF27E-25EB-4F1D-BA9F-8CEF9D18A905}"/>
              </a:ext>
            </a:extLst>
          </p:cNvPr>
          <p:cNvSpPr>
            <a:spLocks noGrp="1"/>
          </p:cNvSpPr>
          <p:nvPr>
            <p:ph type="title"/>
          </p:nvPr>
        </p:nvSpPr>
        <p:spPr/>
        <p:txBody>
          <a:bodyPr/>
          <a:lstStyle/>
          <a:p>
            <a:r>
              <a:rPr lang="en-CA" altLang="en-US" dirty="0"/>
              <a:t>Parting © thought (from C2MTL)</a:t>
            </a:r>
            <a:endParaRPr lang="en-CA" dirty="0"/>
          </a:p>
        </p:txBody>
      </p:sp>
      <p:sp>
        <p:nvSpPr>
          <p:cNvPr id="3" name="Content Placeholder 2">
            <a:extLst>
              <a:ext uri="{FF2B5EF4-FFF2-40B4-BE49-F238E27FC236}">
                <a16:creationId xmlns:a16="http://schemas.microsoft.com/office/drawing/2014/main" id="{937729F0-3095-4160-BD13-96E01384FBAA}"/>
              </a:ext>
            </a:extLst>
          </p:cNvPr>
          <p:cNvSpPr>
            <a:spLocks noGrp="1"/>
          </p:cNvSpPr>
          <p:nvPr>
            <p:ph idx="1"/>
          </p:nvPr>
        </p:nvSpPr>
        <p:spPr/>
        <p:txBody>
          <a:bodyPr/>
          <a:lstStyle/>
          <a:p>
            <a:pPr marL="514350" indent="-514350">
              <a:buFont typeface="+mj-lt"/>
              <a:buAutoNum type="arabicPeriod"/>
              <a:defRPr/>
            </a:pPr>
            <a:r>
              <a:rPr lang="en-CA" dirty="0"/>
              <a:t>Global regulation and enforcement</a:t>
            </a:r>
          </a:p>
          <a:p>
            <a:pPr marL="514350" indent="-514350">
              <a:buFont typeface="+mj-lt"/>
              <a:buAutoNum type="arabicPeriod"/>
              <a:defRPr/>
            </a:pPr>
            <a:r>
              <a:rPr lang="en-CA" dirty="0"/>
              <a:t>Education and notice</a:t>
            </a:r>
          </a:p>
          <a:p>
            <a:pPr marL="514350" indent="-514350">
              <a:buFont typeface="+mj-lt"/>
              <a:buAutoNum type="arabicPeriod"/>
              <a:defRPr/>
            </a:pPr>
            <a:r>
              <a:rPr lang="en-CA" dirty="0"/>
              <a:t>Open-sourced embedded code</a:t>
            </a:r>
          </a:p>
          <a:p>
            <a:pPr marL="514350" indent="-514350">
              <a:buFont typeface="+mj-lt"/>
              <a:buAutoNum type="arabicPeriod"/>
              <a:defRPr/>
            </a:pPr>
            <a:r>
              <a:rPr lang="en-CA" dirty="0"/>
              <a:t>Community standards</a:t>
            </a:r>
          </a:p>
          <a:p>
            <a:pPr marL="514350" indent="-514350">
              <a:buFont typeface="+mj-lt"/>
              <a:buAutoNum type="arabicPeriod"/>
              <a:defRPr/>
            </a:pPr>
            <a:r>
              <a:rPr lang="en-CA" dirty="0"/>
              <a:t>Give up, make it all free</a:t>
            </a:r>
          </a:p>
          <a:p>
            <a:endParaRPr lang="en-CA" dirty="0"/>
          </a:p>
        </p:txBody>
      </p:sp>
      <p:sp>
        <p:nvSpPr>
          <p:cNvPr id="4" name="Footer Placeholder 3">
            <a:extLst>
              <a:ext uri="{FF2B5EF4-FFF2-40B4-BE49-F238E27FC236}">
                <a16:creationId xmlns:a16="http://schemas.microsoft.com/office/drawing/2014/main" id="{307EF38B-61B6-4F57-B15E-FBE6EBDB6989}"/>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15572379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00C8E-5156-486D-B623-6078DCA0BEB3}"/>
              </a:ext>
            </a:extLst>
          </p:cNvPr>
          <p:cNvSpPr>
            <a:spLocks noGrp="1"/>
          </p:cNvSpPr>
          <p:nvPr>
            <p:ph type="title"/>
          </p:nvPr>
        </p:nvSpPr>
        <p:spPr/>
        <p:txBody>
          <a:bodyPr/>
          <a:lstStyle/>
          <a:p>
            <a:r>
              <a:rPr lang="en-US" altLang="en-US" dirty="0"/>
              <a:t>Online Trademarks</a:t>
            </a:r>
            <a:endParaRPr lang="en-CA" dirty="0"/>
          </a:p>
        </p:txBody>
      </p:sp>
      <p:sp>
        <p:nvSpPr>
          <p:cNvPr id="4" name="Footer Placeholder 3">
            <a:extLst>
              <a:ext uri="{FF2B5EF4-FFF2-40B4-BE49-F238E27FC236}">
                <a16:creationId xmlns:a16="http://schemas.microsoft.com/office/drawing/2014/main" id="{39567637-3A64-444E-BEA9-9ADDCB369D76}"/>
              </a:ext>
            </a:extLst>
          </p:cNvPr>
          <p:cNvSpPr>
            <a:spLocks noGrp="1"/>
          </p:cNvSpPr>
          <p:nvPr>
            <p:ph type="ftr" sz="quarter" idx="11"/>
          </p:nvPr>
        </p:nvSpPr>
        <p:spPr/>
        <p:txBody>
          <a:bodyPr/>
          <a:lstStyle/>
          <a:p>
            <a:pPr>
              <a:defRPr/>
            </a:pPr>
            <a:r>
              <a:rPr lang="en-US"/>
              <a:t>Class 4</a:t>
            </a:r>
            <a:endParaRPr lang="en-US" dirty="0"/>
          </a:p>
        </p:txBody>
      </p:sp>
      <p:pic>
        <p:nvPicPr>
          <p:cNvPr id="5" name="Picture 2">
            <a:extLst>
              <a:ext uri="{FF2B5EF4-FFF2-40B4-BE49-F238E27FC236}">
                <a16:creationId xmlns:a16="http://schemas.microsoft.com/office/drawing/2014/main" id="{7CEB84EA-72A1-42FE-A6E2-7DF3C724F60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9672" y="2060848"/>
            <a:ext cx="6015773" cy="252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77944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5BFC0-0760-4B86-9359-2CB39A2BC8FD}"/>
              </a:ext>
            </a:extLst>
          </p:cNvPr>
          <p:cNvSpPr>
            <a:spLocks noGrp="1"/>
          </p:cNvSpPr>
          <p:nvPr>
            <p:ph type="title"/>
          </p:nvPr>
        </p:nvSpPr>
        <p:spPr/>
        <p:txBody>
          <a:bodyPr/>
          <a:lstStyle/>
          <a:p>
            <a:r>
              <a:rPr lang="en-US" altLang="en-US" dirty="0"/>
              <a:t>ICANN</a:t>
            </a:r>
            <a:endParaRPr lang="en-CA" dirty="0"/>
          </a:p>
        </p:txBody>
      </p:sp>
      <p:sp>
        <p:nvSpPr>
          <p:cNvPr id="3" name="Content Placeholder 2">
            <a:extLst>
              <a:ext uri="{FF2B5EF4-FFF2-40B4-BE49-F238E27FC236}">
                <a16:creationId xmlns:a16="http://schemas.microsoft.com/office/drawing/2014/main" id="{2956CD74-235D-4C35-AA95-241725531863}"/>
              </a:ext>
            </a:extLst>
          </p:cNvPr>
          <p:cNvSpPr>
            <a:spLocks noGrp="1"/>
          </p:cNvSpPr>
          <p:nvPr>
            <p:ph idx="1"/>
          </p:nvPr>
        </p:nvSpPr>
        <p:spPr/>
        <p:txBody>
          <a:bodyPr/>
          <a:lstStyle/>
          <a:p>
            <a:pPr marL="0" indent="0" eaLnBrk="1" hangingPunct="1">
              <a:buNone/>
            </a:pPr>
            <a:r>
              <a:rPr lang="en-CA" altLang="en-US" b="1" dirty="0"/>
              <a:t>I</a:t>
            </a:r>
            <a:r>
              <a:rPr lang="en-CA" altLang="en-US" dirty="0"/>
              <a:t>nternet </a:t>
            </a:r>
          </a:p>
          <a:p>
            <a:pPr marL="0" indent="0" eaLnBrk="1" hangingPunct="1">
              <a:buNone/>
            </a:pPr>
            <a:r>
              <a:rPr lang="en-CA" altLang="en-US" b="1" dirty="0"/>
              <a:t>C</a:t>
            </a:r>
            <a:r>
              <a:rPr lang="en-CA" altLang="en-US" dirty="0"/>
              <a:t>orporation for </a:t>
            </a:r>
          </a:p>
          <a:p>
            <a:pPr marL="0" indent="0" eaLnBrk="1" hangingPunct="1">
              <a:buNone/>
            </a:pPr>
            <a:r>
              <a:rPr lang="en-CA" altLang="en-US" b="1" dirty="0"/>
              <a:t>A</a:t>
            </a:r>
            <a:r>
              <a:rPr lang="en-CA" altLang="en-US" dirty="0"/>
              <a:t>ssigned </a:t>
            </a:r>
          </a:p>
          <a:p>
            <a:pPr marL="0" indent="0" eaLnBrk="1" hangingPunct="1">
              <a:buNone/>
            </a:pPr>
            <a:r>
              <a:rPr lang="en-CA" altLang="en-US" b="1" dirty="0"/>
              <a:t>N</a:t>
            </a:r>
            <a:r>
              <a:rPr lang="en-CA" altLang="en-US" dirty="0"/>
              <a:t>ames and </a:t>
            </a:r>
          </a:p>
          <a:p>
            <a:pPr marL="0" indent="0" eaLnBrk="1" hangingPunct="1">
              <a:buNone/>
            </a:pPr>
            <a:r>
              <a:rPr lang="en-CA" altLang="en-US" b="1" dirty="0"/>
              <a:t>N</a:t>
            </a:r>
            <a:r>
              <a:rPr lang="en-CA" altLang="en-US" dirty="0"/>
              <a:t>umbers</a:t>
            </a:r>
            <a:endParaRPr lang="en-US" altLang="en-US" dirty="0"/>
          </a:p>
          <a:p>
            <a:endParaRPr lang="en-CA" dirty="0"/>
          </a:p>
        </p:txBody>
      </p:sp>
      <p:sp>
        <p:nvSpPr>
          <p:cNvPr id="4" name="Footer Placeholder 3">
            <a:extLst>
              <a:ext uri="{FF2B5EF4-FFF2-40B4-BE49-F238E27FC236}">
                <a16:creationId xmlns:a16="http://schemas.microsoft.com/office/drawing/2014/main" id="{9815F9B8-D2A4-4410-87E6-4CB74535C7DD}"/>
              </a:ext>
            </a:extLst>
          </p:cNvPr>
          <p:cNvSpPr>
            <a:spLocks noGrp="1"/>
          </p:cNvSpPr>
          <p:nvPr>
            <p:ph type="ftr" sz="quarter" idx="11"/>
          </p:nvPr>
        </p:nvSpPr>
        <p:spPr/>
        <p:txBody>
          <a:bodyPr/>
          <a:lstStyle/>
          <a:p>
            <a:pPr>
              <a:defRPr/>
            </a:pPr>
            <a:r>
              <a:rPr lang="en-US"/>
              <a:t>Class 4</a:t>
            </a:r>
            <a:endParaRPr lang="en-US" dirty="0"/>
          </a:p>
        </p:txBody>
      </p:sp>
      <p:pic>
        <p:nvPicPr>
          <p:cNvPr id="5" name="Picture 7">
            <a:extLst>
              <a:ext uri="{FF2B5EF4-FFF2-40B4-BE49-F238E27FC236}">
                <a16:creationId xmlns:a16="http://schemas.microsoft.com/office/drawing/2014/main" id="{CF81BFAB-002B-4873-BC93-C7C266E939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95738" y="1916113"/>
            <a:ext cx="3671887" cy="294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07103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13EF5-B79B-4CA1-9B9B-E0B1E8824A44}"/>
              </a:ext>
            </a:extLst>
          </p:cNvPr>
          <p:cNvSpPr>
            <a:spLocks noGrp="1"/>
          </p:cNvSpPr>
          <p:nvPr>
            <p:ph type="title"/>
          </p:nvPr>
        </p:nvSpPr>
        <p:spPr>
          <a:xfrm>
            <a:off x="457200" y="274638"/>
            <a:ext cx="8229600" cy="706090"/>
          </a:xfrm>
        </p:spPr>
        <p:txBody>
          <a:bodyPr/>
          <a:lstStyle/>
          <a:p>
            <a:r>
              <a:rPr lang="en-US" altLang="en-US" dirty="0"/>
              <a:t>ICANN - UDRP</a:t>
            </a:r>
            <a:endParaRPr lang="en-CA" dirty="0"/>
          </a:p>
        </p:txBody>
      </p:sp>
      <p:sp>
        <p:nvSpPr>
          <p:cNvPr id="3" name="Content Placeholder 2">
            <a:extLst>
              <a:ext uri="{FF2B5EF4-FFF2-40B4-BE49-F238E27FC236}">
                <a16:creationId xmlns:a16="http://schemas.microsoft.com/office/drawing/2014/main" id="{C3269A37-07FE-49AA-830B-DD10EEC27D6B}"/>
              </a:ext>
            </a:extLst>
          </p:cNvPr>
          <p:cNvSpPr>
            <a:spLocks noGrp="1"/>
          </p:cNvSpPr>
          <p:nvPr>
            <p:ph idx="1"/>
          </p:nvPr>
        </p:nvSpPr>
        <p:spPr>
          <a:xfrm>
            <a:off x="457200" y="980728"/>
            <a:ext cx="8229600" cy="5145435"/>
          </a:xfrm>
        </p:spPr>
        <p:txBody>
          <a:bodyPr/>
          <a:lstStyle/>
          <a:p>
            <a:pPr marL="0" indent="0" eaLnBrk="1" hangingPunct="1">
              <a:buNone/>
            </a:pPr>
            <a:r>
              <a:rPr lang="en-US" altLang="en-US" sz="2800" dirty="0"/>
              <a:t>Uniform Domain Name Dispute Resolution Procedure</a:t>
            </a:r>
          </a:p>
          <a:p>
            <a:pPr marL="0" indent="0" eaLnBrk="1" hangingPunct="1">
              <a:buNone/>
            </a:pPr>
            <a:r>
              <a:rPr lang="en-CA" altLang="en-US" sz="1400" dirty="0"/>
              <a:t>4. a. Applicable Disputes. You are required to submit to a mandatory administrative proceeding in the event that a third party (a "complainant") asserts to the applicable Provider, in compliance with the Rules of Procedure, that</a:t>
            </a:r>
          </a:p>
          <a:p>
            <a:pPr marL="0" indent="0" eaLnBrk="1" hangingPunct="1">
              <a:buNone/>
            </a:pPr>
            <a:endParaRPr lang="en-CA" altLang="en-US" sz="1400" dirty="0"/>
          </a:p>
          <a:p>
            <a:pPr marL="0" indent="0" eaLnBrk="1" hangingPunct="1">
              <a:buNone/>
            </a:pPr>
            <a:r>
              <a:rPr lang="en-CA" altLang="en-US" sz="1400" dirty="0"/>
              <a:t>(</a:t>
            </a:r>
            <a:r>
              <a:rPr lang="en-CA" altLang="en-US" sz="1400" dirty="0" err="1"/>
              <a:t>i</a:t>
            </a:r>
            <a:r>
              <a:rPr lang="en-CA" altLang="en-US" sz="1400" dirty="0"/>
              <a:t>) </a:t>
            </a:r>
            <a:r>
              <a:rPr lang="en-CA" altLang="en-US" sz="1800" b="1" dirty="0"/>
              <a:t>your domain name is identical or confusingly similar to a trademark or service mark in which the complainant has rights</a:t>
            </a:r>
            <a:r>
              <a:rPr lang="en-CA" altLang="en-US" sz="1400" dirty="0"/>
              <a:t>; and</a:t>
            </a:r>
          </a:p>
          <a:p>
            <a:pPr marL="0" indent="0" eaLnBrk="1" hangingPunct="1">
              <a:buNone/>
            </a:pPr>
            <a:r>
              <a:rPr lang="en-CA" altLang="en-US" sz="1400" dirty="0"/>
              <a:t>(ii) you have no rights or legitimate interests in respect of the domain name; and</a:t>
            </a:r>
          </a:p>
          <a:p>
            <a:pPr marL="0" indent="0" eaLnBrk="1" hangingPunct="1">
              <a:buNone/>
            </a:pPr>
            <a:r>
              <a:rPr lang="en-CA" altLang="en-US" sz="1400" dirty="0"/>
              <a:t>(iii) your domain name has been registered and is being used in bad faith.</a:t>
            </a:r>
          </a:p>
          <a:p>
            <a:pPr marL="0" indent="0" eaLnBrk="1" hangingPunct="1">
              <a:buNone/>
            </a:pPr>
            <a:r>
              <a:rPr lang="en-CA" altLang="en-US" sz="1400" dirty="0"/>
              <a:t>In the administrative proceeding, the complainant must prove that each of these three elements are present.</a:t>
            </a:r>
          </a:p>
          <a:p>
            <a:pPr marL="0" indent="0" eaLnBrk="1" hangingPunct="1">
              <a:buNone/>
            </a:pPr>
            <a:endParaRPr lang="en-CA" altLang="en-US" sz="1400" dirty="0"/>
          </a:p>
          <a:p>
            <a:pPr marL="0" indent="0" eaLnBrk="1" hangingPunct="1">
              <a:buNone/>
            </a:pPr>
            <a:r>
              <a:rPr lang="en-CA" altLang="en-US" sz="1400" dirty="0"/>
              <a:t>b. Evidence of Registration and Use in Bad Faith. For the purposes of Paragraph 4(a)(iii), the following circumstances, in particular but without limitation, if found by the Panel to be present, shall be evidence of the registration and use of a domain name in bad faith:</a:t>
            </a:r>
          </a:p>
          <a:p>
            <a:pPr marL="0" indent="0" eaLnBrk="1" hangingPunct="1">
              <a:buNone/>
            </a:pPr>
            <a:r>
              <a:rPr lang="en-CA" altLang="en-US" sz="1400" dirty="0"/>
              <a:t>(</a:t>
            </a:r>
            <a:r>
              <a:rPr lang="en-CA" altLang="en-US" sz="1400" dirty="0" err="1"/>
              <a:t>i</a:t>
            </a:r>
            <a:r>
              <a:rPr lang="en-CA" altLang="en-US" sz="1400" dirty="0"/>
              <a:t>) circumstances indicating that you have registered or you have acquired the domain name primarily for the purpose of selling, renting, or otherwise transferring the domain name registration to the complainant who is the owner of the trademark or service mark or to a competitor of that complainant, for valuable consideration in excess of your documented out-of-pocket costs directly related to the domain name; or</a:t>
            </a:r>
          </a:p>
          <a:p>
            <a:pPr marL="0" indent="0" eaLnBrk="1" hangingPunct="1">
              <a:buNone/>
            </a:pPr>
            <a:r>
              <a:rPr lang="en-CA" altLang="en-US" sz="1400" dirty="0"/>
              <a:t>(ii) you have registered the domain name in order to prevent the owner of the trademark or service mark from reflecting the mark in a corresponding domain name, provided that you have engaged in a pattern of such conduct; (…)</a:t>
            </a:r>
            <a:endParaRPr lang="en-US" altLang="en-US" sz="1400" dirty="0"/>
          </a:p>
          <a:p>
            <a:endParaRPr lang="en-CA" sz="1400" dirty="0"/>
          </a:p>
        </p:txBody>
      </p:sp>
      <p:sp>
        <p:nvSpPr>
          <p:cNvPr id="4" name="Footer Placeholder 3">
            <a:extLst>
              <a:ext uri="{FF2B5EF4-FFF2-40B4-BE49-F238E27FC236}">
                <a16:creationId xmlns:a16="http://schemas.microsoft.com/office/drawing/2014/main" id="{41E9F422-902E-49D9-BE5B-DF20EE937CED}"/>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284189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A6A84-3577-42E7-83B9-4FB00D29B7CA}"/>
              </a:ext>
            </a:extLst>
          </p:cNvPr>
          <p:cNvSpPr>
            <a:spLocks noGrp="1"/>
          </p:cNvSpPr>
          <p:nvPr>
            <p:ph type="title"/>
          </p:nvPr>
        </p:nvSpPr>
        <p:spPr/>
        <p:txBody>
          <a:bodyPr/>
          <a:lstStyle/>
          <a:p>
            <a:r>
              <a:rPr lang="en-CA" dirty="0"/>
              <a:t>In the news – Fed election</a:t>
            </a:r>
          </a:p>
        </p:txBody>
      </p:sp>
      <p:sp>
        <p:nvSpPr>
          <p:cNvPr id="3" name="Content Placeholder 2">
            <a:extLst>
              <a:ext uri="{FF2B5EF4-FFF2-40B4-BE49-F238E27FC236}">
                <a16:creationId xmlns:a16="http://schemas.microsoft.com/office/drawing/2014/main" id="{749C87B2-AC7C-4C70-B59A-16142E6ABB8D}"/>
              </a:ext>
            </a:extLst>
          </p:cNvPr>
          <p:cNvSpPr>
            <a:spLocks noGrp="1"/>
          </p:cNvSpPr>
          <p:nvPr>
            <p:ph idx="1"/>
          </p:nvPr>
        </p:nvSpPr>
        <p:spPr/>
        <p:txBody>
          <a:bodyPr/>
          <a:lstStyle/>
          <a:p>
            <a:pPr marL="0" indent="0">
              <a:buNone/>
            </a:pPr>
            <a:r>
              <a:rPr lang="en-CA" u="sng" dirty="0"/>
              <a:t>Liberals:</a:t>
            </a:r>
          </a:p>
          <a:p>
            <a:pPr marL="0" indent="0">
              <a:buNone/>
            </a:pPr>
            <a:r>
              <a:rPr lang="en-CA" sz="2400" dirty="0"/>
              <a:t>“Trudeau also promised to cut cellphone bills by 25 per cent. He said he would encourage companies to reduce their bills by that amount over the next two years, and if they are unable to meet that target, the Liberals would introduce further competition….</a:t>
            </a:r>
          </a:p>
          <a:p>
            <a:pPr marL="0" indent="0">
              <a:buNone/>
            </a:pPr>
            <a:endParaRPr lang="en-CA" sz="2400" dirty="0"/>
          </a:p>
          <a:p>
            <a:pPr marL="0" indent="0">
              <a:buNone/>
            </a:pPr>
            <a:r>
              <a:rPr lang="en-CA" sz="2400" dirty="0"/>
              <a:t>Navdeep Bains, …who served as Trudeau’s innovation minister, said the government could achieve their aims by including them in policy directives aimed at the Canadian Radio-television and Telecommunications Commission.”</a:t>
            </a:r>
          </a:p>
          <a:p>
            <a:pPr marL="0" indent="0">
              <a:buNone/>
            </a:pPr>
            <a:endParaRPr lang="en-CA" dirty="0"/>
          </a:p>
        </p:txBody>
      </p:sp>
      <p:sp>
        <p:nvSpPr>
          <p:cNvPr id="4" name="Footer Placeholder 3">
            <a:extLst>
              <a:ext uri="{FF2B5EF4-FFF2-40B4-BE49-F238E27FC236}">
                <a16:creationId xmlns:a16="http://schemas.microsoft.com/office/drawing/2014/main" id="{24F9C43F-9E4B-439F-A1CD-82817E4559A8}"/>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5427787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AECCF-CF1F-4412-A274-AD8046F66FCA}"/>
              </a:ext>
            </a:extLst>
          </p:cNvPr>
          <p:cNvSpPr>
            <a:spLocks noGrp="1"/>
          </p:cNvSpPr>
          <p:nvPr>
            <p:ph type="title"/>
          </p:nvPr>
        </p:nvSpPr>
        <p:spPr/>
        <p:txBody>
          <a:bodyPr/>
          <a:lstStyle/>
          <a:p>
            <a:r>
              <a:rPr lang="en-US" altLang="en-US" dirty="0"/>
              <a:t>Domain names, Ads and TM’s</a:t>
            </a:r>
            <a:endParaRPr lang="en-CA" dirty="0"/>
          </a:p>
        </p:txBody>
      </p:sp>
      <p:sp>
        <p:nvSpPr>
          <p:cNvPr id="3" name="Content Placeholder 2">
            <a:extLst>
              <a:ext uri="{FF2B5EF4-FFF2-40B4-BE49-F238E27FC236}">
                <a16:creationId xmlns:a16="http://schemas.microsoft.com/office/drawing/2014/main" id="{E6D48391-72A1-4872-A2EB-38A046376F8A}"/>
              </a:ext>
            </a:extLst>
          </p:cNvPr>
          <p:cNvSpPr>
            <a:spLocks noGrp="1"/>
          </p:cNvSpPr>
          <p:nvPr>
            <p:ph idx="1"/>
          </p:nvPr>
        </p:nvSpPr>
        <p:spPr>
          <a:xfrm>
            <a:off x="457200" y="1340768"/>
            <a:ext cx="8229600" cy="4785395"/>
          </a:xfrm>
        </p:spPr>
        <p:txBody>
          <a:bodyPr/>
          <a:lstStyle/>
          <a:p>
            <a:pPr marL="0" indent="0" eaLnBrk="1" hangingPunct="1">
              <a:buNone/>
              <a:defRPr/>
            </a:pPr>
            <a:r>
              <a:rPr lang="en-CA" sz="2000" dirty="0"/>
              <a:t>1. </a:t>
            </a:r>
            <a:r>
              <a:rPr lang="en-CA" b="1" i="1" dirty="0" err="1"/>
              <a:t>Boaden</a:t>
            </a:r>
            <a:r>
              <a:rPr lang="en-CA" b="1" i="1" dirty="0"/>
              <a:t> Catering v. Real Food </a:t>
            </a:r>
            <a:r>
              <a:rPr lang="en-CA" sz="1400" dirty="0"/>
              <a:t>2016 ONSC 4098</a:t>
            </a:r>
          </a:p>
          <a:p>
            <a:pPr marL="0" indent="0" eaLnBrk="1" hangingPunct="1">
              <a:buNone/>
              <a:defRPr/>
            </a:pPr>
            <a:r>
              <a:rPr lang="en-US" altLang="en-US" sz="2000" dirty="0"/>
              <a:t>“</a:t>
            </a:r>
            <a:r>
              <a:rPr lang="en-CA" altLang="en-US" sz="2000" dirty="0"/>
              <a:t>I find that </a:t>
            </a:r>
            <a:r>
              <a:rPr lang="en-CA" altLang="en-US" sz="2000" dirty="0" err="1"/>
              <a:t>Boaden</a:t>
            </a:r>
            <a:r>
              <a:rPr lang="en-CA" altLang="en-US" sz="2000" dirty="0"/>
              <a:t> registered the domain name rfrk.ca in bad faith with a view to denying RFRK the ability to use the name and in order to direct or point persons interested in RFRK to the </a:t>
            </a:r>
            <a:r>
              <a:rPr lang="en-CA" altLang="en-US" sz="2000" dirty="0" err="1"/>
              <a:t>Boaden</a:t>
            </a:r>
            <a:r>
              <a:rPr lang="en-CA" altLang="en-US" sz="2000" dirty="0"/>
              <a:t> website by the use of meta-tags.”</a:t>
            </a:r>
          </a:p>
          <a:p>
            <a:pPr marL="0" indent="0" eaLnBrk="1" hangingPunct="1">
              <a:buNone/>
              <a:defRPr/>
            </a:pPr>
            <a:r>
              <a:rPr lang="en-CA" altLang="en-US" sz="2000" dirty="0">
                <a:sym typeface="Wingdings" panose="05000000000000000000" pitchFamily="2" charset="2"/>
              </a:rPr>
              <a:t> “confusingly similar” to registered TM was enough, didn’t have to be identical</a:t>
            </a:r>
            <a:endParaRPr lang="en-CA" dirty="0"/>
          </a:p>
          <a:p>
            <a:pPr marL="0" indent="0">
              <a:buNone/>
            </a:pPr>
            <a:r>
              <a:rPr lang="en-CA" sz="2400" dirty="0"/>
              <a:t>2. Google Ad complaints – TM client success story!</a:t>
            </a:r>
          </a:p>
          <a:p>
            <a:pPr marL="0" indent="0">
              <a:buNone/>
            </a:pPr>
            <a:r>
              <a:rPr lang="en-CA" sz="2400" dirty="0"/>
              <a:t>3. </a:t>
            </a:r>
            <a:r>
              <a:rPr lang="en-CA" sz="2400" i="1" dirty="0"/>
              <a:t>Google v. </a:t>
            </a:r>
            <a:r>
              <a:rPr lang="en-CA" sz="2400" i="1" dirty="0" err="1"/>
              <a:t>Equustek</a:t>
            </a:r>
            <a:r>
              <a:rPr lang="en-CA" sz="2400" i="1" dirty="0"/>
              <a:t> </a:t>
            </a:r>
            <a:r>
              <a:rPr lang="en-CA" sz="2400" dirty="0"/>
              <a:t>(October 30)</a:t>
            </a:r>
          </a:p>
          <a:p>
            <a:pPr marL="0" indent="0">
              <a:buNone/>
            </a:pPr>
            <a:r>
              <a:rPr lang="en-CA" sz="2400" dirty="0"/>
              <a:t>4. Ad keywords - </a:t>
            </a:r>
            <a:r>
              <a:rPr lang="en-CA" sz="2400" i="1" dirty="0"/>
              <a:t>Vancouver Community College c. Vancouver Career College (Burnaby) Inc</a:t>
            </a:r>
            <a:r>
              <a:rPr lang="en-CA" sz="2400" dirty="0"/>
              <a:t>., 2017 BCCA 41 – passing off in keyword bidding (passing off when search results displayed)</a:t>
            </a:r>
          </a:p>
        </p:txBody>
      </p:sp>
      <p:sp>
        <p:nvSpPr>
          <p:cNvPr id="4" name="Footer Placeholder 3">
            <a:extLst>
              <a:ext uri="{FF2B5EF4-FFF2-40B4-BE49-F238E27FC236}">
                <a16:creationId xmlns:a16="http://schemas.microsoft.com/office/drawing/2014/main" id="{EDD54660-7F04-4A18-AA86-1B74928C0267}"/>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5249939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E804E-3E66-4840-9586-3C6CA77DB0FB}"/>
              </a:ext>
            </a:extLst>
          </p:cNvPr>
          <p:cNvSpPr>
            <a:spLocks noGrp="1"/>
          </p:cNvSpPr>
          <p:nvPr>
            <p:ph type="title"/>
          </p:nvPr>
        </p:nvSpPr>
        <p:spPr>
          <a:xfrm>
            <a:off x="758031" y="1988840"/>
            <a:ext cx="7772400" cy="2736304"/>
          </a:xfrm>
        </p:spPr>
        <p:txBody>
          <a:bodyPr/>
          <a:lstStyle/>
          <a:p>
            <a:r>
              <a:rPr lang="en-CA" dirty="0"/>
              <a:t>INTRO TO PRIVACY / </a:t>
            </a:r>
            <a:br>
              <a:rPr lang="en-CA" dirty="0"/>
            </a:br>
            <a:r>
              <a:rPr lang="en-CA" dirty="0"/>
              <a:t>DATA PROTECTION LAW IN CANADA</a:t>
            </a:r>
          </a:p>
        </p:txBody>
      </p:sp>
      <p:sp>
        <p:nvSpPr>
          <p:cNvPr id="3" name="Footer Placeholder 2">
            <a:extLst>
              <a:ext uri="{FF2B5EF4-FFF2-40B4-BE49-F238E27FC236}">
                <a16:creationId xmlns:a16="http://schemas.microsoft.com/office/drawing/2014/main" id="{C8562042-0F3E-4C03-9790-A71EB4A9012A}"/>
              </a:ext>
            </a:extLst>
          </p:cNvPr>
          <p:cNvSpPr>
            <a:spLocks noGrp="1"/>
          </p:cNvSpPr>
          <p:nvPr>
            <p:ph type="ftr" sz="quarter" idx="11"/>
          </p:nvPr>
        </p:nvSpPr>
        <p:spPr/>
        <p:txBody>
          <a:bodyPr/>
          <a:lstStyle/>
          <a:p>
            <a:pPr>
              <a:defRPr/>
            </a:pPr>
            <a:r>
              <a:rPr lang="en-US" dirty="0"/>
              <a:t>Class 4</a:t>
            </a:r>
          </a:p>
        </p:txBody>
      </p:sp>
    </p:spTree>
    <p:extLst>
      <p:ext uri="{BB962C8B-B14F-4D97-AF65-F5344CB8AC3E}">
        <p14:creationId xmlns:p14="http://schemas.microsoft.com/office/powerpoint/2010/main" val="35090381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D6852-0BDC-40BD-B6EE-E8B54FDB709D}"/>
              </a:ext>
            </a:extLst>
          </p:cNvPr>
          <p:cNvSpPr>
            <a:spLocks noGrp="1"/>
          </p:cNvSpPr>
          <p:nvPr>
            <p:ph type="title"/>
          </p:nvPr>
        </p:nvSpPr>
        <p:spPr>
          <a:xfrm>
            <a:off x="457200" y="274638"/>
            <a:ext cx="8229600" cy="1930226"/>
          </a:xfrm>
        </p:spPr>
        <p:txBody>
          <a:bodyPr/>
          <a:lstStyle/>
          <a:p>
            <a:r>
              <a:rPr lang="en-CA" dirty="0"/>
              <a:t>What’s in a name?</a:t>
            </a:r>
            <a:br>
              <a:rPr lang="en-CA" dirty="0"/>
            </a:br>
            <a:r>
              <a:rPr lang="en-CA" dirty="0"/>
              <a:t>What’s missing?</a:t>
            </a:r>
          </a:p>
        </p:txBody>
      </p:sp>
      <p:sp>
        <p:nvSpPr>
          <p:cNvPr id="3" name="Content Placeholder 2">
            <a:extLst>
              <a:ext uri="{FF2B5EF4-FFF2-40B4-BE49-F238E27FC236}">
                <a16:creationId xmlns:a16="http://schemas.microsoft.com/office/drawing/2014/main" id="{391A375C-18A3-4F13-921B-9C77780ECA07}"/>
              </a:ext>
            </a:extLst>
          </p:cNvPr>
          <p:cNvSpPr>
            <a:spLocks noGrp="1"/>
          </p:cNvSpPr>
          <p:nvPr>
            <p:ph idx="1"/>
          </p:nvPr>
        </p:nvSpPr>
        <p:spPr/>
        <p:txBody>
          <a:bodyPr/>
          <a:lstStyle/>
          <a:p>
            <a:pPr marL="0" indent="0">
              <a:buNone/>
            </a:pPr>
            <a:endParaRPr lang="en-CA" b="1" dirty="0"/>
          </a:p>
          <a:p>
            <a:pPr marL="0" indent="0">
              <a:buNone/>
            </a:pPr>
            <a:endParaRPr lang="en-CA" b="1" dirty="0"/>
          </a:p>
          <a:p>
            <a:pPr marL="0" indent="0">
              <a:buNone/>
            </a:pPr>
            <a:r>
              <a:rPr lang="en-CA" b="1" i="1" dirty="0"/>
              <a:t>Personal Information Protection and Electronic Documents Act </a:t>
            </a:r>
          </a:p>
          <a:p>
            <a:pPr marL="0" indent="0">
              <a:buNone/>
            </a:pPr>
            <a:r>
              <a:rPr lang="en-CA" b="1" i="1" dirty="0"/>
              <a:t>(“PIPEDA”)</a:t>
            </a:r>
            <a:endParaRPr lang="en-CA" i="1" dirty="0"/>
          </a:p>
          <a:p>
            <a:pPr eaLnBrk="1" hangingPunct="1">
              <a:buNone/>
            </a:pPr>
            <a:endParaRPr lang="en-US" altLang="en-US" dirty="0"/>
          </a:p>
        </p:txBody>
      </p:sp>
      <p:sp>
        <p:nvSpPr>
          <p:cNvPr id="4" name="Footer Placeholder 3">
            <a:extLst>
              <a:ext uri="{FF2B5EF4-FFF2-40B4-BE49-F238E27FC236}">
                <a16:creationId xmlns:a16="http://schemas.microsoft.com/office/drawing/2014/main" id="{BC242A70-5E5E-4853-AF10-42206BD61A02}"/>
              </a:ext>
            </a:extLst>
          </p:cNvPr>
          <p:cNvSpPr>
            <a:spLocks noGrp="1"/>
          </p:cNvSpPr>
          <p:nvPr>
            <p:ph type="ftr" sz="quarter" idx="11"/>
          </p:nvPr>
        </p:nvSpPr>
        <p:spPr/>
        <p:txBody>
          <a:bodyPr/>
          <a:lstStyle/>
          <a:p>
            <a:pPr>
              <a:defRPr/>
            </a:pPr>
            <a:r>
              <a:rPr lang="en-US" dirty="0"/>
              <a:t>Class 4</a:t>
            </a:r>
          </a:p>
        </p:txBody>
      </p:sp>
    </p:spTree>
    <p:extLst>
      <p:ext uri="{BB962C8B-B14F-4D97-AF65-F5344CB8AC3E}">
        <p14:creationId xmlns:p14="http://schemas.microsoft.com/office/powerpoint/2010/main" val="14468722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E0705-226F-4A0B-B707-795E88CC4A2A}"/>
              </a:ext>
            </a:extLst>
          </p:cNvPr>
          <p:cNvSpPr>
            <a:spLocks noGrp="1"/>
          </p:cNvSpPr>
          <p:nvPr>
            <p:ph type="title"/>
          </p:nvPr>
        </p:nvSpPr>
        <p:spPr>
          <a:xfrm>
            <a:off x="457200" y="404664"/>
            <a:ext cx="8229600" cy="1012974"/>
          </a:xfrm>
        </p:spPr>
        <p:txBody>
          <a:bodyPr/>
          <a:lstStyle/>
          <a:p>
            <a:r>
              <a:rPr lang="en-CA" dirty="0"/>
              <a:t>Office of the Privacy Commissioner (OPC)  </a:t>
            </a:r>
            <a:r>
              <a:rPr lang="en-CA" dirty="0" err="1"/>
              <a:t>sez</a:t>
            </a:r>
            <a:r>
              <a:rPr lang="en-CA" dirty="0"/>
              <a:t>:</a:t>
            </a:r>
          </a:p>
        </p:txBody>
      </p:sp>
      <p:sp>
        <p:nvSpPr>
          <p:cNvPr id="3" name="Content Placeholder 2">
            <a:extLst>
              <a:ext uri="{FF2B5EF4-FFF2-40B4-BE49-F238E27FC236}">
                <a16:creationId xmlns:a16="http://schemas.microsoft.com/office/drawing/2014/main" id="{B4B77A2C-6826-4BFE-9DC6-7233EA1400B4}"/>
              </a:ext>
            </a:extLst>
          </p:cNvPr>
          <p:cNvSpPr>
            <a:spLocks noGrp="1"/>
          </p:cNvSpPr>
          <p:nvPr>
            <p:ph idx="1"/>
          </p:nvPr>
        </p:nvSpPr>
        <p:spPr>
          <a:xfrm>
            <a:off x="457200" y="2348880"/>
            <a:ext cx="8229600" cy="3777283"/>
          </a:xfrm>
        </p:spPr>
        <p:txBody>
          <a:bodyPr/>
          <a:lstStyle/>
          <a:p>
            <a:pPr marL="0" indent="0">
              <a:buNone/>
            </a:pPr>
            <a:r>
              <a:rPr lang="en-CA" dirty="0"/>
              <a:t>“Our job is to see that the Government of Canada and many of the private-sector organizations that collect your personal information do so with care and respect for your privacy.”</a:t>
            </a:r>
          </a:p>
        </p:txBody>
      </p:sp>
      <p:sp>
        <p:nvSpPr>
          <p:cNvPr id="4" name="Footer Placeholder 3">
            <a:extLst>
              <a:ext uri="{FF2B5EF4-FFF2-40B4-BE49-F238E27FC236}">
                <a16:creationId xmlns:a16="http://schemas.microsoft.com/office/drawing/2014/main" id="{B95077C8-A08C-4F95-81D1-D85C58420CB8}"/>
              </a:ext>
            </a:extLst>
          </p:cNvPr>
          <p:cNvSpPr>
            <a:spLocks noGrp="1"/>
          </p:cNvSpPr>
          <p:nvPr>
            <p:ph type="ftr" sz="quarter" idx="11"/>
          </p:nvPr>
        </p:nvSpPr>
        <p:spPr/>
        <p:txBody>
          <a:bodyPr/>
          <a:lstStyle/>
          <a:p>
            <a:pPr>
              <a:defRPr/>
            </a:pPr>
            <a:r>
              <a:rPr lang="en-US" dirty="0"/>
              <a:t>Class 4</a:t>
            </a:r>
          </a:p>
        </p:txBody>
      </p:sp>
    </p:spTree>
    <p:extLst>
      <p:ext uri="{BB962C8B-B14F-4D97-AF65-F5344CB8AC3E}">
        <p14:creationId xmlns:p14="http://schemas.microsoft.com/office/powerpoint/2010/main" val="30956797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1E0B7-B989-446C-809D-223C8FD56881}"/>
              </a:ext>
            </a:extLst>
          </p:cNvPr>
          <p:cNvSpPr>
            <a:spLocks noGrp="1"/>
          </p:cNvSpPr>
          <p:nvPr>
            <p:ph type="title"/>
          </p:nvPr>
        </p:nvSpPr>
        <p:spPr/>
        <p:txBody>
          <a:bodyPr/>
          <a:lstStyle/>
          <a:p>
            <a:r>
              <a:rPr lang="en-CA" dirty="0"/>
              <a:t>Questions? Parting thoughts?</a:t>
            </a:r>
          </a:p>
        </p:txBody>
      </p:sp>
      <p:sp>
        <p:nvSpPr>
          <p:cNvPr id="3" name="Content Placeholder 2">
            <a:extLst>
              <a:ext uri="{FF2B5EF4-FFF2-40B4-BE49-F238E27FC236}">
                <a16:creationId xmlns:a16="http://schemas.microsoft.com/office/drawing/2014/main" id="{630C42E6-9E79-4F62-9447-9184649CCEC0}"/>
              </a:ext>
            </a:extLst>
          </p:cNvPr>
          <p:cNvSpPr>
            <a:spLocks noGrp="1"/>
          </p:cNvSpPr>
          <p:nvPr>
            <p:ph idx="1"/>
          </p:nvPr>
        </p:nvSpPr>
        <p:spPr/>
        <p:txBody>
          <a:bodyPr/>
          <a:lstStyle/>
          <a:p>
            <a:pPr marL="0" indent="0">
              <a:buNone/>
            </a:pPr>
            <a:endParaRPr lang="en-CA" dirty="0"/>
          </a:p>
          <a:p>
            <a:pPr marL="0" indent="0">
              <a:buNone/>
            </a:pPr>
            <a:endParaRPr lang="en-CA" dirty="0"/>
          </a:p>
          <a:p>
            <a:r>
              <a:rPr lang="en-CA" dirty="0"/>
              <a:t>Next class – Prof. Karen Eltis</a:t>
            </a:r>
          </a:p>
          <a:p>
            <a:r>
              <a:rPr lang="en-CA" dirty="0"/>
              <a:t>Privacy Policy</a:t>
            </a:r>
          </a:p>
        </p:txBody>
      </p:sp>
      <p:sp>
        <p:nvSpPr>
          <p:cNvPr id="4" name="Footer Placeholder 3">
            <a:extLst>
              <a:ext uri="{FF2B5EF4-FFF2-40B4-BE49-F238E27FC236}">
                <a16:creationId xmlns:a16="http://schemas.microsoft.com/office/drawing/2014/main" id="{F7DF1825-2F47-4212-9D00-66DDE15266BD}"/>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3501253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A6A84-3577-42E7-83B9-4FB00D29B7CA}"/>
              </a:ext>
            </a:extLst>
          </p:cNvPr>
          <p:cNvSpPr>
            <a:spLocks noGrp="1"/>
          </p:cNvSpPr>
          <p:nvPr>
            <p:ph type="title"/>
          </p:nvPr>
        </p:nvSpPr>
        <p:spPr/>
        <p:txBody>
          <a:bodyPr/>
          <a:lstStyle/>
          <a:p>
            <a:r>
              <a:rPr lang="en-CA" dirty="0"/>
              <a:t>In the news – Election</a:t>
            </a:r>
          </a:p>
        </p:txBody>
      </p:sp>
      <p:sp>
        <p:nvSpPr>
          <p:cNvPr id="3" name="Content Placeholder 2">
            <a:extLst>
              <a:ext uri="{FF2B5EF4-FFF2-40B4-BE49-F238E27FC236}">
                <a16:creationId xmlns:a16="http://schemas.microsoft.com/office/drawing/2014/main" id="{749C87B2-AC7C-4C70-B59A-16142E6ABB8D}"/>
              </a:ext>
            </a:extLst>
          </p:cNvPr>
          <p:cNvSpPr>
            <a:spLocks noGrp="1"/>
          </p:cNvSpPr>
          <p:nvPr>
            <p:ph idx="1"/>
          </p:nvPr>
        </p:nvSpPr>
        <p:spPr>
          <a:xfrm>
            <a:off x="457200" y="1268760"/>
            <a:ext cx="8229600" cy="4857403"/>
          </a:xfrm>
        </p:spPr>
        <p:txBody>
          <a:bodyPr/>
          <a:lstStyle/>
          <a:p>
            <a:pPr marL="0" indent="0">
              <a:buNone/>
            </a:pPr>
            <a:r>
              <a:rPr lang="en-CA" sz="2400" dirty="0"/>
              <a:t>“Facebook says politicians don’t have to follow its normal posting guidelines, unless they’re running an ad. The company clarified the rules around politicians’ content today, saying that “it is not our role to intervene when politicians speak.” However, they may still have posts removed if the content could “lead to real world violence and harm.” </a:t>
            </a:r>
          </a:p>
          <a:p>
            <a:pPr marL="0" indent="0">
              <a:buNone/>
            </a:pPr>
            <a:r>
              <a:rPr lang="en-CA" sz="2400" dirty="0"/>
              <a:t>‘“If someone makes a statement or shares a post which breaks our community standards, we will still allow it on our platform if we believe the public interest in seeing it outweighs the risk of harm,” Facebook communications head Nick Clegg writes. “From now on we will treat speech from politicians as newsworthy content that should, as a general rule, be seen and heard.”’</a:t>
            </a:r>
          </a:p>
          <a:p>
            <a:pPr marL="0" indent="0">
              <a:buNone/>
            </a:pPr>
            <a:r>
              <a:rPr lang="en-CA" sz="2000" dirty="0"/>
              <a:t>(The Verve, Sept 24)</a:t>
            </a:r>
          </a:p>
        </p:txBody>
      </p:sp>
      <p:sp>
        <p:nvSpPr>
          <p:cNvPr id="4" name="Footer Placeholder 3">
            <a:extLst>
              <a:ext uri="{FF2B5EF4-FFF2-40B4-BE49-F238E27FC236}">
                <a16:creationId xmlns:a16="http://schemas.microsoft.com/office/drawing/2014/main" id="{24F9C43F-9E4B-439F-A1CD-82817E4559A8}"/>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3934662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CE23E-6139-4C1D-862C-F28D8942D7B4}"/>
              </a:ext>
            </a:extLst>
          </p:cNvPr>
          <p:cNvSpPr>
            <a:spLocks noGrp="1"/>
          </p:cNvSpPr>
          <p:nvPr>
            <p:ph type="title"/>
          </p:nvPr>
        </p:nvSpPr>
        <p:spPr/>
        <p:txBody>
          <a:bodyPr/>
          <a:lstStyle/>
          <a:p>
            <a:r>
              <a:rPr lang="en-CA" dirty="0"/>
              <a:t>Class 3 finish</a:t>
            </a:r>
          </a:p>
        </p:txBody>
      </p:sp>
      <p:sp>
        <p:nvSpPr>
          <p:cNvPr id="3" name="Footer Placeholder 2">
            <a:extLst>
              <a:ext uri="{FF2B5EF4-FFF2-40B4-BE49-F238E27FC236}">
                <a16:creationId xmlns:a16="http://schemas.microsoft.com/office/drawing/2014/main" id="{2D6189D0-A073-440B-91E3-1B983009EDEC}"/>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4182278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E804E-3E66-4840-9586-3C6CA77DB0FB}"/>
              </a:ext>
            </a:extLst>
          </p:cNvPr>
          <p:cNvSpPr>
            <a:spLocks noGrp="1"/>
          </p:cNvSpPr>
          <p:nvPr>
            <p:ph type="title"/>
          </p:nvPr>
        </p:nvSpPr>
        <p:spPr/>
        <p:txBody>
          <a:bodyPr/>
          <a:lstStyle/>
          <a:p>
            <a:r>
              <a:rPr lang="en-CA" dirty="0"/>
              <a:t>Preliminary matters – </a:t>
            </a:r>
            <a:br>
              <a:rPr lang="en-CA" dirty="0"/>
            </a:br>
            <a:r>
              <a:rPr lang="en-CA" dirty="0"/>
              <a:t>FINDING VIOLATORS using Norwich orders</a:t>
            </a:r>
          </a:p>
        </p:txBody>
      </p:sp>
      <p:sp>
        <p:nvSpPr>
          <p:cNvPr id="3" name="Footer Placeholder 2">
            <a:extLst>
              <a:ext uri="{FF2B5EF4-FFF2-40B4-BE49-F238E27FC236}">
                <a16:creationId xmlns:a16="http://schemas.microsoft.com/office/drawing/2014/main" id="{C8562042-0F3E-4C03-9790-A71EB4A9012A}"/>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2349921110"/>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FF65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29404</TotalTime>
  <Words>5435</Words>
  <Application>Microsoft Office PowerPoint</Application>
  <PresentationFormat>On-screen Show (4:3)</PresentationFormat>
  <Paragraphs>502</Paragraphs>
  <Slides>64</Slides>
  <Notes>51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64</vt:i4>
      </vt:variant>
    </vt:vector>
  </HeadingPairs>
  <TitlesOfParts>
    <vt:vector size="68" baseType="lpstr">
      <vt:lpstr>Arial</vt:lpstr>
      <vt:lpstr>Calibri</vt:lpstr>
      <vt:lpstr>Wingdings</vt:lpstr>
      <vt:lpstr>Office Theme</vt:lpstr>
      <vt:lpstr> Class 4 – September 25  Introduction to Privacy and Data Protection Law in Canada (fingers crossed!) but really honestly mostly just finishing Class 3 because let’s face it I am terrible at scheduling                                </vt:lpstr>
      <vt:lpstr>Admin Crap</vt:lpstr>
      <vt:lpstr>Other announcements</vt:lpstr>
      <vt:lpstr>News Item 1</vt:lpstr>
      <vt:lpstr>In the News - Jurisprudence</vt:lpstr>
      <vt:lpstr>In the news – Fed election</vt:lpstr>
      <vt:lpstr>In the news – Election</vt:lpstr>
      <vt:lpstr>Class 3 finish</vt:lpstr>
      <vt:lpstr>Preliminary matters –  FINDING VIOLATORS using Norwich orders</vt:lpstr>
      <vt:lpstr>Norwich orders for:</vt:lpstr>
      <vt:lpstr>Preliminary matters –  TERRITORIAL JURISDICTION</vt:lpstr>
      <vt:lpstr>Territorial jurisdiction</vt:lpstr>
      <vt:lpstr>Tariff-22 Case</vt:lpstr>
      <vt:lpstr>Copyright Trilogy 2004</vt:lpstr>
      <vt:lpstr>ONE MINUTE POP QUIZ!</vt:lpstr>
      <vt:lpstr>Tariff-22 Case takeaways</vt:lpstr>
      <vt:lpstr>S. 31.1 Copyright Act</vt:lpstr>
      <vt:lpstr>USA equivalent to 31.1</vt:lpstr>
      <vt:lpstr>Territorial Jurisdiction: @yousuck! – Internet Defamation</vt:lpstr>
      <vt:lpstr>Haaretz.com v. Goldhar takeaways</vt:lpstr>
      <vt:lpstr>Territorial Jurisdiction Choice of forum clause?</vt:lpstr>
      <vt:lpstr>Territorial Jurisdiction Choice of forum clause?</vt:lpstr>
      <vt:lpstr>Territorial Jurisdiction Douez</vt:lpstr>
      <vt:lpstr>Territorial Jurisdiction Douez</vt:lpstr>
      <vt:lpstr>Facebook current Terms</vt:lpstr>
      <vt:lpstr>Territorial Jurisdiction Choice of forum clause???</vt:lpstr>
      <vt:lpstr>Territorial Jurisdiction Parting thoughts</vt:lpstr>
      <vt:lpstr> </vt:lpstr>
      <vt:lpstr>© law doesn’t vanish on the internet</vt:lpstr>
      <vt:lpstr>© law doesn’t vanish on the internet, but maybe it changes?</vt:lpstr>
      <vt:lpstr>© law doesn’t vanish on the internet, but maybe it changes?</vt:lpstr>
      <vt:lpstr>2012 Copyright Pentalogy</vt:lpstr>
      <vt:lpstr>Follow up to ESA</vt:lpstr>
      <vt:lpstr>Follow up to ESA</vt:lpstr>
      <vt:lpstr>C-11: Copyright Modernization Act</vt:lpstr>
      <vt:lpstr>Copyright Modernization Act</vt:lpstr>
      <vt:lpstr>CMA – Notice and Notice</vt:lpstr>
      <vt:lpstr>A notice!</vt:lpstr>
      <vt:lpstr>Voltage v. Doe: Part III the Revenge</vt:lpstr>
      <vt:lpstr>Voltage v. Doe: Part IV in 3-D</vt:lpstr>
      <vt:lpstr>Voltage v. Doe: Part IV in 3-D (cont.)</vt:lpstr>
      <vt:lpstr>Voltage v. Doe: Part V - The Reckoning</vt:lpstr>
      <vt:lpstr>Voltage v. Doe: Part V - The Reckoning</vt:lpstr>
      <vt:lpstr>Voltage v. Doe: Part V - The Reckoning</vt:lpstr>
      <vt:lpstr>Voltage v. Doe: Part VI –  The Force Awakens</vt:lpstr>
      <vt:lpstr>Voltage v. Doe: Part VI –  The Force Awakens</vt:lpstr>
      <vt:lpstr>Voltage v. Doe: Part VIa. –  The Force Awakens?</vt:lpstr>
      <vt:lpstr>USA  - “Notice and Takedown” </vt:lpstr>
      <vt:lpstr>CMA - Enabling © infringement</vt:lpstr>
      <vt:lpstr>Enabling © infringement - factors</vt:lpstr>
      <vt:lpstr>Mashups!</vt:lpstr>
      <vt:lpstr>Fighting internet piracy: Fair Play Coalition (Feb. 2018)</vt:lpstr>
      <vt:lpstr>Nice try!</vt:lpstr>
      <vt:lpstr>Nice try!</vt:lpstr>
      <vt:lpstr>Recall… In the News</vt:lpstr>
      <vt:lpstr>Parting © thought (from C2MTL)</vt:lpstr>
      <vt:lpstr>Online Trademarks</vt:lpstr>
      <vt:lpstr>ICANN</vt:lpstr>
      <vt:lpstr>ICANN - UDRP</vt:lpstr>
      <vt:lpstr>Domain names, Ads and TM’s</vt:lpstr>
      <vt:lpstr>INTRO TO PRIVACY /  DATA PROTECTION LAW IN CANADA</vt:lpstr>
      <vt:lpstr>What’s in a name? What’s missing?</vt:lpstr>
      <vt:lpstr>Office of the Privacy Commissioner (OPC)  sez:</vt:lpstr>
      <vt:lpstr>Questions? Parting thoughts?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Allen Mendelsohn</dc:creator>
  <cp:lastModifiedBy>Allen Mendelsohn</cp:lastModifiedBy>
  <cp:revision>1185</cp:revision>
  <dcterms:created xsi:type="dcterms:W3CDTF">2011-09-16T14:20:42Z</dcterms:created>
  <dcterms:modified xsi:type="dcterms:W3CDTF">2019-09-25T16:50:54Z</dcterms:modified>
</cp:coreProperties>
</file>